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91A2-E139-455F-BC97-95F36E5BA12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6BF9-1DED-4B8D-8D28-5697F3F0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5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91A2-E139-455F-BC97-95F36E5BA12E}" type="datetimeFigureOut">
              <a:rPr lang="en-US" smtClean="0"/>
              <a:t>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66BF9-1DED-4B8D-8D28-5697F3F0B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1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>
                <a:solidFill>
                  <a:schemeClr val="tx1"/>
                </a:solidFill>
              </a:rPr>
              <a:t>Colorectal Cancer:</a:t>
            </a:r>
            <a:br>
              <a:rPr lang="en-US" altLang="en-US" sz="4000" smtClean="0">
                <a:solidFill>
                  <a:schemeClr val="tx1"/>
                </a:solidFill>
              </a:rPr>
            </a:br>
            <a:r>
              <a:rPr lang="en-US" altLang="en-US" sz="2400" smtClean="0">
                <a:solidFill>
                  <a:schemeClr val="tx1"/>
                </a:solidFill>
              </a:rPr>
              <a:t>Current “Standard” Uses for </a:t>
            </a:r>
            <a:br>
              <a:rPr lang="en-US" altLang="en-US" sz="2400" smtClean="0">
                <a:solidFill>
                  <a:schemeClr val="tx1"/>
                </a:solidFill>
              </a:rPr>
            </a:br>
            <a:r>
              <a:rPr lang="en-US" altLang="en-US" sz="2400" smtClean="0">
                <a:solidFill>
                  <a:schemeClr val="tx1"/>
                </a:solidFill>
              </a:rPr>
              <a:t>Molecular Testing</a:t>
            </a:r>
            <a:endParaRPr lang="en-US" altLang="en-US" sz="240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1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z="4000" smtClean="0"/>
              <a:t>A Proven Biomarker:</a:t>
            </a:r>
            <a:br>
              <a:rPr lang="en-US" altLang="en-US" sz="4000" smtClean="0"/>
            </a:br>
            <a:r>
              <a:rPr lang="en-US" altLang="en-US" smtClean="0"/>
              <a:t>Pan-RAS Testing for Anti-EGFR Therapy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8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16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KRAS Mutations</a:t>
            </a:r>
            <a:endParaRPr lang="en-US" altLang="en-US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5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KRAS and Front Line anti-EGFR</a:t>
            </a:r>
            <a:endParaRPr lang="en-US" altLang="en-US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65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Pan-RAS Mutations and anti-EGFR</a:t>
            </a:r>
            <a:endParaRPr lang="en-US" altLang="en-US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latinLnBrk="1" hangingPunct="1">
              <a:spcBef>
                <a:spcPts val="600"/>
              </a:spcBef>
            </a:pPr>
            <a:r>
              <a:rPr lang="en-US" altLang="en-US" sz="4000" smtClean="0"/>
              <a:t/>
            </a:r>
            <a:br>
              <a:rPr lang="en-US" altLang="en-US" sz="4000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4000" smtClean="0"/>
              <a:t>Highly Promising Biomarkers:</a:t>
            </a:r>
            <a:br>
              <a:rPr lang="en-US" altLang="en-US" sz="4000" smtClean="0"/>
            </a:br>
            <a:r>
              <a:rPr lang="en-US" altLang="en-US" smtClean="0"/>
              <a:t>Testing for </a:t>
            </a:r>
            <a:r>
              <a:rPr lang="en-US" altLang="en-US" sz="2800" smtClean="0"/>
              <a:t>MSI and HER-2 amplification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4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cs typeface="Arial" charset="0"/>
              </a:rPr>
              <a:t>Immunotherapy for                   MMR-Deficient Cancers</a:t>
            </a:r>
            <a:endParaRPr lang="en-US" altLang="en-US" sz="400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58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HER-2 Targeted Therapy for GE AdenoCa</a:t>
            </a:r>
            <a:endParaRPr lang="en-US" altLang="en-US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04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cs typeface="Arial" charset="0"/>
              </a:rPr>
              <a:t>HER-2 Targeted Therapy for CRC</a:t>
            </a:r>
            <a:endParaRPr lang="en-US" altLang="en-US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6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smtClean="0">
                <a:solidFill>
                  <a:schemeClr val="tx1"/>
                </a:solidFill>
                <a:latin typeface="+mn-lt"/>
              </a:rPr>
              <a:t>Summary - “Standard of Care” Testing for CRC</a:t>
            </a:r>
            <a:endParaRPr lang="en-US" altLang="en-US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0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Disclosures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02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000" smtClean="0"/>
              <a:t>Thank You</a:t>
            </a:r>
            <a:endParaRPr lang="en-US" altLang="en-US" sz="4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23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Improvement in Outcomes: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Metastatic Colon Cancer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1963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CALGB / SWOG 80405: Bevacizumab vs </a:t>
            </a:r>
            <a:b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</a:br>
            <a: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Cetuximab in First-Line </a:t>
            </a:r>
            <a:r>
              <a:rPr lang="en-US" altLang="en-US" sz="3000" i="1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KRAS ex 2 WT </a:t>
            </a:r>
            <a: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mCRC</a:t>
            </a:r>
            <a:endParaRPr lang="en-US" altLang="en-US" sz="3000" smtClean="0">
              <a:solidFill>
                <a:schemeClr val="tx2"/>
              </a:solidFill>
              <a:ea typeface="MS PGothic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498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CALGB / SWOG 80405: Bevacizumab vs </a:t>
            </a:r>
            <a:b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</a:br>
            <a: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Cetuximab in First-Line </a:t>
            </a:r>
            <a:r>
              <a:rPr lang="en-US" altLang="en-US" sz="3000" i="1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KRAS ex 2 WT </a:t>
            </a:r>
            <a: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mCRC</a:t>
            </a:r>
            <a:endParaRPr lang="en-US" altLang="en-US" sz="3000" smtClean="0">
              <a:solidFill>
                <a:schemeClr val="tx2"/>
              </a:solidFill>
              <a:ea typeface="MS PGothic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490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CALGB / SWOG 80405: Bevacizumab vs </a:t>
            </a:r>
            <a:b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</a:br>
            <a: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Cetuximab in First-Line </a:t>
            </a:r>
            <a:r>
              <a:rPr lang="en-US" altLang="en-US" sz="3000" i="1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KRAS ex 2 WT </a:t>
            </a:r>
            <a:r>
              <a:rPr lang="en-US" altLang="en-US" sz="3000" smtClean="0">
                <a:solidFill>
                  <a:schemeClr val="tx2"/>
                </a:solidFill>
                <a:ea typeface="MS PGothic" pitchFamily="34" charset="-128"/>
                <a:cs typeface="Arial Unicode MS" pitchFamily="34" charset="-128"/>
              </a:rPr>
              <a:t>mCRC</a:t>
            </a:r>
            <a:endParaRPr lang="en-US" altLang="en-US" sz="3000" smtClean="0">
              <a:solidFill>
                <a:schemeClr val="tx2"/>
              </a:solidFill>
              <a:ea typeface="MS PGothic" pitchFamily="34" charset="-128"/>
              <a:cs typeface="Arial Unicode MS" pitchFamily="34" charset="-12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8917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cs typeface="Arial" charset="0"/>
              </a:rPr>
              <a:t>Metastatic Colorectal Cancer</a:t>
            </a:r>
            <a:endParaRPr lang="en-US" altLang="en-US" sz="400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15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FIRE-3: Overall Survival in All </a:t>
            </a:r>
            <a:r>
              <a:rPr lang="en-US" altLang="en-US" i="1" smtClean="0">
                <a:solidFill>
                  <a:schemeClr val="tx1"/>
                </a:solidFill>
              </a:rPr>
              <a:t>RAS</a:t>
            </a:r>
            <a:r>
              <a:rPr lang="en-US" altLang="en-US" smtClean="0">
                <a:solidFill>
                  <a:schemeClr val="tx1"/>
                </a:solidFill>
              </a:rPr>
              <a:t> WT</a:t>
            </a:r>
            <a:endParaRPr lang="en-US" altLang="en-US" sz="200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0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>
                <a:cs typeface="Arial" charset="0"/>
              </a:rPr>
              <a:t>Metastatic Colorectal Cancer</a:t>
            </a:r>
            <a:endParaRPr lang="en-US" altLang="en-US" sz="4000" smtClean="0"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7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On-screen Show (4:3)</PresentationFormat>
  <Paragraphs>19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Colorectal Cancer: Current “Standard” Uses for  Molecular Testing</vt:lpstr>
      <vt:lpstr>Disclosures</vt:lpstr>
      <vt:lpstr>Improvement in Outcomes: Metastatic Colon Cancer</vt:lpstr>
      <vt:lpstr>CALGB / SWOG 80405: Bevacizumab vs  Cetuximab in First-Line KRAS ex 2 WT mCRC</vt:lpstr>
      <vt:lpstr>CALGB / SWOG 80405: Bevacizumab vs  Cetuximab in First-Line KRAS ex 2 WT mCRC</vt:lpstr>
      <vt:lpstr>CALGB / SWOG 80405: Bevacizumab vs  Cetuximab in First-Line KRAS ex 2 WT mCRC</vt:lpstr>
      <vt:lpstr>Metastatic Colorectal Cancer</vt:lpstr>
      <vt:lpstr>FIRE-3: Overall Survival in All RAS WT</vt:lpstr>
      <vt:lpstr>Metastatic Colorectal Cancer</vt:lpstr>
      <vt:lpstr>   A Proven Biomarker: Pan-RAS Testing for Anti-EGFR Therapy</vt:lpstr>
      <vt:lpstr>PowerPoint Presentation</vt:lpstr>
      <vt:lpstr>KRAS Mutations</vt:lpstr>
      <vt:lpstr>KRAS and Front Line anti-EGFR</vt:lpstr>
      <vt:lpstr>Pan-RAS Mutations and anti-EGFR</vt:lpstr>
      <vt:lpstr>  Highly Promising Biomarkers: Testing for MSI and HER-2 amplification</vt:lpstr>
      <vt:lpstr>Immunotherapy for                   MMR-Deficient Cancers</vt:lpstr>
      <vt:lpstr>HER-2 Targeted Therapy for GE AdenoCa</vt:lpstr>
      <vt:lpstr>HER-2 Targeted Therapy for CRC</vt:lpstr>
      <vt:lpstr>Summary - “Standard of Care” Testing for CRC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Colorectal Cancer: Current “Standard” Uses for  Molecular Testing</dc:title>
  <dc:creator>Christine Reynolds</dc:creator>
  <cp:lastModifiedBy>Christine Reynolds</cp:lastModifiedBy>
  <cp:revision>1</cp:revision>
  <dcterms:created xsi:type="dcterms:W3CDTF">2017-02-27T18:58:16Z</dcterms:created>
  <dcterms:modified xsi:type="dcterms:W3CDTF">2017-02-27T18:58:16Z</dcterms:modified>
</cp:coreProperties>
</file>