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6B3C-3C4B-4139-9902-68961F170D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9D0F-7517-4220-979F-1294BE7A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B3C-3C4B-4139-9902-68961F170D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9D0F-7517-4220-979F-1294BE7A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The Emerging Role of Immunotherapy in the Treatment of Hepatocellular Carcinoma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Immunosuppression in HCC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8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Targeting Checkpoints as an Approach to Cancer Therapy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Overview of Trial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Key Safety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Key Efficacy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Nivolumab and Immune Checkpoint Inhibition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Phase 1/2 Safety and Antitumor Activity of Nivolumab in Patients With Advanced Hepatocellular Carcinoma (HCC): Checkmate 209-040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Key Eligibility Criteria and Study Endpoints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Dose Escalation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Baseline Patient Characteristics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782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Expansion Phase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Baseline Patient Characteristics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Treatment of Advanced HCC: 2007–2016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Patient Disposition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Dose Escalation: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Treatment-Related Adverse Events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7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Dose Expansion: Treatment Related Adverse Events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Objective Response Rate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Dose Escalation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Expansion: Objective Response Rate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Time to Response and Duration of Response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Dose Escalation: Response Kinetics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Expansion: Response Kinetics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Dose Escalation: Survival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6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Expansion: Survival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The Challenge: First-line Randomized Phase 3 Trials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Exploratory Biomarker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4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Durvalumab: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Overview and Solid Tumor Trial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Durvalumab: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Recent Efficacy and Safety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Single Agent Checkpoint Inhibition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/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Ongoing Trials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smtClean="0"/>
              <a:t>Trial: </a:t>
            </a:r>
            <a:r>
              <a:rPr lang="en-US" sz="2200" smtClean="0"/>
              <a:t>NCT02576509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smtClean="0"/>
              <a:t>Trial: </a:t>
            </a:r>
            <a:r>
              <a:rPr lang="en-AU" sz="2200" smtClean="0"/>
              <a:t>NCT02702401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3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smtClean="0"/>
              <a:t>Trial:</a:t>
            </a:r>
            <a:r>
              <a:rPr lang="en-US" sz="2200" smtClean="0"/>
              <a:t> NCT01658878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What About Immunotherapy Beyond Checkpoint Inhibition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Other Investigational Immunotherapies for HCC: Overview of Vaccines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7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50" b="1" smtClean="0">
                <a:solidFill>
                  <a:srgbClr val="C00000"/>
                </a:solidFill>
              </a:rPr>
              <a:t>Adjuvant Immunotherapy With Autologous Cytokine-Induced Killer Cells for HCC</a:t>
            </a:r>
            <a:endParaRPr lang="en-US" sz="315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The Challenge: Second Line Randomized Trials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Moving Forward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/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Combinatorial Approaches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Combination Approaches for HCC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0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solidFill>
                  <a:srgbClr val="C00000"/>
                </a:solidFill>
              </a:rPr>
              <a:t>Rationale Behind Combination Approaches</a:t>
            </a:r>
            <a:endParaRPr lang="en-AU" b="1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solidFill>
                  <a:srgbClr val="C00000"/>
                </a:solidFill>
              </a:rPr>
              <a:t>Rationale Behind Combination Approaches</a:t>
            </a:r>
            <a:endParaRPr lang="en-AU" b="1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solidFill>
                  <a:srgbClr val="C00000"/>
                </a:solidFill>
              </a:rPr>
              <a:t>Rationale Behind Combination Approaches</a:t>
            </a:r>
            <a:endParaRPr lang="en-AU" b="1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 + TACE or RFA: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Overview and Pilot Trial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9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 + TACE or RFA: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Key Safety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Tremelimumab + TACE or RFA: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Key Efficacy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Upregulation of Immunomodulatory Pathways with 5Aza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86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Summary and Future Directions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RESORCE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0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A New Dawn for HCC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From Disillusion to New Horizons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Tumors Use Complex, Overlapping Mechanisms to Evade and Suppress the Immune System</a:t>
            </a:r>
            <a:r>
              <a:rPr lang="en-US" sz="2400" b="1" baseline="30000" smtClean="0">
                <a:solidFill>
                  <a:srgbClr val="C00000"/>
                </a:solidFill>
              </a:rPr>
              <a:t>1,2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Immunosuppressive State of HCC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7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Immunosuppression in HCC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(4:3)</PresentationFormat>
  <Paragraphs>50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The Emerging Role of Immunotherapy in the Treatment of Hepatocellular Carcinoma</vt:lpstr>
      <vt:lpstr>Treatment of Advanced HCC: 2007–2016</vt:lpstr>
      <vt:lpstr>The Challenge: First-line Randomized Phase 3 Trials</vt:lpstr>
      <vt:lpstr>The Challenge: Second Line Randomized Trials</vt:lpstr>
      <vt:lpstr>RESORCE</vt:lpstr>
      <vt:lpstr>From Disillusion to New Horizons</vt:lpstr>
      <vt:lpstr>Tumors Use Complex, Overlapping Mechanisms to Evade and Suppress the Immune System1,2</vt:lpstr>
      <vt:lpstr>Immunosuppressive State of HCC</vt:lpstr>
      <vt:lpstr>Immunosuppression in HCC</vt:lpstr>
      <vt:lpstr>Immunosuppression in HCC</vt:lpstr>
      <vt:lpstr>Targeting Checkpoints as an Approach to Cancer Therapy</vt:lpstr>
      <vt:lpstr>Tremelimumab:  Overview of Trial</vt:lpstr>
      <vt:lpstr>Tremelimumab:  Key Safety Data</vt:lpstr>
      <vt:lpstr>Tremelimumab:  Key Efficacy Data</vt:lpstr>
      <vt:lpstr>Nivolumab and Immune Checkpoint Inhibition</vt:lpstr>
      <vt:lpstr>Phase 1/2 Safety and Antitumor Activity of Nivolumab in Patients With Advanced Hepatocellular Carcinoma (HCC): Checkmate 209-040</vt:lpstr>
      <vt:lpstr>Key Eligibility Criteria and Study Endpoints</vt:lpstr>
      <vt:lpstr>Dose Escalation Baseline Patient Characteristics</vt:lpstr>
      <vt:lpstr>Expansion Phase Baseline Patient Characteristics</vt:lpstr>
      <vt:lpstr>Patient Disposition</vt:lpstr>
      <vt:lpstr>Dose Escalation:  Treatment-Related Adverse Events</vt:lpstr>
      <vt:lpstr>Dose Expansion: Treatment Related Adverse Events</vt:lpstr>
      <vt:lpstr>Objective Response Rate Dose Escalation</vt:lpstr>
      <vt:lpstr>Expansion: Objective Response Rate</vt:lpstr>
      <vt:lpstr>Time to Response and Duration of Response</vt:lpstr>
      <vt:lpstr>Dose Escalation: Response Kinetics</vt:lpstr>
      <vt:lpstr>Expansion: Response Kinetics</vt:lpstr>
      <vt:lpstr>Dose Escalation: Survival</vt:lpstr>
      <vt:lpstr>Expansion: Survival</vt:lpstr>
      <vt:lpstr>Exploratory Biomarker Data</vt:lpstr>
      <vt:lpstr>Durvalumab:  Overview and Solid Tumor Trial</vt:lpstr>
      <vt:lpstr>Durvalumab:  Recent Efficacy and Safety Data</vt:lpstr>
      <vt:lpstr>Single Agent Checkpoint Inhibition  Ongoing Trials</vt:lpstr>
      <vt:lpstr>Trial: NCT02576509</vt:lpstr>
      <vt:lpstr>Trial: NCT02702401</vt:lpstr>
      <vt:lpstr>Trial: NCT01658878</vt:lpstr>
      <vt:lpstr>What About Immunotherapy Beyond Checkpoint Inhibition</vt:lpstr>
      <vt:lpstr>Other Investigational Immunotherapies for HCC: Overview of Vaccines</vt:lpstr>
      <vt:lpstr>Adjuvant Immunotherapy With Autologous Cytokine-Induced Killer Cells for HCC</vt:lpstr>
      <vt:lpstr>Moving Forward  Combinatorial Approaches</vt:lpstr>
      <vt:lpstr>Combination Approaches for HCC</vt:lpstr>
      <vt:lpstr>Rationale Behind Combination Approaches</vt:lpstr>
      <vt:lpstr>Rationale Behind Combination Approaches</vt:lpstr>
      <vt:lpstr>Rationale Behind Combination Approaches</vt:lpstr>
      <vt:lpstr>Tremelimumab + TACE or RFA:  Overview and Pilot Trial</vt:lpstr>
      <vt:lpstr>Tremelimumab + TACE or RFA:  Key Safety Data</vt:lpstr>
      <vt:lpstr>Tremelimumab + TACE or RFA:  Key Efficacy Data</vt:lpstr>
      <vt:lpstr>Upregulation of Immunomodulatory Pathways with 5Aza</vt:lpstr>
      <vt:lpstr>Summary and Future Directions</vt:lpstr>
      <vt:lpstr>A New Dawn for HCC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Emerging Role of Immunotherapy in the Treatment of Hepatocellular Carcinoma</dc:title>
  <dc:creator>Christine Reynolds</dc:creator>
  <cp:lastModifiedBy>Christine Reynolds</cp:lastModifiedBy>
  <cp:revision>1</cp:revision>
  <dcterms:created xsi:type="dcterms:W3CDTF">2017-02-27T18:56:21Z</dcterms:created>
  <dcterms:modified xsi:type="dcterms:W3CDTF">2017-02-27T18:56:22Z</dcterms:modified>
</cp:coreProperties>
</file>