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3"/>
  </p:notesMasterIdLst>
  <p:handoutMasterIdLst>
    <p:handoutMasterId r:id="rId14"/>
  </p:handoutMasterIdLst>
  <p:sldIdLst>
    <p:sldId id="293" r:id="rId2"/>
    <p:sldId id="311" r:id="rId3"/>
    <p:sldId id="312" r:id="rId4"/>
    <p:sldId id="286" r:id="rId5"/>
    <p:sldId id="287" r:id="rId6"/>
    <p:sldId id="300" r:id="rId7"/>
    <p:sldId id="297" r:id="rId8"/>
    <p:sldId id="282" r:id="rId9"/>
    <p:sldId id="310" r:id="rId10"/>
    <p:sldId id="290" r:id="rId11"/>
    <p:sldId id="313" r:id="rId12"/>
  </p:sldIdLst>
  <p:sldSz cx="13004800" cy="97536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/>
        <a:ea typeface="ヒラギノ明朝 ProN W3"/>
        <a:cs typeface="ヒラギノ明朝 ProN W3"/>
        <a:sym typeface="Palatino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/>
        <a:ea typeface="ヒラギノ明朝 ProN W3"/>
        <a:cs typeface="ヒラギノ明朝 ProN W3"/>
        <a:sym typeface="Palatino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/>
        <a:ea typeface="ヒラギノ明朝 ProN W3"/>
        <a:cs typeface="ヒラギノ明朝 ProN W3"/>
        <a:sym typeface="Palatino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/>
        <a:ea typeface="ヒラギノ明朝 ProN W3"/>
        <a:cs typeface="ヒラギノ明朝 ProN W3"/>
        <a:sym typeface="Palatino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/>
        <a:ea typeface="ヒラギノ明朝 ProN W3"/>
        <a:cs typeface="ヒラギノ明朝 ProN W3"/>
        <a:sym typeface="Palatino"/>
      </a:defRPr>
    </a:lvl5pPr>
    <a:lvl6pPr marL="2286000" algn="l" defTabSz="914400" rtl="0" eaLnBrk="1" latinLnBrk="0" hangingPunct="1">
      <a:defRPr sz="3000" kern="1200">
        <a:solidFill>
          <a:srgbClr val="263750"/>
        </a:solidFill>
        <a:latin typeface="Palatino"/>
        <a:ea typeface="ヒラギノ明朝 ProN W3"/>
        <a:cs typeface="ヒラギノ明朝 ProN W3"/>
        <a:sym typeface="Palatino"/>
      </a:defRPr>
    </a:lvl6pPr>
    <a:lvl7pPr marL="2743200" algn="l" defTabSz="914400" rtl="0" eaLnBrk="1" latinLnBrk="0" hangingPunct="1">
      <a:defRPr sz="3000" kern="1200">
        <a:solidFill>
          <a:srgbClr val="263750"/>
        </a:solidFill>
        <a:latin typeface="Palatino"/>
        <a:ea typeface="ヒラギノ明朝 ProN W3"/>
        <a:cs typeface="ヒラギノ明朝 ProN W3"/>
        <a:sym typeface="Palatino"/>
      </a:defRPr>
    </a:lvl7pPr>
    <a:lvl8pPr marL="3200400" algn="l" defTabSz="914400" rtl="0" eaLnBrk="1" latinLnBrk="0" hangingPunct="1">
      <a:defRPr sz="3000" kern="1200">
        <a:solidFill>
          <a:srgbClr val="263750"/>
        </a:solidFill>
        <a:latin typeface="Palatino"/>
        <a:ea typeface="ヒラギノ明朝 ProN W3"/>
        <a:cs typeface="ヒラギノ明朝 ProN W3"/>
        <a:sym typeface="Palatino"/>
      </a:defRPr>
    </a:lvl8pPr>
    <a:lvl9pPr marL="3657600" algn="l" defTabSz="914400" rtl="0" eaLnBrk="1" latinLnBrk="0" hangingPunct="1">
      <a:defRPr sz="3000" kern="1200">
        <a:solidFill>
          <a:srgbClr val="263750"/>
        </a:solidFill>
        <a:latin typeface="Palatino"/>
        <a:ea typeface="ヒラギノ明朝 ProN W3"/>
        <a:cs typeface="ヒラギノ明朝 ProN W3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8182"/>
    <a:srgbClr val="BBD1FD"/>
    <a:srgbClr val="A3DCFF"/>
    <a:srgbClr val="A9F9EA"/>
    <a:srgbClr val="FFFFFF"/>
    <a:srgbClr val="FB563B"/>
    <a:srgbClr val="6B6E6F"/>
    <a:srgbClr val="633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>
      <p:cViewPr varScale="1">
        <p:scale>
          <a:sx n="65" d="100"/>
          <a:sy n="65" d="100"/>
        </p:scale>
        <p:origin x="1320" y="8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0A515017-E7F1-44FB-B48B-165EB090E18E}" type="datetimeFigureOut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281F187C-DB19-4FEF-91C3-008634816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Palatino" pitchFamily="48" charset="0"/>
                <a:ea typeface="ヒラギノ明朝 ProN W3" pitchFamily="48" charset="-128"/>
                <a:cs typeface="+mn-cs"/>
                <a:sym typeface="Palatino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Palatino" pitchFamily="48" charset="0"/>
                <a:ea typeface="ヒラギノ明朝 ProN W3" pitchFamily="48" charset="-128"/>
                <a:cs typeface="+mn-cs"/>
                <a:sym typeface="Palatino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Palatino" pitchFamily="48" charset="0"/>
                <a:ea typeface="ヒラギノ明朝 ProN W3" pitchFamily="48" charset="-128"/>
                <a:cs typeface="+mn-cs"/>
                <a:sym typeface="Palatino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Palatino" charset="0"/>
                <a:ea typeface="ヒラギノ明朝 ProN W3" charset="-128"/>
                <a:cs typeface="+mn-cs"/>
                <a:sym typeface="Palatino" charset="0"/>
              </a:defRPr>
            </a:lvl1pPr>
          </a:lstStyle>
          <a:p>
            <a:pPr>
              <a:defRPr/>
            </a:pPr>
            <a:fld id="{B6CFC8FA-60E6-4BCC-BC53-0F9391E7F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95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pitchFamily="48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pitchFamily="4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pitchFamily="4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pitchFamily="4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pitchFamily="4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99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772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035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507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0012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292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593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64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5741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3610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4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561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ヒラギノ明朝 ProN W3" charset="-128"/>
          <a:sym typeface="Dido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pitchFamily="48" charset="0"/>
          <a:ea typeface="ヒラギノ明朝 ProN W3" pitchFamily="48" charset="-128"/>
          <a:cs typeface="ヒラギノ明朝 ProN W3" charset="-128"/>
          <a:sym typeface="Dido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pitchFamily="48" charset="0"/>
          <a:ea typeface="ヒラギノ明朝 ProN W3" pitchFamily="48" charset="-128"/>
          <a:cs typeface="ヒラギノ明朝 ProN W3" charset="-128"/>
          <a:sym typeface="Dido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pitchFamily="48" charset="0"/>
          <a:ea typeface="ヒラギノ明朝 ProN W3" pitchFamily="48" charset="-128"/>
          <a:cs typeface="ヒラギノ明朝 ProN W3" charset="-128"/>
          <a:sym typeface="Dido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pitchFamily="48" charset="0"/>
          <a:ea typeface="ヒラギノ明朝 ProN W3" pitchFamily="48" charset="-128"/>
          <a:cs typeface="ヒラギノ明朝 ProN W3" charset="-128"/>
          <a:sym typeface="Dido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pitchFamily="48" charset="0"/>
          <a:ea typeface="ヒラギノ明朝 ProN W3" pitchFamily="48" charset="-128"/>
          <a:sym typeface="Didot" pitchFamily="4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pitchFamily="48" charset="0"/>
          <a:ea typeface="ヒラギノ明朝 ProN W3" pitchFamily="48" charset="-128"/>
          <a:sym typeface="Didot" pitchFamily="4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pitchFamily="48" charset="0"/>
          <a:ea typeface="ヒラギノ明朝 ProN W3" pitchFamily="48" charset="-128"/>
          <a:sym typeface="Didot" pitchFamily="4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pitchFamily="48" charset="0"/>
          <a:ea typeface="ヒラギノ明朝 ProN W3" pitchFamily="48" charset="-128"/>
          <a:sym typeface="Didot" pitchFamily="48" charset="0"/>
        </a:defRPr>
      </a:lvl9pPr>
    </p:titleStyle>
    <p:bodyStyle>
      <a:lvl1pPr marL="368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/>
        <a:buChar char="✤"/>
        <a:defRPr sz="3800">
          <a:solidFill>
            <a:srgbClr val="000000"/>
          </a:solidFill>
          <a:latin typeface="+mn-lt"/>
          <a:ea typeface="+mn-ea"/>
          <a:cs typeface="ヒラギノ明朝 ProN W3" charset="-128"/>
          <a:sym typeface="Palatino"/>
        </a:defRPr>
      </a:lvl1pPr>
      <a:lvl2pPr marL="8128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/>
        <a:buChar char="✤"/>
        <a:defRPr sz="3800">
          <a:solidFill>
            <a:srgbClr val="000000"/>
          </a:solidFill>
          <a:latin typeface="+mn-lt"/>
          <a:ea typeface="+mn-ea"/>
          <a:cs typeface="ヒラギノ明朝 ProN W3" charset="-128"/>
          <a:sym typeface="Palatino"/>
        </a:defRPr>
      </a:lvl2pPr>
      <a:lvl3pPr marL="1257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/>
        <a:buChar char="✤"/>
        <a:defRPr sz="3800">
          <a:solidFill>
            <a:srgbClr val="000000"/>
          </a:solidFill>
          <a:latin typeface="+mn-lt"/>
          <a:ea typeface="+mn-ea"/>
          <a:cs typeface="ヒラギノ明朝 ProN W3" charset="-128"/>
          <a:sym typeface="Palatino"/>
        </a:defRPr>
      </a:lvl3pPr>
      <a:lvl4pPr marL="17018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/>
        <a:buChar char="✤"/>
        <a:defRPr sz="3800">
          <a:solidFill>
            <a:srgbClr val="000000"/>
          </a:solidFill>
          <a:latin typeface="+mn-lt"/>
          <a:ea typeface="+mn-ea"/>
          <a:cs typeface="ヒラギノ明朝 ProN W3" charset="-128"/>
          <a:sym typeface="Palatino"/>
        </a:defRPr>
      </a:lvl4pPr>
      <a:lvl5pPr marL="2146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/>
        <a:buChar char="✤"/>
        <a:defRPr sz="3800">
          <a:solidFill>
            <a:srgbClr val="000000"/>
          </a:solidFill>
          <a:latin typeface="+mn-lt"/>
          <a:ea typeface="+mn-ea"/>
          <a:cs typeface="ヒラギノ明朝 ProN W3" charset="-128"/>
          <a:sym typeface="Palatino"/>
        </a:defRPr>
      </a:lvl5pPr>
      <a:lvl6pPr marL="2603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pitchFamily="48" charset="2"/>
        <a:buChar char="✤"/>
        <a:defRPr sz="3800">
          <a:solidFill>
            <a:srgbClr val="000000"/>
          </a:solidFill>
          <a:latin typeface="+mn-lt"/>
          <a:ea typeface="+mn-ea"/>
          <a:sym typeface="Palatino" pitchFamily="48" charset="0"/>
        </a:defRPr>
      </a:lvl6pPr>
      <a:lvl7pPr marL="3060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pitchFamily="48" charset="2"/>
        <a:buChar char="✤"/>
        <a:defRPr sz="3800">
          <a:solidFill>
            <a:srgbClr val="000000"/>
          </a:solidFill>
          <a:latin typeface="+mn-lt"/>
          <a:ea typeface="+mn-ea"/>
          <a:sym typeface="Palatino" pitchFamily="48" charset="0"/>
        </a:defRPr>
      </a:lvl7pPr>
      <a:lvl8pPr marL="3517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pitchFamily="48" charset="2"/>
        <a:buChar char="✤"/>
        <a:defRPr sz="3800">
          <a:solidFill>
            <a:srgbClr val="000000"/>
          </a:solidFill>
          <a:latin typeface="+mn-lt"/>
          <a:ea typeface="+mn-ea"/>
          <a:sym typeface="Palatino" pitchFamily="48" charset="0"/>
        </a:defRPr>
      </a:lvl8pPr>
      <a:lvl9pPr marL="3975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pitchFamily="48" charset="2"/>
        <a:buChar char="✤"/>
        <a:defRPr sz="3800">
          <a:solidFill>
            <a:srgbClr val="000000"/>
          </a:solidFill>
          <a:latin typeface="+mn-lt"/>
          <a:ea typeface="+mn-ea"/>
          <a:sym typeface="Palatino" pitchFamily="4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Chart1.xls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ヒラギノ明朝 ProN W3"/>
            </a:endParaRPr>
          </a:p>
        </p:txBody>
      </p:sp>
      <p:pic>
        <p:nvPicPr>
          <p:cNvPr id="3075" name="Picture 4" descr="PowerPoint_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7488" y="3587750"/>
            <a:ext cx="12569825" cy="162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28692" tIns="63217" rIns="128692" bIns="63217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GB" sz="6300" kern="0" dirty="0">
              <a:solidFill>
                <a:schemeClr val="tx2"/>
              </a:solidFill>
              <a:latin typeface="+mj-lt"/>
              <a:ea typeface="+mj-ea"/>
              <a:cs typeface="+mj-cs"/>
              <a:sym typeface="Palatino" charset="0"/>
            </a:endParaRPr>
          </a:p>
        </p:txBody>
      </p:sp>
      <p:sp>
        <p:nvSpPr>
          <p:cNvPr id="3077" name="TextBox 9"/>
          <p:cNvSpPr txBox="1">
            <a:spLocks noChangeArrowheads="1"/>
          </p:cNvSpPr>
          <p:nvPr/>
        </p:nvSpPr>
        <p:spPr bwMode="auto">
          <a:xfrm>
            <a:off x="1854200" y="1524000"/>
            <a:ext cx="10287000" cy="738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1pPr>
            <a:lvl2pPr marL="37931725" indent="-37474525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2pPr>
            <a:lvl3pPr marL="11430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3pPr>
            <a:lvl4pPr marL="16002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4pPr>
            <a:lvl5pPr marL="20574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9pPr>
          </a:lstStyle>
          <a:p>
            <a:pPr eaLnBrk="1" hangingPunct="1"/>
            <a:endParaRPr lang="en-US" altLang="en-US" sz="5000" b="1">
              <a:solidFill>
                <a:srgbClr val="FB563B"/>
              </a:solidFill>
              <a:latin typeface="Optima"/>
            </a:endParaRPr>
          </a:p>
          <a:p>
            <a:pPr eaLnBrk="1" hangingPunct="1"/>
            <a:r>
              <a:rPr lang="en-US" altLang="en-US" sz="5200" b="1">
                <a:solidFill>
                  <a:srgbClr val="FF0000"/>
                </a:solidFill>
              </a:rPr>
              <a:t>Cost of &amp; Access to </a:t>
            </a:r>
          </a:p>
          <a:p>
            <a:pPr eaLnBrk="1" hangingPunct="1"/>
            <a:r>
              <a:rPr lang="en-US" altLang="en-US" sz="5200" b="1">
                <a:solidFill>
                  <a:srgbClr val="FF0000"/>
                </a:solidFill>
              </a:rPr>
              <a:t>Molecularly Targeted Therapies as Barriers to Optimal Care</a:t>
            </a:r>
          </a:p>
          <a:p>
            <a:pPr eaLnBrk="1" hangingPunct="1"/>
            <a:endParaRPr lang="en-US" altLang="en-US" sz="4400" b="1">
              <a:latin typeface="Optima"/>
            </a:endParaRPr>
          </a:p>
          <a:p>
            <a:pPr eaLnBrk="1" hangingPunct="1"/>
            <a:endParaRPr lang="en-US" altLang="en-US" sz="4400">
              <a:latin typeface="Optima"/>
            </a:endParaRPr>
          </a:p>
          <a:p>
            <a:pPr eaLnBrk="1" hangingPunct="1"/>
            <a:r>
              <a:rPr lang="en-US" altLang="en-US">
                <a:latin typeface="Optima"/>
              </a:rPr>
              <a:t>H. Jack West, MD</a:t>
            </a:r>
          </a:p>
          <a:p>
            <a:pPr eaLnBrk="1" hangingPunct="1"/>
            <a:r>
              <a:rPr lang="en-US" altLang="en-US">
                <a:latin typeface="Optima"/>
              </a:rPr>
              <a:t>Swedish Cancer Institute</a:t>
            </a:r>
          </a:p>
          <a:p>
            <a:pPr eaLnBrk="1" hangingPunct="1"/>
            <a:r>
              <a:rPr lang="en-US" altLang="en-US">
                <a:latin typeface="Optima"/>
              </a:rPr>
              <a:t>Seattle, WA</a:t>
            </a:r>
          </a:p>
          <a:p>
            <a:pPr eaLnBrk="1" hangingPunct="1"/>
            <a:endParaRPr lang="en-US" altLang="en-US">
              <a:latin typeface="Optima"/>
            </a:endParaRPr>
          </a:p>
          <a:p>
            <a:pPr eaLnBrk="1" hangingPunct="1"/>
            <a:r>
              <a:rPr lang="en-US" altLang="en-US">
                <a:latin typeface="Optima"/>
              </a:rPr>
              <a:t>Global Resource for Advancing Cancer Education (GRACE)</a:t>
            </a:r>
          </a:p>
          <a:p>
            <a:pPr eaLnBrk="1" hangingPunct="1"/>
            <a:r>
              <a:rPr lang="en-US" altLang="en-US">
                <a:latin typeface="Optima"/>
              </a:rPr>
              <a:t>www.cancerGRACE.org</a:t>
            </a:r>
          </a:p>
        </p:txBody>
      </p:sp>
      <p:pic>
        <p:nvPicPr>
          <p:cNvPr id="307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7C2"/>
              </a:clrFrom>
              <a:clrTo>
                <a:srgbClr val="B5D7C2">
                  <a:alpha val="0"/>
                </a:srgbClr>
              </a:clrTo>
            </a:clrChange>
            <a:lum bright="-4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26547" r="75781" b="59798"/>
          <a:stretch>
            <a:fillRect/>
          </a:stretch>
        </p:blipFill>
        <p:spPr bwMode="auto">
          <a:xfrm>
            <a:off x="558800" y="129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owerPoint_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9413" y="293688"/>
            <a:ext cx="12252325" cy="13065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120" b="1" dirty="0">
                <a:solidFill>
                  <a:srgbClr val="FF0000"/>
                </a:solidFill>
              </a:rPr>
              <a:t>In 2014, Cost/Value of Therapy is a Factor in Cancer Care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3713" y="1919288"/>
            <a:ext cx="1207928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7672" indent="-487672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982" dirty="0">
                <a:solidFill>
                  <a:schemeClr val="tx1"/>
                </a:solidFill>
                <a:sym typeface="Wingdings" pitchFamily="2" charset="2"/>
              </a:rPr>
              <a:t>Cost matters</a:t>
            </a:r>
            <a:r>
              <a:rPr lang="en-US" sz="3982" dirty="0">
                <a:solidFill>
                  <a:schemeClr val="tx1"/>
                </a:solidFill>
                <a:sym typeface="Wingdings" pitchFamily="2" charset="2"/>
              </a:rPr>
              <a:t>, especially as new drugs have eclipsed the prior $10,000/</a:t>
            </a:r>
            <a:r>
              <a:rPr lang="en-US" sz="3982" dirty="0" err="1">
                <a:solidFill>
                  <a:schemeClr val="tx1"/>
                </a:solidFill>
                <a:sym typeface="Wingdings" pitchFamily="2" charset="2"/>
              </a:rPr>
              <a:t>mo</a:t>
            </a:r>
            <a:r>
              <a:rPr lang="en-US" sz="3982" dirty="0">
                <a:solidFill>
                  <a:schemeClr val="tx1"/>
                </a:solidFill>
                <a:sym typeface="Wingdings" pitchFamily="2" charset="2"/>
              </a:rPr>
              <a:t> barrier</a:t>
            </a:r>
          </a:p>
          <a:p>
            <a:pPr marL="487672" indent="-487672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982" dirty="0">
                <a:solidFill>
                  <a:schemeClr val="tx1"/>
                </a:solidFill>
                <a:sym typeface="Wingdings" pitchFamily="2" charset="2"/>
              </a:rPr>
              <a:t>With limited societal resources, treatment benefits need to be clinically significant and have some semblance of value</a:t>
            </a:r>
            <a:endParaRPr lang="en-US" sz="3982" dirty="0">
              <a:solidFill>
                <a:schemeClr val="tx1"/>
              </a:solidFill>
              <a:sym typeface="Wingdings" pitchFamily="2" charset="2"/>
            </a:endParaRPr>
          </a:p>
          <a:p>
            <a:pPr marL="487672" indent="-487672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982" dirty="0">
                <a:solidFill>
                  <a:schemeClr val="tx1"/>
                </a:solidFill>
                <a:sym typeface="Wingdings" pitchFamily="2" charset="2"/>
              </a:rPr>
              <a:t>Appropriate to address it openly and </a:t>
            </a:r>
            <a:r>
              <a:rPr lang="en-US" sz="3982" dirty="0">
                <a:solidFill>
                  <a:schemeClr val="tx1"/>
                </a:solidFill>
                <a:sym typeface="Wingdings" pitchFamily="2" charset="2"/>
              </a:rPr>
              <a:t>not just have it bias our clinical </a:t>
            </a:r>
            <a:r>
              <a:rPr lang="en-US" sz="3982" dirty="0">
                <a:solidFill>
                  <a:schemeClr val="tx1"/>
                </a:solidFill>
                <a:sym typeface="Wingdings" pitchFamily="2" charset="2"/>
              </a:rPr>
              <a:t>judgment</a:t>
            </a:r>
          </a:p>
          <a:p>
            <a:pPr marL="487672" indent="-487672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982" dirty="0">
                <a:solidFill>
                  <a:schemeClr val="tx1"/>
                </a:solidFill>
                <a:sym typeface="Wingdings" pitchFamily="2" charset="2"/>
              </a:rPr>
              <a:t>Cost is limiting our ability to deliver best treatment</a:t>
            </a:r>
            <a:endParaRPr lang="en-US" sz="3982" dirty="0">
              <a:solidFill>
                <a:schemeClr val="tx1"/>
              </a:solidFill>
              <a:sym typeface="Wingdings" pitchFamily="2" charset="2"/>
            </a:endParaRPr>
          </a:p>
          <a:p>
            <a:pPr marL="487672" indent="-487672">
              <a:spcBef>
                <a:spcPct val="20000"/>
              </a:spcBef>
              <a:buFont typeface="Arial" charset="0"/>
              <a:buChar char="•"/>
              <a:defRPr/>
            </a:pPr>
            <a:endParaRPr lang="en-US" sz="4551" dirty="0">
              <a:solidFill>
                <a:schemeClr val="tx1"/>
              </a:solidFill>
              <a:sym typeface="Wingdings" pitchFamily="2" charset="2"/>
            </a:endParaRPr>
          </a:p>
          <a:p>
            <a:pPr marL="487672" indent="-487672">
              <a:spcBef>
                <a:spcPct val="20000"/>
              </a:spcBef>
              <a:buFont typeface="Arial" charset="0"/>
              <a:buChar char="•"/>
              <a:defRPr/>
            </a:pPr>
            <a:endParaRPr lang="en-US" sz="4551" dirty="0">
              <a:solidFill>
                <a:schemeClr val="tx1"/>
              </a:solidFill>
              <a:sym typeface="Wingdings" pitchFamily="2" charset="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762500" y="7286625"/>
            <a:ext cx="1163638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762500" y="8307388"/>
            <a:ext cx="1163638" cy="45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26138" y="8307388"/>
            <a:ext cx="1941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926138" y="7734300"/>
            <a:ext cx="19415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58800" y="7327900"/>
            <a:ext cx="47434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1519" indent="-661519" algn="ctr">
              <a:spcBef>
                <a:spcPct val="20000"/>
              </a:spcBef>
              <a:defRPr/>
            </a:pPr>
            <a:r>
              <a:rPr lang="en-US" sz="4551" dirty="0">
                <a:solidFill>
                  <a:schemeClr val="tx1"/>
                </a:solidFill>
              </a:rPr>
              <a:t>Optimal Rx </a:t>
            </a:r>
          </a:p>
          <a:p>
            <a:pPr marL="661519" indent="-661519" algn="ctr">
              <a:lnSpc>
                <a:spcPts val="4551"/>
              </a:lnSpc>
              <a:defRPr/>
            </a:pPr>
            <a:r>
              <a:rPr lang="en-US" sz="4551" dirty="0">
                <a:solidFill>
                  <a:schemeClr val="tx1"/>
                </a:solidFill>
              </a:rPr>
              <a:t>($$$$)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24388" y="8018463"/>
            <a:ext cx="34798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99" name="Content Placeholder 2"/>
          <p:cNvSpPr txBox="1">
            <a:spLocks/>
          </p:cNvSpPr>
          <p:nvPr/>
        </p:nvSpPr>
        <p:spPr bwMode="auto">
          <a:xfrm>
            <a:off x="4757738" y="8534400"/>
            <a:ext cx="4743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60400" indent="-6604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1pPr>
            <a:lvl2pPr marL="742950" indent="-28575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2pPr>
            <a:lvl3pPr marL="11430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3pPr>
            <a:lvl4pPr marL="16002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4pPr>
            <a:lvl5pPr marL="20574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Cost/practical </a:t>
            </a:r>
          </a:p>
          <a:p>
            <a:pPr algn="ctr">
              <a:spcBef>
                <a:spcPct val="2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limits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434263" y="7526338"/>
            <a:ext cx="47434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1519" indent="-661519" algn="ctr">
              <a:lnSpc>
                <a:spcPts val="3413"/>
              </a:lnSpc>
              <a:defRPr/>
            </a:pPr>
            <a:r>
              <a:rPr lang="en-US" sz="2844">
                <a:solidFill>
                  <a:schemeClr val="tx1"/>
                </a:solidFill>
              </a:rPr>
              <a:t>Drug delivery</a:t>
            </a:r>
          </a:p>
          <a:p>
            <a:pPr marL="661519" indent="-661519" algn="ctr">
              <a:lnSpc>
                <a:spcPts val="3413"/>
              </a:lnSpc>
              <a:defRPr/>
            </a:pPr>
            <a:r>
              <a:rPr lang="en-US" sz="2844">
                <a:solidFill>
                  <a:schemeClr val="tx1"/>
                </a:solidFill>
              </a:rPr>
              <a:t>to needy patients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owerPoint_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9413" y="293688"/>
            <a:ext cx="12252325" cy="13065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120" b="1" dirty="0" smtClean="0">
                <a:solidFill>
                  <a:srgbClr val="FF0000"/>
                </a:solidFill>
              </a:rPr>
              <a:t>How Do You See Drug Costs Affecting Cancer Treatment?</a:t>
            </a:r>
            <a:br>
              <a:rPr lang="en-US" sz="5120" b="1" dirty="0" smtClean="0">
                <a:solidFill>
                  <a:srgbClr val="FF0000"/>
                </a:solidFill>
              </a:rPr>
            </a:br>
            <a:endParaRPr lang="en-US" sz="512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68400" y="2249488"/>
            <a:ext cx="10668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7672" indent="-487672">
              <a:spcBef>
                <a:spcPct val="20000"/>
              </a:spcBef>
              <a:spcAft>
                <a:spcPts val="3600"/>
              </a:spcAft>
              <a:buFont typeface="Arial" charset="0"/>
              <a:buChar char="•"/>
              <a:defRPr/>
            </a:pPr>
            <a:r>
              <a:rPr lang="en-US" sz="3982" dirty="0">
                <a:solidFill>
                  <a:schemeClr val="tx1"/>
                </a:solidFill>
                <a:sym typeface="Wingdings" pitchFamily="2" charset="2"/>
              </a:rPr>
              <a:t>Are people unable to get needed agents?</a:t>
            </a:r>
          </a:p>
          <a:p>
            <a:pPr marL="487672" indent="-487672">
              <a:spcBef>
                <a:spcPct val="20000"/>
              </a:spcBef>
              <a:spcAft>
                <a:spcPts val="3600"/>
              </a:spcAft>
              <a:buFont typeface="Arial" charset="0"/>
              <a:buChar char="•"/>
              <a:defRPr/>
            </a:pPr>
            <a:r>
              <a:rPr lang="en-US" sz="3982" dirty="0">
                <a:solidFill>
                  <a:schemeClr val="tx1"/>
                </a:solidFill>
                <a:sym typeface="Wingdings" pitchFamily="2" charset="2"/>
              </a:rPr>
              <a:t>Psychological or financial stress?</a:t>
            </a:r>
          </a:p>
          <a:p>
            <a:pPr marL="487672" indent="-487672">
              <a:spcBef>
                <a:spcPct val="20000"/>
              </a:spcBef>
              <a:spcAft>
                <a:spcPts val="3600"/>
              </a:spcAft>
              <a:buFont typeface="Arial" charset="0"/>
              <a:buChar char="•"/>
              <a:defRPr/>
            </a:pPr>
            <a:r>
              <a:rPr lang="en-US" sz="3982" dirty="0">
                <a:solidFill>
                  <a:schemeClr val="tx1"/>
                </a:solidFill>
                <a:sym typeface="Wingdings" pitchFamily="2" charset="2"/>
              </a:rPr>
              <a:t>How do you see the cost debate?</a:t>
            </a:r>
          </a:p>
          <a:p>
            <a:pPr marL="487672" indent="-487672">
              <a:spcBef>
                <a:spcPct val="20000"/>
              </a:spcBef>
              <a:spcAft>
                <a:spcPts val="3600"/>
              </a:spcAft>
              <a:buFont typeface="Arial" charset="0"/>
              <a:buChar char="•"/>
              <a:defRPr/>
            </a:pPr>
            <a:r>
              <a:rPr lang="en-US" sz="3982" dirty="0">
                <a:solidFill>
                  <a:schemeClr val="tx1"/>
                </a:solidFill>
                <a:sym typeface="Wingdings" pitchFamily="2" charset="2"/>
              </a:rPr>
              <a:t>How much does cost limit access to trials?</a:t>
            </a:r>
          </a:p>
          <a:p>
            <a:pPr marL="944872" lvl="1" indent="-487672">
              <a:spcBef>
                <a:spcPct val="20000"/>
              </a:spcBef>
              <a:spcAft>
                <a:spcPts val="3600"/>
              </a:spcAft>
              <a:buFont typeface="Arial" charset="0"/>
              <a:buChar char="•"/>
              <a:defRPr/>
            </a:pPr>
            <a:r>
              <a:rPr lang="en-US" sz="3982" dirty="0">
                <a:solidFill>
                  <a:schemeClr val="tx1"/>
                </a:solidFill>
                <a:sym typeface="Wingdings" pitchFamily="2" charset="2"/>
              </a:rPr>
              <a:t>Is it more an issue of interest in research? Education?</a:t>
            </a:r>
            <a:endParaRPr lang="en-US" sz="3982" dirty="0">
              <a:solidFill>
                <a:schemeClr val="tx1"/>
              </a:solidFill>
              <a:sym typeface="Wingdings" pitchFamily="2" charset="2"/>
            </a:endParaRPr>
          </a:p>
          <a:p>
            <a:pPr marL="487672" indent="-487672">
              <a:spcBef>
                <a:spcPct val="20000"/>
              </a:spcBef>
              <a:buFont typeface="Arial" charset="0"/>
              <a:buChar char="•"/>
              <a:defRPr/>
            </a:pPr>
            <a:endParaRPr lang="en-US" sz="4551" dirty="0">
              <a:solidFill>
                <a:schemeClr val="tx1"/>
              </a:solidFill>
              <a:sym typeface="Wingdings" pitchFamily="2" charset="2"/>
            </a:endParaRPr>
          </a:p>
          <a:p>
            <a:pPr marL="487672" indent="-487672">
              <a:spcBef>
                <a:spcPct val="20000"/>
              </a:spcBef>
              <a:buFont typeface="Arial" charset="0"/>
              <a:buChar char="•"/>
              <a:defRPr/>
            </a:pPr>
            <a:endParaRPr lang="en-US" sz="4551" dirty="0">
              <a:solidFill>
                <a:schemeClr val="tx1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owerPoint_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0"/>
            <a:ext cx="132842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1" t="12500" r="24817" b="9375"/>
          <a:stretch>
            <a:fillRect/>
          </a:stretch>
        </p:blipFill>
        <p:spPr bwMode="auto">
          <a:xfrm>
            <a:off x="2616200" y="2168525"/>
            <a:ext cx="7824788" cy="6594475"/>
          </a:xfrm>
          <a:prstGeom prst="rect">
            <a:avLst/>
          </a:prstGeom>
          <a:noFill/>
          <a:ln w="38100">
            <a:solidFill>
              <a:srgbClr val="7E81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9413" y="293688"/>
            <a:ext cx="12252325" cy="13065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120" b="1" dirty="0" smtClean="0">
                <a:solidFill>
                  <a:srgbClr val="FF0000"/>
                </a:solidFill>
              </a:rPr>
              <a:t>Cost of Cancer Drugs is Rising Rapidly and Unsustainably</a:t>
            </a:r>
            <a:endParaRPr lang="en-US" sz="5120" b="1" dirty="0">
              <a:solidFill>
                <a:srgbClr val="FF0000"/>
              </a:solidFill>
            </a:endParaRPr>
          </a:p>
        </p:txBody>
      </p:sp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388938" y="8947150"/>
            <a:ext cx="915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1pPr>
            <a:lvl2pPr marL="742950" indent="-28575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2pPr>
            <a:lvl3pPr marL="11430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3pPr>
            <a:lvl4pPr marL="16002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4pPr>
            <a:lvl5pPr marL="20574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9pPr>
          </a:lstStyle>
          <a:p>
            <a:r>
              <a:rPr lang="en-US" altLang="en-US" sz="2400"/>
              <a:t>http://www.mskcc.org/research/health-policy-outcomes/cost-drugs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owerPoint_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0"/>
            <a:ext cx="132842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9413" y="293688"/>
            <a:ext cx="12252325" cy="13065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120" b="1" dirty="0" smtClean="0">
                <a:solidFill>
                  <a:srgbClr val="FF0000"/>
                </a:solidFill>
              </a:rPr>
              <a:t>This is Leading to Controversy as We Try to Balance Obligation to Patients and to the Rest of Society</a:t>
            </a:r>
            <a:endParaRPr lang="en-US" sz="5120" b="1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11458" r="8640" b="6250"/>
          <a:stretch>
            <a:fillRect/>
          </a:stretch>
        </p:blipFill>
        <p:spPr bwMode="auto">
          <a:xfrm>
            <a:off x="603250" y="2667000"/>
            <a:ext cx="118062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owerPoint_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0"/>
            <a:ext cx="13004800" cy="162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30046" tIns="65023" rIns="130046" bIns="65023" anchor="b"/>
          <a:lstStyle/>
          <a:p>
            <a:pPr algn="ctr" eaLnBrk="1" hangingPunct="1">
              <a:defRPr/>
            </a:pPr>
            <a:endParaRPr lang="en-US" sz="5000" b="1" kern="0" dirty="0">
              <a:solidFill>
                <a:srgbClr val="EF745E"/>
              </a:solidFill>
              <a:latin typeface="Optima"/>
              <a:ea typeface="+mj-ea"/>
              <a:cs typeface="Optima"/>
              <a:sym typeface="Helvetica Neue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0" y="257175"/>
            <a:ext cx="13004800" cy="13081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5120" dirty="0" err="1">
                <a:solidFill>
                  <a:srgbClr val="FB563B"/>
                </a:solidFill>
              </a:rPr>
              <a:t>Ceritinib</a:t>
            </a:r>
            <a:r>
              <a:rPr lang="en-US" sz="5120" dirty="0">
                <a:solidFill>
                  <a:srgbClr val="FB563B"/>
                </a:solidFill>
              </a:rPr>
              <a:t>: New Treatment </a:t>
            </a:r>
            <a:br>
              <a:rPr lang="en-US" sz="5120" dirty="0">
                <a:solidFill>
                  <a:srgbClr val="FB563B"/>
                </a:solidFill>
              </a:rPr>
            </a:br>
            <a:r>
              <a:rPr lang="en-US" sz="5120" dirty="0">
                <a:solidFill>
                  <a:srgbClr val="FB563B"/>
                </a:solidFill>
              </a:rPr>
              <a:t>Option for ALK-Positive NSCLC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5575" t="16792" r="24055" b="31363"/>
          <a:stretch/>
        </p:blipFill>
        <p:spPr>
          <a:xfrm>
            <a:off x="2408238" y="1874838"/>
            <a:ext cx="8297862" cy="344805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 descr="Zykadia ca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9325" y="5089525"/>
            <a:ext cx="6026150" cy="39909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7" t="35522" r="51004" b="12436"/>
          <a:stretch>
            <a:fillRect/>
          </a:stretch>
        </p:blipFill>
        <p:spPr bwMode="auto">
          <a:xfrm>
            <a:off x="9456738" y="6157913"/>
            <a:ext cx="3235325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4716463" y="7399338"/>
            <a:ext cx="3798887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120" b="1" dirty="0">
                <a:cs typeface="Arial" charset="0"/>
              </a:rPr>
              <a:t>Cost: $</a:t>
            </a:r>
            <a:r>
              <a:rPr lang="en-US" sz="5120" b="1" dirty="0">
                <a:cs typeface="Arial" charset="0"/>
              </a:rPr>
              <a:t>13,500/</a:t>
            </a:r>
            <a:r>
              <a:rPr lang="en-US" sz="5120" b="1" dirty="0" err="1">
                <a:cs typeface="Arial" charset="0"/>
              </a:rPr>
              <a:t>mo</a:t>
            </a:r>
            <a:r>
              <a:rPr lang="en-US" sz="5120" b="1" dirty="0">
                <a:cs typeface="Arial" charset="0"/>
              </a:rPr>
              <a:t>  </a:t>
            </a:r>
            <a:endParaRPr lang="en-US" sz="4551" b="1" dirty="0">
              <a:cs typeface="Arial" charset="0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425450" y="5245100"/>
            <a:ext cx="3717925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267" dirty="0">
                <a:solidFill>
                  <a:schemeClr val="tx1"/>
                </a:solidFill>
              </a:rPr>
              <a:t>FDA Approved</a:t>
            </a:r>
          </a:p>
          <a:p>
            <a:pPr algn="ctr">
              <a:defRPr/>
            </a:pPr>
            <a:r>
              <a:rPr lang="en-US" sz="4267" dirty="0">
                <a:solidFill>
                  <a:schemeClr val="tx1"/>
                </a:solidFill>
              </a:rPr>
              <a:t> April, 2014</a:t>
            </a:r>
            <a:endParaRPr lang="en-US" sz="4267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8" b="19702"/>
          <a:stretch>
            <a:fillRect/>
          </a:stretch>
        </p:blipFill>
        <p:spPr bwMode="auto">
          <a:xfrm>
            <a:off x="6430963" y="4876800"/>
            <a:ext cx="3084512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ヒラギノ明朝 ProN W3"/>
            </a:endParaRPr>
          </a:p>
        </p:txBody>
      </p:sp>
      <p:pic>
        <p:nvPicPr>
          <p:cNvPr id="7171" name="Picture 4" descr="PowerPoint_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228600" y="381000"/>
            <a:ext cx="12598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1pPr>
            <a:lvl2pPr marL="37931725" indent="-37474525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2pPr>
            <a:lvl3pPr marL="11430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3pPr>
            <a:lvl4pPr marL="16002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4pPr>
            <a:lvl5pPr marL="20574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rgbClr val="FB563B"/>
                </a:solidFill>
                <a:latin typeface="Optima"/>
              </a:rPr>
              <a:t>LUX Lung-3, LUX Lung-6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12763" y="2297113"/>
            <a:ext cx="3325812" cy="206216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560" dirty="0">
                <a:solidFill>
                  <a:schemeClr val="tx1"/>
                </a:solidFill>
                <a:cs typeface="Arial" panose="020B0604020202020204" pitchFamily="34" charset="0"/>
              </a:rPr>
              <a:t>EGFR Mut’n </a:t>
            </a:r>
            <a:r>
              <a:rPr lang="en-US" sz="2560" dirty="0" err="1">
                <a:solidFill>
                  <a:schemeClr val="tx1"/>
                </a:solidFill>
                <a:cs typeface="Arial" panose="020B0604020202020204" pitchFamily="34" charset="0"/>
              </a:rPr>
              <a:t>Pos</a:t>
            </a:r>
            <a:endParaRPr lang="en-US" sz="256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560" dirty="0">
                <a:solidFill>
                  <a:schemeClr val="tx1"/>
                </a:solidFill>
                <a:cs typeface="Arial" panose="020B0604020202020204" pitchFamily="34" charset="0"/>
              </a:rPr>
              <a:t>Advanced NSCLC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560" dirty="0">
                <a:solidFill>
                  <a:schemeClr val="tx1"/>
                </a:solidFill>
                <a:cs typeface="Arial" panose="020B0604020202020204" pitchFamily="34" charset="0"/>
              </a:rPr>
              <a:t>No Prior Rx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560" dirty="0">
                <a:solidFill>
                  <a:schemeClr val="tx1"/>
                </a:solidFill>
                <a:cs typeface="Arial" panose="020B0604020202020204" pitchFamily="34" charset="0"/>
              </a:rPr>
              <a:t>N= 345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560" dirty="0">
                <a:solidFill>
                  <a:schemeClr val="tx1"/>
                </a:solidFill>
                <a:cs typeface="Arial" panose="020B0604020202020204" pitchFamily="34" charset="0"/>
              </a:rPr>
              <a:t>Global</a:t>
            </a:r>
          </a:p>
        </p:txBody>
      </p:sp>
      <p:sp>
        <p:nvSpPr>
          <p:cNvPr id="7174" name="TextBox 3"/>
          <p:cNvSpPr txBox="1">
            <a:spLocks noChangeArrowheads="1"/>
          </p:cNvSpPr>
          <p:nvPr/>
        </p:nvSpPr>
        <p:spPr bwMode="auto">
          <a:xfrm>
            <a:off x="5051425" y="2362200"/>
            <a:ext cx="498475" cy="20621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1pPr>
            <a:lvl2pPr marL="742950" indent="-28575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2pPr>
            <a:lvl3pPr marL="11430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3pPr>
            <a:lvl4pPr marL="16002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4pPr>
            <a:lvl5pPr marL="20574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9pPr>
          </a:lstStyle>
          <a:p>
            <a:r>
              <a:rPr lang="en-US" altLang="en-US" sz="3200">
                <a:solidFill>
                  <a:schemeClr val="tx1"/>
                </a:solidFill>
                <a:cs typeface="Arial" panose="020B0604020202020204" pitchFamily="34" charset="0"/>
              </a:rPr>
              <a:t>R</a:t>
            </a:r>
          </a:p>
          <a:p>
            <a:r>
              <a:rPr lang="en-US" altLang="en-US" sz="3200">
                <a:solidFill>
                  <a:schemeClr val="tx1"/>
                </a:solidFill>
                <a:cs typeface="Arial" panose="020B0604020202020204" pitchFamily="34" charset="0"/>
              </a:rPr>
              <a:t>A</a:t>
            </a:r>
          </a:p>
          <a:p>
            <a:r>
              <a:rPr lang="en-US" altLang="en-US" sz="3200">
                <a:solidFill>
                  <a:schemeClr val="tx1"/>
                </a:solidFill>
                <a:cs typeface="Arial" panose="020B0604020202020204" pitchFamily="34" charset="0"/>
              </a:rPr>
              <a:t>N</a:t>
            </a:r>
          </a:p>
          <a:p>
            <a:r>
              <a:rPr lang="en-US" altLang="en-US" sz="3200">
                <a:solidFill>
                  <a:schemeClr val="tx1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057650" y="3114675"/>
            <a:ext cx="723900" cy="495300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267"/>
          </a:p>
        </p:txBody>
      </p:sp>
      <p:sp>
        <p:nvSpPr>
          <p:cNvPr id="14" name="Right Arrow 13"/>
          <p:cNvSpPr/>
          <p:nvPr/>
        </p:nvSpPr>
        <p:spPr>
          <a:xfrm>
            <a:off x="5872163" y="3697288"/>
            <a:ext cx="725487" cy="495300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872163" y="2593975"/>
            <a:ext cx="725487" cy="493713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18325" y="2392363"/>
            <a:ext cx="5630863" cy="88106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560" dirty="0" err="1">
                <a:solidFill>
                  <a:schemeClr val="tx1"/>
                </a:solidFill>
                <a:cs typeface="Arial" panose="020B0604020202020204" pitchFamily="34" charset="0"/>
              </a:rPr>
              <a:t>Afatinib</a:t>
            </a:r>
            <a:r>
              <a:rPr lang="en-US" sz="2560" dirty="0">
                <a:solidFill>
                  <a:schemeClr val="tx1"/>
                </a:solidFill>
                <a:cs typeface="Arial" panose="020B0604020202020204" pitchFamily="34" charset="0"/>
              </a:rPr>
              <a:t> 40 mg PO daily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560" dirty="0">
                <a:solidFill>
                  <a:schemeClr val="tx1"/>
                </a:solidFill>
                <a:cs typeface="Arial" panose="020B0604020202020204" pitchFamily="34" charset="0"/>
              </a:rPr>
              <a:t>until progression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918325" y="3495675"/>
            <a:ext cx="5630863" cy="487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56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Cisplatin</a:t>
            </a:r>
            <a:r>
              <a:rPr lang="en-US" sz="2560" dirty="0" smtClean="0">
                <a:solidFill>
                  <a:schemeClr val="tx1"/>
                </a:solidFill>
                <a:cs typeface="Arial" panose="020B0604020202020204" pitchFamily="34" charset="0"/>
              </a:rPr>
              <a:t>/</a:t>
            </a:r>
            <a:r>
              <a:rPr lang="en-US" sz="256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Alimta</a:t>
            </a:r>
            <a:r>
              <a:rPr lang="en-US" sz="2560" dirty="0" smtClean="0">
                <a:solidFill>
                  <a:schemeClr val="tx1"/>
                </a:solidFill>
                <a:cs typeface="Arial" panose="020B0604020202020204" pitchFamily="34" charset="0"/>
              </a:rPr>
              <a:t> up </a:t>
            </a:r>
            <a:r>
              <a:rPr lang="en-US" sz="2560" dirty="0">
                <a:solidFill>
                  <a:schemeClr val="tx1"/>
                </a:solidFill>
                <a:cs typeface="Arial" panose="020B0604020202020204" pitchFamily="34" charset="0"/>
              </a:rPr>
              <a:t>to 6 cycles</a:t>
            </a:r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 flipH="1">
            <a:off x="469900" y="4578350"/>
            <a:ext cx="367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1pPr>
            <a:lvl2pPr marL="742950" indent="-28575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2pPr>
            <a:lvl3pPr marL="11430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3pPr>
            <a:lvl4pPr marL="16002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4pPr>
            <a:lvl5pPr marL="20574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Primary endpoint: PFS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92925" y="6246813"/>
            <a:ext cx="5656263" cy="87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560" dirty="0" err="1">
                <a:solidFill>
                  <a:schemeClr val="tx1"/>
                </a:solidFill>
                <a:cs typeface="Arial" panose="020B0604020202020204" pitchFamily="34" charset="0"/>
              </a:rPr>
              <a:t>Afatinib</a:t>
            </a:r>
            <a:r>
              <a:rPr lang="en-US" sz="2560" dirty="0">
                <a:solidFill>
                  <a:schemeClr val="tx1"/>
                </a:solidFill>
                <a:cs typeface="Arial" panose="020B0604020202020204" pitchFamily="34" charset="0"/>
              </a:rPr>
              <a:t> 40 mg PO daily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560" dirty="0">
                <a:solidFill>
                  <a:schemeClr val="tx1"/>
                </a:solidFill>
                <a:cs typeface="Arial" panose="020B0604020202020204" pitchFamily="34" charset="0"/>
              </a:rPr>
              <a:t>until progression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92925" y="7350125"/>
            <a:ext cx="5656263" cy="8810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56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Cisplatin</a:t>
            </a:r>
            <a:r>
              <a:rPr lang="en-US" sz="2560" dirty="0" smtClean="0">
                <a:solidFill>
                  <a:schemeClr val="tx1"/>
                </a:solidFill>
                <a:cs typeface="Arial" panose="020B0604020202020204" pitchFamily="34" charset="0"/>
              </a:rPr>
              <a:t>/Gemcitabine</a:t>
            </a:r>
            <a:endParaRPr lang="en-US" sz="256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560" dirty="0">
                <a:solidFill>
                  <a:schemeClr val="tx1"/>
                </a:solidFill>
                <a:cs typeface="Arial" panose="020B0604020202020204" pitchFamily="34" charset="0"/>
              </a:rPr>
              <a:t>up to 6 cycles</a:t>
            </a:r>
          </a:p>
        </p:txBody>
      </p:sp>
      <p:sp>
        <p:nvSpPr>
          <p:cNvPr id="7183" name="TextBox 12"/>
          <p:cNvSpPr txBox="1">
            <a:spLocks noChangeArrowheads="1"/>
          </p:cNvSpPr>
          <p:nvPr/>
        </p:nvSpPr>
        <p:spPr bwMode="auto">
          <a:xfrm flipH="1">
            <a:off x="9915525" y="5700713"/>
            <a:ext cx="3673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1pPr>
            <a:lvl2pPr marL="742950" indent="-28575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2pPr>
            <a:lvl3pPr marL="11430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3pPr>
            <a:lvl4pPr marL="16002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4pPr>
            <a:lvl5pPr marL="20574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Wu, Lancet 2014</a:t>
            </a: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490538" y="6149975"/>
            <a:ext cx="3322637" cy="20621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560" dirty="0">
                <a:solidFill>
                  <a:schemeClr val="tx1"/>
                </a:solidFill>
                <a:cs typeface="Arial" panose="020B0604020202020204" pitchFamily="34" charset="0"/>
              </a:rPr>
              <a:t>EGFR Mut’n </a:t>
            </a:r>
            <a:r>
              <a:rPr lang="en-US" sz="2560" dirty="0" err="1">
                <a:solidFill>
                  <a:schemeClr val="tx1"/>
                </a:solidFill>
                <a:cs typeface="Arial" panose="020B0604020202020204" pitchFamily="34" charset="0"/>
              </a:rPr>
              <a:t>Pos</a:t>
            </a:r>
            <a:endParaRPr lang="en-US" sz="256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560" dirty="0">
                <a:solidFill>
                  <a:schemeClr val="tx1"/>
                </a:solidFill>
                <a:cs typeface="Arial" panose="020B0604020202020204" pitchFamily="34" charset="0"/>
              </a:rPr>
              <a:t>Advanced NSCLC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560" dirty="0">
                <a:solidFill>
                  <a:schemeClr val="tx1"/>
                </a:solidFill>
                <a:cs typeface="Arial" panose="020B0604020202020204" pitchFamily="34" charset="0"/>
              </a:rPr>
              <a:t>No Prior Rx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560" dirty="0">
                <a:solidFill>
                  <a:schemeClr val="tx1"/>
                </a:solidFill>
                <a:cs typeface="Arial" panose="020B0604020202020204" pitchFamily="34" charset="0"/>
              </a:rPr>
              <a:t>N= 364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560" dirty="0">
                <a:solidFill>
                  <a:schemeClr val="tx1"/>
                </a:solidFill>
                <a:cs typeface="Arial" panose="020B0604020202020204" pitchFamily="34" charset="0"/>
              </a:rPr>
              <a:t>Asia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 flipH="1">
            <a:off x="314325" y="5487988"/>
            <a:ext cx="36734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413" u="sng" dirty="0">
                <a:solidFill>
                  <a:schemeClr val="tx1"/>
                </a:solidFill>
                <a:cs typeface="Arial" charset="0"/>
              </a:rPr>
              <a:t>LUX Lung-6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4035425" y="6896100"/>
            <a:ext cx="723900" cy="495300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267"/>
          </a:p>
        </p:txBody>
      </p:sp>
      <p:sp>
        <p:nvSpPr>
          <p:cNvPr id="7187" name="TextBox 12"/>
          <p:cNvSpPr txBox="1">
            <a:spLocks noChangeArrowheads="1"/>
          </p:cNvSpPr>
          <p:nvPr/>
        </p:nvSpPr>
        <p:spPr bwMode="auto">
          <a:xfrm flipH="1">
            <a:off x="6107113" y="3006725"/>
            <a:ext cx="725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1pPr>
            <a:lvl2pPr marL="742950" indent="-28575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2pPr>
            <a:lvl3pPr marL="11430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3pPr>
            <a:lvl4pPr marL="16002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4pPr>
            <a:lvl5pPr marL="20574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2:1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5848350" y="7573963"/>
            <a:ext cx="723900" cy="493712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848350" y="6470650"/>
            <a:ext cx="723900" cy="493713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190" name="TextBox 12"/>
          <p:cNvSpPr txBox="1">
            <a:spLocks noChangeArrowheads="1"/>
          </p:cNvSpPr>
          <p:nvPr/>
        </p:nvSpPr>
        <p:spPr bwMode="auto">
          <a:xfrm flipH="1">
            <a:off x="6084888" y="6883400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1pPr>
            <a:lvl2pPr marL="742950" indent="-28575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2pPr>
            <a:lvl3pPr marL="11430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3pPr>
            <a:lvl4pPr marL="16002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4pPr>
            <a:lvl5pPr marL="20574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2:1</a:t>
            </a: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 flipH="1">
            <a:off x="338138" y="1633538"/>
            <a:ext cx="36734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413" u="sng">
                <a:solidFill>
                  <a:schemeClr val="tx1"/>
                </a:solidFill>
                <a:cs typeface="Arial" charset="0"/>
              </a:rPr>
              <a:t>LUX Lung-3</a:t>
            </a:r>
          </a:p>
        </p:txBody>
      </p:sp>
      <p:sp>
        <p:nvSpPr>
          <p:cNvPr id="7192" name="TextBox 3"/>
          <p:cNvSpPr txBox="1">
            <a:spLocks noChangeArrowheads="1"/>
          </p:cNvSpPr>
          <p:nvPr/>
        </p:nvSpPr>
        <p:spPr bwMode="auto">
          <a:xfrm>
            <a:off x="5051425" y="6246813"/>
            <a:ext cx="498475" cy="20621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1pPr>
            <a:lvl2pPr marL="742950" indent="-28575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2pPr>
            <a:lvl3pPr marL="11430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3pPr>
            <a:lvl4pPr marL="16002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4pPr>
            <a:lvl5pPr marL="20574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9pPr>
          </a:lstStyle>
          <a:p>
            <a:r>
              <a:rPr lang="en-US" altLang="en-US" sz="3200">
                <a:solidFill>
                  <a:schemeClr val="tx1"/>
                </a:solidFill>
                <a:cs typeface="Arial" panose="020B0604020202020204" pitchFamily="34" charset="0"/>
              </a:rPr>
              <a:t>R</a:t>
            </a:r>
          </a:p>
          <a:p>
            <a:r>
              <a:rPr lang="en-US" altLang="en-US" sz="3200">
                <a:solidFill>
                  <a:schemeClr val="tx1"/>
                </a:solidFill>
                <a:cs typeface="Arial" panose="020B0604020202020204" pitchFamily="34" charset="0"/>
              </a:rPr>
              <a:t>A</a:t>
            </a:r>
          </a:p>
          <a:p>
            <a:r>
              <a:rPr lang="en-US" altLang="en-US" sz="3200">
                <a:solidFill>
                  <a:schemeClr val="tx1"/>
                </a:solidFill>
                <a:cs typeface="Arial" panose="020B0604020202020204" pitchFamily="34" charset="0"/>
              </a:rPr>
              <a:t>N</a:t>
            </a:r>
          </a:p>
          <a:p>
            <a:r>
              <a:rPr lang="en-US" altLang="en-US" sz="3200">
                <a:solidFill>
                  <a:schemeClr val="tx1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7193" name="TextBox 12"/>
          <p:cNvSpPr txBox="1">
            <a:spLocks noChangeArrowheads="1"/>
          </p:cNvSpPr>
          <p:nvPr/>
        </p:nvSpPr>
        <p:spPr bwMode="auto">
          <a:xfrm flipH="1">
            <a:off x="330200" y="8377238"/>
            <a:ext cx="367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1pPr>
            <a:lvl2pPr marL="742950" indent="-28575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2pPr>
            <a:lvl3pPr marL="11430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3pPr>
            <a:lvl4pPr marL="16002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4pPr>
            <a:lvl5pPr marL="20574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Primary endpoint: PFS</a:t>
            </a:r>
          </a:p>
        </p:txBody>
      </p:sp>
      <p:sp>
        <p:nvSpPr>
          <p:cNvPr id="7194" name="TextBox 12"/>
          <p:cNvSpPr txBox="1">
            <a:spLocks noChangeArrowheads="1"/>
          </p:cNvSpPr>
          <p:nvPr/>
        </p:nvSpPr>
        <p:spPr bwMode="auto">
          <a:xfrm flipH="1">
            <a:off x="9915525" y="1752600"/>
            <a:ext cx="367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1pPr>
            <a:lvl2pPr marL="742950" indent="-28575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2pPr>
            <a:lvl3pPr marL="11430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3pPr>
            <a:lvl4pPr marL="16002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4pPr>
            <a:lvl5pPr marL="20574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Sequist, JCO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solidFill>
                <a:srgbClr val="FF0000"/>
              </a:solidFill>
              <a:cs typeface="ヒラギノ明朝 ProN W3"/>
            </a:endParaRPr>
          </a:p>
        </p:txBody>
      </p:sp>
      <p:pic>
        <p:nvPicPr>
          <p:cNvPr id="8195" name="Picture 4" descr="PowerPoint_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0"/>
            <a:ext cx="135636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5588" y="3587750"/>
            <a:ext cx="12571412" cy="162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28692" tIns="63217" rIns="128692" bIns="63217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GB" sz="6300" kern="0" dirty="0">
              <a:solidFill>
                <a:schemeClr val="tx1"/>
              </a:solidFill>
              <a:latin typeface="+mj-lt"/>
              <a:ea typeface="+mj-ea"/>
              <a:cs typeface="+mj-cs"/>
              <a:sym typeface="Palatino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15913"/>
            <a:ext cx="13004800" cy="13081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400">
                <a:solidFill>
                  <a:srgbClr val="253750"/>
                </a:solidFill>
                <a:latin typeface="+mj-lt"/>
                <a:ea typeface="+mj-ea"/>
                <a:cs typeface="ヒラギノ明朝 ProN W3" charset="-128"/>
                <a:sym typeface="Didot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400">
                <a:solidFill>
                  <a:srgbClr val="253750"/>
                </a:solidFill>
                <a:latin typeface="Didot" pitchFamily="48" charset="0"/>
                <a:ea typeface="ヒラギノ明朝 ProN W3" pitchFamily="48" charset="-128"/>
                <a:cs typeface="ヒラギノ明朝 ProN W3" charset="-128"/>
                <a:sym typeface="Dido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400">
                <a:solidFill>
                  <a:srgbClr val="253750"/>
                </a:solidFill>
                <a:latin typeface="Didot" pitchFamily="48" charset="0"/>
                <a:ea typeface="ヒラギノ明朝 ProN W3" pitchFamily="48" charset="-128"/>
                <a:cs typeface="ヒラギノ明朝 ProN W3" charset="-128"/>
                <a:sym typeface="Dido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400">
                <a:solidFill>
                  <a:srgbClr val="253750"/>
                </a:solidFill>
                <a:latin typeface="Didot" pitchFamily="48" charset="0"/>
                <a:ea typeface="ヒラギノ明朝 ProN W3" pitchFamily="48" charset="-128"/>
                <a:cs typeface="ヒラギノ明朝 ProN W3" charset="-128"/>
                <a:sym typeface="Dido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400">
                <a:solidFill>
                  <a:srgbClr val="253750"/>
                </a:solidFill>
                <a:latin typeface="Didot" pitchFamily="48" charset="0"/>
                <a:ea typeface="ヒラギノ明朝 ProN W3" pitchFamily="48" charset="-128"/>
                <a:cs typeface="ヒラギノ明朝 ProN W3" charset="-128"/>
                <a:sym typeface="Dido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400">
                <a:solidFill>
                  <a:srgbClr val="253750"/>
                </a:solidFill>
                <a:latin typeface="Didot" pitchFamily="48" charset="0"/>
                <a:ea typeface="ヒラギノ明朝 ProN W3" pitchFamily="48" charset="-128"/>
                <a:sym typeface="Didot" pitchFamily="4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400">
                <a:solidFill>
                  <a:srgbClr val="253750"/>
                </a:solidFill>
                <a:latin typeface="Didot" pitchFamily="48" charset="0"/>
                <a:ea typeface="ヒラギノ明朝 ProN W3" pitchFamily="48" charset="-128"/>
                <a:sym typeface="Didot" pitchFamily="4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400">
                <a:solidFill>
                  <a:srgbClr val="253750"/>
                </a:solidFill>
                <a:latin typeface="Didot" pitchFamily="48" charset="0"/>
                <a:ea typeface="ヒラギノ明朝 ProN W3" pitchFamily="48" charset="-128"/>
                <a:sym typeface="Didot" pitchFamily="4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400">
                <a:solidFill>
                  <a:srgbClr val="253750"/>
                </a:solidFill>
                <a:latin typeface="Didot" pitchFamily="48" charset="0"/>
                <a:ea typeface="ヒラギノ明朝 ProN W3" pitchFamily="48" charset="-128"/>
                <a:sym typeface="Didot" pitchFamily="48" charset="0"/>
              </a:defRPr>
            </a:lvl9pPr>
          </a:lstStyle>
          <a:p>
            <a:pPr algn="ctr" eaLnBrk="1" hangingPunct="1">
              <a:defRPr/>
            </a:pPr>
            <a:r>
              <a:rPr lang="en-US" sz="4551" kern="0" smtClean="0">
                <a:solidFill>
                  <a:srgbClr val="FF0000"/>
                </a:solidFill>
              </a:rPr>
              <a:t>Treatment after Progression on First Line Therapy (Del 19 and L858R only)</a:t>
            </a:r>
            <a:endParaRPr lang="en-US" sz="4551" kern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9413" y="1835150"/>
          <a:ext cx="12101512" cy="6192838"/>
        </p:xfrm>
        <a:graphic>
          <a:graphicData uri="http://schemas.openxmlformats.org/drawingml/2006/table">
            <a:tbl>
              <a:tblPr/>
              <a:tblGrid>
                <a:gridCol w="4883029"/>
                <a:gridCol w="1451678"/>
                <a:gridCol w="1515472"/>
                <a:gridCol w="564436"/>
                <a:gridCol w="1474307"/>
                <a:gridCol w="2212590"/>
              </a:tblGrid>
              <a:tr h="480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LUX-Lung 3 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LUX-Lung 6 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0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Afatinib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(n=203) 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Pem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Cis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(n=104) 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Afatinib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(n=216)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Gem/</a:t>
                      </a: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Cis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(n=108) 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Discontinued treatment, n (%)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184 (100)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 (100)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194 (100)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 (100)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07">
                <a:tc>
                  <a:txBody>
                    <a:bodyPr/>
                    <a:lstStyle/>
                    <a:p>
                      <a:pPr marL="0" marR="0" lvl="0" indent="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Subsequent systemic therapy, n (%)</a:t>
                      </a:r>
                      <a:r>
                        <a:rPr kumimoji="0" lang="en-GB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 charset="0"/>
                        </a:rPr>
                        <a:t>†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144 (78)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 (85)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123 (63)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 (65)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40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Chemotherapy, n (%)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131 (71)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49 (47)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114 (59)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 (27)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094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EGFR TKI therapy, n (%)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717550" marR="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717550" marR="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Erlotinib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717550" marR="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Gefitinib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717550" marR="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Afatinib</a:t>
                      </a:r>
                    </a:p>
                    <a:p>
                      <a:pPr marL="717550" marR="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AZD9291</a:t>
                      </a:r>
                    </a:p>
                    <a:p>
                      <a:pPr marL="717550" marR="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Dacomitinib</a:t>
                      </a:r>
                    </a:p>
                    <a:p>
                      <a:pPr marL="717550" marR="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Icotinib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717550" marR="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EGFR TKI combinations </a:t>
                      </a:r>
                    </a:p>
                    <a:p>
                      <a:pPr marL="717550" marR="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 (44)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 (33)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 (15)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(1)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(1)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(3)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78 (75)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 (42)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 (42)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(7)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(1)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(1)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(9)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(26)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 (11)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(10)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 (6)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(3)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 (56)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 (20)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 (36)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(3)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(3)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88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 systemic therapy</a:t>
                      </a:r>
                      <a:r>
                        <a:rPr kumimoji="0" lang="en-GB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n (%)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(3)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(2)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(2)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(4)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604">
                <a:tc>
                  <a:txBody>
                    <a:bodyPr/>
                    <a:lstStyle/>
                    <a:p>
                      <a:pPr marL="457200" marR="0" lvl="1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Radiotherapy, n (%)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 (17)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 (20)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(2)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(0)</a:t>
                      </a:r>
                    </a:p>
                  </a:txBody>
                  <a:tcPr marL="130019" marR="130019" marT="65046" marB="6504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79413" y="8070850"/>
            <a:ext cx="110109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en-GB" altLang="en-US" sz="1564" baseline="30000">
                <a:solidFill>
                  <a:schemeClr val="tx1"/>
                </a:solidFill>
                <a:latin typeface="Calibri" pitchFamily="34" charset="0"/>
              </a:rPr>
              <a:t>†</a:t>
            </a:r>
            <a:r>
              <a:rPr lang="en-GB" altLang="en-US" sz="1564">
                <a:solidFill>
                  <a:schemeClr val="tx1"/>
                </a:solidFill>
              </a:rPr>
              <a:t>Collection of data on subsequent therapies still ongoing.  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77825" y="8307388"/>
            <a:ext cx="11010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en-GB" altLang="en-US" sz="1564" baseline="30000">
                <a:solidFill>
                  <a:schemeClr val="tx1"/>
                </a:solidFill>
                <a:latin typeface="Calibri" pitchFamily="34" charset="0"/>
              </a:rPr>
              <a:t>± </a:t>
            </a:r>
            <a:r>
              <a:rPr lang="en-GB" altLang="en-US" sz="1564">
                <a:solidFill>
                  <a:schemeClr val="tx1"/>
                </a:solidFill>
              </a:rPr>
              <a:t> include investigational agents, monoclonal antibodies, non-EGFR targeting protein kinase inhibitors etc  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96163" y="4530725"/>
            <a:ext cx="520700" cy="46513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8" tIns="65024" rIns="130048" bIns="65024" anchor="ctr"/>
          <a:lstStyle/>
          <a:p>
            <a:pPr algn="ctr">
              <a:defRPr/>
            </a:pPr>
            <a:endParaRPr lang="en-US" sz="4267">
              <a:solidFill>
                <a:srgbClr val="7030A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307763" y="4495800"/>
            <a:ext cx="522287" cy="46672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8" tIns="65024" rIns="130048" bIns="65024" anchor="ctr"/>
          <a:lstStyle/>
          <a:p>
            <a:pPr algn="ctr">
              <a:defRPr/>
            </a:pPr>
            <a:endParaRPr lang="en-US" sz="4267">
              <a:solidFill>
                <a:schemeClr val="tx1"/>
              </a:solidFill>
            </a:endParaRPr>
          </a:p>
        </p:txBody>
      </p:sp>
      <p:sp>
        <p:nvSpPr>
          <p:cNvPr id="8257" name="TextBox 13"/>
          <p:cNvSpPr txBox="1">
            <a:spLocks noChangeArrowheads="1"/>
          </p:cNvSpPr>
          <p:nvPr/>
        </p:nvSpPr>
        <p:spPr bwMode="auto">
          <a:xfrm>
            <a:off x="285750" y="9201150"/>
            <a:ext cx="652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1pPr>
            <a:lvl2pPr marL="742950" indent="-28575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2pPr>
            <a:lvl3pPr marL="11430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3pPr>
            <a:lvl4pPr marL="16002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4pPr>
            <a:lvl5pPr marL="20574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Yang, ASCO 2014, A#8004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owerPoint_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315913"/>
            <a:ext cx="13004800" cy="13081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551" dirty="0">
                <a:solidFill>
                  <a:srgbClr val="FF0000"/>
                </a:solidFill>
              </a:rPr>
              <a:t>Treatment after Progression on First Line by Country’s Reimbursement*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4650" y="2262188"/>
          <a:ext cx="12101513" cy="4657725"/>
        </p:xfrm>
        <a:graphic>
          <a:graphicData uri="http://schemas.openxmlformats.org/drawingml/2006/table">
            <a:tbl>
              <a:tblPr/>
              <a:tblGrid>
                <a:gridCol w="4827058"/>
                <a:gridCol w="1375488"/>
                <a:gridCol w="2094619"/>
                <a:gridCol w="448164"/>
                <a:gridCol w="1811292"/>
                <a:gridCol w="1544891"/>
              </a:tblGrid>
              <a:tr h="1044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Countries with universal reimbursement policies**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Countries without universal reimbursement policies***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Afatinib (n=144)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Chemo (n=75)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Afatinib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(n=275)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Chemo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(n=137)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Discontinued treatment, n (%)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127 (100)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 (100)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251 (100)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 (100)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32">
                <a:tc>
                  <a:txBody>
                    <a:bodyPr/>
                    <a:lstStyle/>
                    <a:p>
                      <a:pPr marL="0" marR="0" lvl="0" indent="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Subsequent systemic therapy, n (%)</a:t>
                      </a:r>
                      <a:endParaRPr kumimoji="0" lang="en-GB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 (88)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 (92)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158 (63)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89 (65)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42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Chemotherapy, n (%)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 (81)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 (47)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142 (57)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 (31)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48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EGFR TKI, n (%)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76 (60)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68 (91)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55 (22)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71 (52)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09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Other, n (%)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(4)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(3)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(1)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(3)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09">
                <a:tc>
                  <a:txBody>
                    <a:bodyPr/>
                    <a:lstStyle/>
                    <a:p>
                      <a:pPr marL="457200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Radiotherapy, n (%)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 (22)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 (24)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(4)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(2)</a:t>
                      </a:r>
                    </a:p>
                  </a:txBody>
                  <a:tcPr marL="130019" marR="130019" marT="65050" marB="6505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90525" y="7772400"/>
            <a:ext cx="123571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GB" sz="1707" dirty="0">
                <a:solidFill>
                  <a:schemeClr val="tx1"/>
                </a:solidFill>
              </a:rPr>
              <a:t>*Determined by presence or absence of a national reimbursement policy in effect throughout the period of trial conduct: </a:t>
            </a:r>
          </a:p>
          <a:p>
            <a:pPr marL="1056623" lvl="1" indent="-406394">
              <a:spcBef>
                <a:spcPct val="20000"/>
              </a:spcBef>
              <a:defRPr/>
            </a:pPr>
            <a:r>
              <a:rPr lang="en-GB" sz="1707" dirty="0">
                <a:solidFill>
                  <a:schemeClr val="tx1"/>
                </a:solidFill>
              </a:rPr>
              <a:t>**Main countries contributing : Japan, Taiwan, Korea, Germany, France, Australia, UK, Belgium</a:t>
            </a:r>
          </a:p>
          <a:p>
            <a:pPr marL="1056623" lvl="1" indent="-406394">
              <a:spcBef>
                <a:spcPct val="20000"/>
              </a:spcBef>
              <a:defRPr/>
            </a:pPr>
            <a:r>
              <a:rPr lang="en-GB" sz="1707" dirty="0">
                <a:solidFill>
                  <a:schemeClr val="tx1"/>
                </a:solidFill>
              </a:rPr>
              <a:t>***Main countries contributing :  China, Thailand, Russia, the Philippines, Malaysia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32688" y="5534025"/>
            <a:ext cx="520700" cy="46672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8" tIns="65024" rIns="130048" bIns="65024" anchor="ctr"/>
          <a:lstStyle/>
          <a:p>
            <a:pPr algn="ctr">
              <a:defRPr/>
            </a:pPr>
            <a:endParaRPr lang="en-US" sz="4267"/>
          </a:p>
        </p:txBody>
      </p:sp>
      <p:sp>
        <p:nvSpPr>
          <p:cNvPr id="9" name="Rounded Rectangle 8"/>
          <p:cNvSpPr/>
          <p:nvPr/>
        </p:nvSpPr>
        <p:spPr>
          <a:xfrm>
            <a:off x="11628438" y="5568950"/>
            <a:ext cx="520700" cy="46513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8" tIns="65024" rIns="130048" bIns="65024" anchor="ctr"/>
          <a:lstStyle/>
          <a:p>
            <a:pPr algn="ctr">
              <a:defRPr/>
            </a:pPr>
            <a:endParaRPr lang="en-US" sz="4267"/>
          </a:p>
        </p:txBody>
      </p:sp>
      <p:sp>
        <p:nvSpPr>
          <p:cNvPr id="9284" name="TextBox 10"/>
          <p:cNvSpPr txBox="1">
            <a:spLocks noChangeArrowheads="1"/>
          </p:cNvSpPr>
          <p:nvPr/>
        </p:nvSpPr>
        <p:spPr bwMode="auto">
          <a:xfrm>
            <a:off x="285750" y="9144000"/>
            <a:ext cx="652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1pPr>
            <a:lvl2pPr marL="742950" indent="-28575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2pPr>
            <a:lvl3pPr marL="11430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3pPr>
            <a:lvl4pPr marL="16002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4pPr>
            <a:lvl5pPr marL="20574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Yang, ASCO 2014, A#8004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owerPoint_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0"/>
            <a:ext cx="132842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379413" y="384175"/>
            <a:ext cx="12252325" cy="13065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551" b="1" dirty="0" err="1" smtClean="0">
                <a:solidFill>
                  <a:srgbClr val="FF0000"/>
                </a:solidFill>
              </a:rPr>
              <a:t>Avastin</a:t>
            </a:r>
            <a:r>
              <a:rPr lang="en-US" sz="4551" b="1" dirty="0" smtClean="0">
                <a:solidFill>
                  <a:srgbClr val="FF0000"/>
                </a:solidFill>
              </a:rPr>
              <a:t>/</a:t>
            </a:r>
            <a:r>
              <a:rPr lang="en-US" sz="4551" b="1" dirty="0" err="1" smtClean="0">
                <a:solidFill>
                  <a:srgbClr val="FF0000"/>
                </a:solidFill>
              </a:rPr>
              <a:t>Tarceva</a:t>
            </a:r>
            <a:r>
              <a:rPr lang="en-US" sz="4551" b="1" dirty="0" smtClean="0">
                <a:solidFill>
                  <a:srgbClr val="FF0000"/>
                </a:solidFill>
              </a:rPr>
              <a:t> vs. </a:t>
            </a:r>
            <a:r>
              <a:rPr lang="en-US" sz="4551" b="1" dirty="0" err="1" smtClean="0">
                <a:solidFill>
                  <a:srgbClr val="FF0000"/>
                </a:solidFill>
              </a:rPr>
              <a:t>Tarceva</a:t>
            </a:r>
            <a:r>
              <a:rPr lang="en-US" sz="4551" b="1" dirty="0" smtClean="0">
                <a:solidFill>
                  <a:srgbClr val="FF0000"/>
                </a:solidFill>
              </a:rPr>
              <a:t> Alone for Advanced EGFR Mutation-Positive NSCLC</a:t>
            </a:r>
            <a:endParaRPr lang="en-US" sz="4551" b="1" dirty="0">
              <a:solidFill>
                <a:srgbClr val="FF0000"/>
              </a:solidFill>
            </a:endParaRP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27000" y="2249488"/>
            <a:ext cx="4060825" cy="15684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cs typeface="Arial" charset="0"/>
              </a:rPr>
              <a:t>Adv NSCLC</a:t>
            </a:r>
          </a:p>
          <a:p>
            <a:pPr algn="ctr">
              <a:defRPr/>
            </a:pPr>
            <a:r>
              <a:rPr lang="en-US" sz="2400">
                <a:cs typeface="Arial" charset="0"/>
              </a:rPr>
              <a:t>EGFR Mut’n (exon 19/21)</a:t>
            </a:r>
          </a:p>
          <a:p>
            <a:pPr algn="ctr">
              <a:defRPr/>
            </a:pPr>
            <a:r>
              <a:rPr lang="en-US" sz="2400">
                <a:cs typeface="Arial" charset="0"/>
              </a:rPr>
              <a:t>Treatment-naïve</a:t>
            </a:r>
          </a:p>
          <a:p>
            <a:pPr algn="ctr">
              <a:defRPr/>
            </a:pPr>
            <a:r>
              <a:rPr lang="en-US" sz="2400">
                <a:cs typeface="Arial" charset="0"/>
              </a:rPr>
              <a:t>N = 154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421188" y="2835275"/>
            <a:ext cx="723900" cy="495300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2" name="Right Arrow 21"/>
          <p:cNvSpPr/>
          <p:nvPr/>
        </p:nvSpPr>
        <p:spPr>
          <a:xfrm>
            <a:off x="6022975" y="3386138"/>
            <a:ext cx="725488" cy="495300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3" name="Right Arrow 22"/>
          <p:cNvSpPr/>
          <p:nvPr/>
        </p:nvSpPr>
        <p:spPr>
          <a:xfrm>
            <a:off x="6022975" y="2338388"/>
            <a:ext cx="725488" cy="495300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904038" y="1993900"/>
            <a:ext cx="5929312" cy="12001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cs typeface="Arial" charset="0"/>
              </a:rPr>
              <a:t>Tarceva</a:t>
            </a:r>
            <a:r>
              <a:rPr lang="en-US" sz="2400" dirty="0">
                <a:cs typeface="Arial" charset="0"/>
              </a:rPr>
              <a:t> daily</a:t>
            </a:r>
            <a:endParaRPr lang="en-US" sz="2400" dirty="0">
              <a:cs typeface="Arial" charset="0"/>
            </a:endParaRPr>
          </a:p>
          <a:p>
            <a:pPr algn="ctr">
              <a:defRPr/>
            </a:pPr>
            <a:r>
              <a:rPr lang="en-US" sz="2400" dirty="0">
                <a:cs typeface="Arial" charset="0"/>
              </a:rPr>
              <a:t>+ </a:t>
            </a:r>
            <a:r>
              <a:rPr lang="en-US" sz="2400" dirty="0" err="1">
                <a:cs typeface="Arial" charset="0"/>
              </a:rPr>
              <a:t>Avastin</a:t>
            </a:r>
            <a:r>
              <a:rPr lang="en-US" sz="2400" dirty="0">
                <a:cs typeface="Arial" charset="0"/>
              </a:rPr>
              <a:t> IV once every 3 weeks</a:t>
            </a:r>
            <a:endParaRPr lang="en-US" sz="2400" dirty="0">
              <a:cs typeface="Arial" charset="0"/>
            </a:endParaRPr>
          </a:p>
          <a:p>
            <a:pPr algn="ctr">
              <a:defRPr/>
            </a:pPr>
            <a:r>
              <a:rPr lang="en-US" sz="2400" dirty="0">
                <a:cs typeface="Arial" charset="0"/>
              </a:rPr>
              <a:t>until progression or prohibitive toxicity </a:t>
            </a:r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 flipH="1">
            <a:off x="320675" y="3952875"/>
            <a:ext cx="3673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1pPr>
            <a:lvl2pPr marL="742950" indent="-28575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2pPr>
            <a:lvl3pPr marL="11430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3pPr>
            <a:lvl4pPr marL="16002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4pPr>
            <a:lvl5pPr marL="20574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Primary endpoint: PFS</a:t>
            </a: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904038" y="3587750"/>
            <a:ext cx="5929312" cy="8302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cs typeface="Arial" charset="0"/>
              </a:rPr>
              <a:t>Tarceva</a:t>
            </a:r>
            <a:r>
              <a:rPr lang="en-US" sz="2400" dirty="0">
                <a:cs typeface="Arial" charset="0"/>
              </a:rPr>
              <a:t> daily</a:t>
            </a:r>
            <a:endParaRPr lang="en-US" sz="2400" dirty="0">
              <a:cs typeface="Arial" charset="0"/>
            </a:endParaRPr>
          </a:p>
          <a:p>
            <a:pPr algn="ctr">
              <a:defRPr/>
            </a:pPr>
            <a:r>
              <a:rPr lang="en-US" sz="2400" dirty="0">
                <a:cs typeface="Arial" charset="0"/>
              </a:rPr>
              <a:t>until progression or prohibitive toxicity </a:t>
            </a:r>
          </a:p>
        </p:txBody>
      </p:sp>
      <p:pic>
        <p:nvPicPr>
          <p:cNvPr id="10251" name="Picture 15" descr="8005 Kato AT-T P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17339" r="2864" b="13426"/>
          <a:stretch>
            <a:fillRect/>
          </a:stretch>
        </p:blipFill>
        <p:spPr bwMode="auto">
          <a:xfrm>
            <a:off x="2938463" y="5049838"/>
            <a:ext cx="7134225" cy="4278312"/>
          </a:xfrm>
          <a:prstGeom prst="rect">
            <a:avLst/>
          </a:prstGeom>
          <a:noFill/>
          <a:ln w="3810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2" name="TextBox 3"/>
          <p:cNvSpPr txBox="1">
            <a:spLocks noChangeArrowheads="1"/>
          </p:cNvSpPr>
          <p:nvPr/>
        </p:nvSpPr>
        <p:spPr bwMode="auto">
          <a:xfrm>
            <a:off x="5322888" y="2211388"/>
            <a:ext cx="498475" cy="20621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1pPr>
            <a:lvl2pPr marL="742950" indent="-28575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2pPr>
            <a:lvl3pPr marL="11430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3pPr>
            <a:lvl4pPr marL="16002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4pPr>
            <a:lvl5pPr marL="20574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9pPr>
          </a:lstStyle>
          <a:p>
            <a:r>
              <a:rPr lang="en-US" altLang="en-US" sz="3200">
                <a:solidFill>
                  <a:schemeClr val="tx1"/>
                </a:solidFill>
                <a:cs typeface="Arial" panose="020B0604020202020204" pitchFamily="34" charset="0"/>
              </a:rPr>
              <a:t>R</a:t>
            </a:r>
          </a:p>
          <a:p>
            <a:r>
              <a:rPr lang="en-US" altLang="en-US" sz="3200">
                <a:solidFill>
                  <a:schemeClr val="tx1"/>
                </a:solidFill>
                <a:cs typeface="Arial" panose="020B0604020202020204" pitchFamily="34" charset="0"/>
              </a:rPr>
              <a:t>A</a:t>
            </a:r>
          </a:p>
          <a:p>
            <a:r>
              <a:rPr lang="en-US" altLang="en-US" sz="3200">
                <a:solidFill>
                  <a:schemeClr val="tx1"/>
                </a:solidFill>
                <a:cs typeface="Arial" panose="020B0604020202020204" pitchFamily="34" charset="0"/>
              </a:rPr>
              <a:t>N</a:t>
            </a:r>
          </a:p>
          <a:p>
            <a:r>
              <a:rPr lang="en-US" altLang="en-US" sz="3200">
                <a:solidFill>
                  <a:schemeClr val="tx1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10253" name="TextBox 29"/>
          <p:cNvSpPr txBox="1">
            <a:spLocks noChangeArrowheads="1"/>
          </p:cNvSpPr>
          <p:nvPr/>
        </p:nvSpPr>
        <p:spPr bwMode="auto">
          <a:xfrm>
            <a:off x="311150" y="8534400"/>
            <a:ext cx="2319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1pPr>
            <a:lvl2pPr marL="742950" indent="-28575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2pPr>
            <a:lvl3pPr marL="11430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3pPr>
            <a:lvl4pPr marL="16002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4pPr>
            <a:lvl5pPr marL="20574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9pPr>
          </a:lstStyle>
          <a:p>
            <a:pPr algn="ctr"/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Kato, ASCO 2014, </a:t>
            </a:r>
          </a:p>
          <a:p>
            <a:pPr algn="ctr"/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A#8005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owerPoint_t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0"/>
            <a:ext cx="132842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0" y="284163"/>
            <a:ext cx="13004800" cy="13081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5120" b="1" dirty="0">
                <a:solidFill>
                  <a:srgbClr val="FF0000"/>
                </a:solidFill>
              </a:rPr>
              <a:t>Cost Considerations with </a:t>
            </a:r>
            <a:br>
              <a:rPr lang="en-US" sz="5120" b="1" dirty="0">
                <a:solidFill>
                  <a:srgbClr val="FF0000"/>
                </a:solidFill>
              </a:rPr>
            </a:br>
            <a:r>
              <a:rPr lang="en-US" sz="5120" b="1" dirty="0" err="1" smtClean="0">
                <a:solidFill>
                  <a:srgbClr val="FF0000"/>
                </a:solidFill>
              </a:rPr>
              <a:t>Tarceva</a:t>
            </a:r>
            <a:r>
              <a:rPr lang="en-US" sz="5120" b="1" dirty="0" smtClean="0">
                <a:solidFill>
                  <a:srgbClr val="FF0000"/>
                </a:solidFill>
              </a:rPr>
              <a:t>/</a:t>
            </a:r>
            <a:r>
              <a:rPr lang="en-US" sz="5120" b="1" dirty="0" err="1" smtClean="0">
                <a:solidFill>
                  <a:srgbClr val="FF0000"/>
                </a:solidFill>
              </a:rPr>
              <a:t>Avastin</a:t>
            </a:r>
            <a:r>
              <a:rPr lang="en-US" sz="5120" b="1" dirty="0" smtClean="0">
                <a:solidFill>
                  <a:srgbClr val="FF0000"/>
                </a:solidFill>
              </a:rPr>
              <a:t> </a:t>
            </a:r>
            <a:r>
              <a:rPr lang="en-US" sz="5120" b="1" dirty="0">
                <a:solidFill>
                  <a:srgbClr val="FF0000"/>
                </a:solidFill>
              </a:rPr>
              <a:t>Combination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857250" y="7685088"/>
            <a:ext cx="11290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1pPr>
            <a:lvl2pPr marL="742950" indent="-28575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2pPr>
            <a:lvl3pPr marL="11430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3pPr>
            <a:lvl4pPr marL="16002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4pPr>
            <a:lvl5pPr marL="20574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9pPr>
          </a:lstStyle>
          <a:p>
            <a:r>
              <a:rPr lang="en-US" altLang="en-US" sz="3200">
                <a:solidFill>
                  <a:schemeClr val="tx1"/>
                </a:solidFill>
                <a:cs typeface="Arial" panose="020B0604020202020204" pitchFamily="34" charset="0"/>
              </a:rPr>
              <a:t>   Addition of Avastin increases cost of first line treatment by ~$120,000 for 16 treatments (acquisition cost alone)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16000" y="4124325"/>
            <a:ext cx="16430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1pPr>
            <a:lvl2pPr marL="742950" indent="-28575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2pPr>
            <a:lvl3pPr marL="11430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3pPr>
            <a:lvl4pPr marL="16002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4pPr>
            <a:lvl5pPr marL="20574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9pPr>
          </a:lstStyle>
          <a:p>
            <a:pPr algn="ctr"/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Cost/</a:t>
            </a:r>
          </a:p>
          <a:p>
            <a:pPr algn="ctr"/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Month</a:t>
            </a:r>
          </a:p>
          <a:p>
            <a:pPr algn="ctr"/>
            <a:r>
              <a:rPr lang="en-US" altLang="en-US" sz="2800">
                <a:solidFill>
                  <a:schemeClr val="tx1"/>
                </a:solidFill>
                <a:cs typeface="Arial" panose="020B0604020202020204" pitchFamily="34" charset="0"/>
              </a:rPr>
              <a:t>($USD)</a:t>
            </a:r>
          </a:p>
        </p:txBody>
      </p:sp>
      <p:graphicFrame>
        <p:nvGraphicFramePr>
          <p:cNvPr id="11270" name="Object 17"/>
          <p:cNvGraphicFramePr>
            <a:graphicFrameLocks noChangeAspect="1"/>
          </p:cNvGraphicFramePr>
          <p:nvPr/>
        </p:nvGraphicFramePr>
        <p:xfrm>
          <a:off x="3073400" y="2527300"/>
          <a:ext cx="8261350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Chart" r:id="rId5" imgW="5326403" imgH="3093864" progId="Excel.Chart.8">
                  <p:embed/>
                </p:oleObj>
              </mc:Choice>
              <mc:Fallback>
                <p:oleObj name="Chart" r:id="rId5" imgW="5326403" imgH="3093864" progId="Excel.Char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2527300"/>
                        <a:ext cx="8261350" cy="479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Box 18"/>
          <p:cNvSpPr txBox="1">
            <a:spLocks noChangeArrowheads="1"/>
          </p:cNvSpPr>
          <p:nvPr/>
        </p:nvSpPr>
        <p:spPr bwMode="auto">
          <a:xfrm>
            <a:off x="4727575" y="6429375"/>
            <a:ext cx="2255838" cy="522288"/>
          </a:xfrm>
          <a:prstGeom prst="rect">
            <a:avLst/>
          </a:prstGeom>
          <a:solidFill>
            <a:srgbClr val="BBD1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1pPr>
            <a:lvl2pPr marL="742950" indent="-28575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2pPr>
            <a:lvl3pPr marL="11430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3pPr>
            <a:lvl4pPr marL="16002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4pPr>
            <a:lvl5pPr marL="20574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9pPr>
          </a:lstStyle>
          <a:p>
            <a:pPr algn="ctr"/>
            <a:r>
              <a:rPr lang="en-US" altLang="en-US" sz="2800">
                <a:solidFill>
                  <a:schemeClr val="tx2"/>
                </a:solidFill>
                <a:cs typeface="Arial" panose="020B0604020202020204" pitchFamily="34" charset="0"/>
              </a:rPr>
              <a:t>Tarceva</a:t>
            </a:r>
          </a:p>
        </p:txBody>
      </p:sp>
      <p:sp>
        <p:nvSpPr>
          <p:cNvPr id="11272" name="TextBox 19"/>
          <p:cNvSpPr txBox="1">
            <a:spLocks noChangeArrowheads="1"/>
          </p:cNvSpPr>
          <p:nvPr/>
        </p:nvSpPr>
        <p:spPr bwMode="auto">
          <a:xfrm>
            <a:off x="8140700" y="6340475"/>
            <a:ext cx="2636838" cy="954088"/>
          </a:xfrm>
          <a:prstGeom prst="rect">
            <a:avLst/>
          </a:prstGeom>
          <a:solidFill>
            <a:srgbClr val="BBD1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1pPr>
            <a:lvl2pPr marL="742950" indent="-28575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2pPr>
            <a:lvl3pPr marL="11430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3pPr>
            <a:lvl4pPr marL="16002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4pPr>
            <a:lvl5pPr marL="2057400" indent="-228600"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63750"/>
                </a:solidFill>
                <a:latin typeface="Palatino"/>
                <a:ea typeface="ヒラギノ明朝 ProN W3"/>
                <a:cs typeface="ヒラギノ明朝 ProN W3"/>
                <a:sym typeface="Palatino"/>
              </a:defRPr>
            </a:lvl9pPr>
          </a:lstStyle>
          <a:p>
            <a:pPr algn="ctr"/>
            <a:r>
              <a:rPr lang="en-US" altLang="en-US" sz="2800">
                <a:solidFill>
                  <a:schemeClr val="tx2"/>
                </a:solidFill>
                <a:cs typeface="Arial" panose="020B0604020202020204" pitchFamily="34" charset="0"/>
              </a:rPr>
              <a:t>Tarceva/</a:t>
            </a:r>
          </a:p>
          <a:p>
            <a:pPr algn="ctr"/>
            <a:r>
              <a:rPr lang="en-US" altLang="en-US" sz="2800">
                <a:solidFill>
                  <a:schemeClr val="tx2"/>
                </a:solidFill>
                <a:cs typeface="Arial" panose="020B0604020202020204" pitchFamily="34" charset="0"/>
              </a:rPr>
              <a:t>Avastin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Didot"/>
        <a:ea typeface="ヒラギノ明朝 ProN W3"/>
        <a:cs typeface=""/>
      </a:majorFont>
      <a:minorFont>
        <a:latin typeface="Palatino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pitchFamily="48" charset="0"/>
            <a:ea typeface="ヒラギノ明朝 ProN W3" pitchFamily="48" charset="-128"/>
            <a:sym typeface="Palatino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pitchFamily="48" charset="0"/>
            <a:ea typeface="ヒラギノ明朝 ProN W3" pitchFamily="48" charset="-128"/>
            <a:sym typeface="Palatino" pitchFamily="4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83849</TotalTime>
  <Pages>0</Pages>
  <Words>891</Words>
  <Characters>0</Characters>
  <Application>Microsoft Office PowerPoint</Application>
  <PresentationFormat>Custom</PresentationFormat>
  <Lines>0</Lines>
  <Paragraphs>219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Palatino</vt:lpstr>
      <vt:lpstr>ヒラギノ明朝 ProN W3</vt:lpstr>
      <vt:lpstr>Arial</vt:lpstr>
      <vt:lpstr>Didot</vt:lpstr>
      <vt:lpstr>Zapf Dingbats</vt:lpstr>
      <vt:lpstr>MS PGothic</vt:lpstr>
      <vt:lpstr>Optima</vt:lpstr>
      <vt:lpstr>Helvetica Neue</vt:lpstr>
      <vt:lpstr>Calibri</vt:lpstr>
      <vt:lpstr>Wingdings</vt:lpstr>
      <vt:lpstr>Blank</vt:lpstr>
      <vt:lpstr>Microsoft Excel Chart</vt:lpstr>
      <vt:lpstr>PowerPoint Presentation</vt:lpstr>
      <vt:lpstr>Cost of Cancer Drugs is Rising Rapidly and Unsustainably</vt:lpstr>
      <vt:lpstr>This is Leading to Controversy as We Try to Balance Obligation to Patients and to the Rest of Society</vt:lpstr>
      <vt:lpstr>Ceritinib: New Treatment  Option for ALK-Positive NSCLC </vt:lpstr>
      <vt:lpstr>PowerPoint Presentation</vt:lpstr>
      <vt:lpstr>PowerPoint Presentation</vt:lpstr>
      <vt:lpstr>Treatment after Progression on First Line by Country’s Reimbursement*</vt:lpstr>
      <vt:lpstr>Avastin/Tarceva vs. Tarceva Alone for Advanced EGFR Mutation-Positive NSCLC</vt:lpstr>
      <vt:lpstr>Cost Considerations with  Tarceva/Avastin Combination</vt:lpstr>
      <vt:lpstr>In 2014, Cost/Value of Therapy is a Factor in Cancer Care</vt:lpstr>
      <vt:lpstr>How Do You See Drug Costs Affecting Cancer Treatment?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www.CancerGRACE.com</dc:title>
  <dc:creator>Jack West</dc:creator>
  <cp:lastModifiedBy>Carlea</cp:lastModifiedBy>
  <cp:revision>39</cp:revision>
  <cp:lastPrinted>2014-08-26T21:45:55Z</cp:lastPrinted>
  <dcterms:created xsi:type="dcterms:W3CDTF">2012-09-30T19:42:04Z</dcterms:created>
  <dcterms:modified xsi:type="dcterms:W3CDTF">2014-08-26T21:48:33Z</dcterms:modified>
</cp:coreProperties>
</file>