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sldIdLst>
    <p:sldId id="256" r:id="rId2"/>
    <p:sldId id="265" r:id="rId3"/>
    <p:sldId id="263" r:id="rId4"/>
    <p:sldId id="264" r:id="rId5"/>
    <p:sldId id="266" r:id="rId6"/>
    <p:sldId id="267" r:id="rId7"/>
    <p:sldId id="268" r:id="rId8"/>
    <p:sldId id="270" r:id="rId9"/>
    <p:sldId id="269" r:id="rId10"/>
    <p:sldId id="261" r:id="rId11"/>
    <p:sldId id="273" r:id="rId12"/>
    <p:sldId id="271" r:id="rId13"/>
    <p:sldId id="262" r:id="rId14"/>
    <p:sldId id="275" r:id="rId15"/>
    <p:sldId id="259" r:id="rId16"/>
    <p:sldId id="257" r:id="rId17"/>
    <p:sldId id="258" r:id="rId18"/>
    <p:sldId id="260"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E09F"/>
    <a:srgbClr val="FEA298"/>
    <a:srgbClr val="254C6D"/>
    <a:srgbClr val="CC3300"/>
    <a:srgbClr val="006600"/>
    <a:srgbClr val="FF9966"/>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09" autoAdjust="0"/>
  </p:normalViewPr>
  <p:slideViewPr>
    <p:cSldViewPr snapToGrid="0">
      <p:cViewPr varScale="1">
        <p:scale>
          <a:sx n="80" d="100"/>
          <a:sy n="80" d="100"/>
        </p:scale>
        <p:origin x="170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AE309-8305-4775-9694-2E02A084F487}" type="datetimeFigureOut">
              <a:rPr lang="en-US" smtClean="0"/>
              <a:t>9/2/2014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1B8B37-A493-4A65-9745-5566EDD1E7DB}" type="slidenum">
              <a:rPr lang="en-US" smtClean="0"/>
              <a:t>‹#›</a:t>
            </a:fld>
            <a:endParaRPr lang="en-US" dirty="0"/>
          </a:p>
        </p:txBody>
      </p:sp>
    </p:spTree>
    <p:extLst>
      <p:ext uri="{BB962C8B-B14F-4D97-AF65-F5344CB8AC3E}">
        <p14:creationId xmlns:p14="http://schemas.microsoft.com/office/powerpoint/2010/main" val="2871006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5" name="Picture 14" descr="PowerPoint_opener.jpg"/>
          <p:cNvPicPr>
            <a:picLocks noChangeAspect="1"/>
          </p:cNvPicPr>
          <p:nvPr userDrawn="1"/>
        </p:nvPicPr>
        <p:blipFill>
          <a:blip r:embed="rId2"/>
          <a:stretch>
            <a:fillRect/>
          </a:stretch>
        </p:blipFill>
        <p:spPr>
          <a:xfrm>
            <a:off x="0" y="8878"/>
            <a:ext cx="9144000" cy="6858000"/>
          </a:xfrm>
          <a:prstGeom prst="rect">
            <a:avLst/>
          </a:prstGeom>
        </p:spPr>
      </p:pic>
      <p:sp>
        <p:nvSpPr>
          <p:cNvPr id="2" name="Title 1"/>
          <p:cNvSpPr>
            <a:spLocks noGrp="1"/>
          </p:cNvSpPr>
          <p:nvPr>
            <p:ph type="ctrTitle"/>
          </p:nvPr>
        </p:nvSpPr>
        <p:spPr>
          <a:xfrm>
            <a:off x="685800" y="4109832"/>
            <a:ext cx="7772400" cy="1470025"/>
          </a:xfrm>
          <a:prstGeom prst="rect">
            <a:avLst/>
          </a:prstGeom>
        </p:spPr>
        <p:txBody>
          <a:bodyPr anchor="ctr"/>
          <a:lstStyle>
            <a:lvl1pPr>
              <a:defRPr sz="4400"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5852161"/>
            <a:ext cx="6400800" cy="571948"/>
          </a:xfrm>
          <a:prstGeom prst="rect">
            <a:avLst/>
          </a:prstGeom>
        </p:spPr>
        <p:txBody>
          <a:bodyPr anchor="ct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Date Placeholder 3"/>
          <p:cNvSpPr>
            <a:spLocks noGrp="1"/>
          </p:cNvSpPr>
          <p:nvPr>
            <p:ph type="dt" sz="half" idx="2"/>
          </p:nvPr>
        </p:nvSpPr>
        <p:spPr>
          <a:xfrm>
            <a:off x="220524" y="6508378"/>
            <a:ext cx="1070386" cy="245372"/>
          </a:xfrm>
          <a:prstGeom prst="rect">
            <a:avLst/>
          </a:prstGeom>
        </p:spPr>
        <p:txBody>
          <a:bodyPr/>
          <a:lstStyle>
            <a:lvl1pPr algn="l">
              <a:defRPr sz="1200">
                <a:solidFill>
                  <a:srgbClr val="808080"/>
                </a:solidFill>
              </a:defRPr>
            </a:lvl1pPr>
          </a:lstStyle>
          <a:p>
            <a:fld id="{15008E5D-C7F6-473C-AA93-62EBFED7B4C6}" type="datetime1">
              <a:rPr lang="en-US" smtClean="0"/>
              <a:pPr/>
              <a:t>9/2/2014</a:t>
            </a:fld>
            <a:endParaRPr lang="en-US" dirty="0"/>
          </a:p>
        </p:txBody>
      </p:sp>
      <p:sp>
        <p:nvSpPr>
          <p:cNvPr id="12" name="Footer Placeholder 4"/>
          <p:cNvSpPr>
            <a:spLocks noGrp="1"/>
          </p:cNvSpPr>
          <p:nvPr>
            <p:ph type="ftr" sz="quarter" idx="3"/>
          </p:nvPr>
        </p:nvSpPr>
        <p:spPr>
          <a:xfrm>
            <a:off x="1366221" y="6508378"/>
            <a:ext cx="6411558" cy="245372"/>
          </a:xfrm>
          <a:prstGeom prst="rect">
            <a:avLst/>
          </a:prstGeom>
        </p:spPr>
        <p:txBody>
          <a:bodyPr/>
          <a:lstStyle>
            <a:lvl1pPr algn="ctr">
              <a:defRPr sz="1200">
                <a:solidFill>
                  <a:srgbClr val="808080"/>
                </a:solidFill>
              </a:defRPr>
            </a:lvl1pPr>
          </a:lstStyle>
          <a:p>
            <a:r>
              <a:rPr lang="en-US" smtClean="0"/>
              <a:t>Acquired Resistance Patient Forum | Sept. 6, 2014 | Boston</a:t>
            </a:r>
            <a:endParaRPr lang="en-US" dirty="0"/>
          </a:p>
        </p:txBody>
      </p:sp>
      <p:sp>
        <p:nvSpPr>
          <p:cNvPr id="13" name="Slide Number Placeholder 5"/>
          <p:cNvSpPr>
            <a:spLocks noGrp="1"/>
          </p:cNvSpPr>
          <p:nvPr>
            <p:ph type="sldNum" sz="quarter" idx="4"/>
          </p:nvPr>
        </p:nvSpPr>
        <p:spPr>
          <a:xfrm>
            <a:off x="7853090" y="6508378"/>
            <a:ext cx="1081144" cy="245372"/>
          </a:xfrm>
          <a:prstGeom prst="rect">
            <a:avLst/>
          </a:prstGeom>
        </p:spPr>
        <p:txBody>
          <a:bodyPr/>
          <a:lstStyle>
            <a:lvl1pPr algn="r">
              <a:defRPr sz="1200">
                <a:solidFill>
                  <a:srgbClr val="808080"/>
                </a:solidFill>
              </a:defRPr>
            </a:lvl1pPr>
          </a:lstStyle>
          <a:p>
            <a:fld id="{85885486-8ECC-0A41-859E-5C7C3DF5075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3"/>
          <p:cNvSpPr>
            <a:spLocks noGrp="1"/>
          </p:cNvSpPr>
          <p:nvPr>
            <p:ph type="dt" sz="half" idx="2"/>
          </p:nvPr>
        </p:nvSpPr>
        <p:spPr>
          <a:xfrm>
            <a:off x="220524" y="6508378"/>
            <a:ext cx="1070386" cy="245372"/>
          </a:xfrm>
          <a:prstGeom prst="rect">
            <a:avLst/>
          </a:prstGeom>
        </p:spPr>
        <p:txBody>
          <a:bodyPr/>
          <a:lstStyle>
            <a:lvl1pPr algn="l">
              <a:defRPr sz="1200">
                <a:solidFill>
                  <a:srgbClr val="808080"/>
                </a:solidFill>
              </a:defRPr>
            </a:lvl1pPr>
          </a:lstStyle>
          <a:p>
            <a:fld id="{15008E5D-C7F6-473C-AA93-62EBFED7B4C6}" type="datetime1">
              <a:rPr lang="en-US" smtClean="0"/>
              <a:pPr/>
              <a:t>9/2/2014</a:t>
            </a:fld>
            <a:endParaRPr lang="en-US" dirty="0"/>
          </a:p>
        </p:txBody>
      </p:sp>
      <p:sp>
        <p:nvSpPr>
          <p:cNvPr id="12" name="Footer Placeholder 4"/>
          <p:cNvSpPr>
            <a:spLocks noGrp="1"/>
          </p:cNvSpPr>
          <p:nvPr>
            <p:ph type="ftr" sz="quarter" idx="3"/>
          </p:nvPr>
        </p:nvSpPr>
        <p:spPr>
          <a:xfrm>
            <a:off x="1366221" y="6508378"/>
            <a:ext cx="6411558" cy="245372"/>
          </a:xfrm>
          <a:prstGeom prst="rect">
            <a:avLst/>
          </a:prstGeom>
        </p:spPr>
        <p:txBody>
          <a:bodyPr/>
          <a:lstStyle>
            <a:lvl1pPr algn="ctr">
              <a:defRPr sz="1200">
                <a:solidFill>
                  <a:srgbClr val="808080"/>
                </a:solidFill>
              </a:defRPr>
            </a:lvl1pPr>
          </a:lstStyle>
          <a:p>
            <a:r>
              <a:rPr lang="en-US" smtClean="0"/>
              <a:t>Acquired Resistance Patient Forum | Sept. 6, 2014 | Boston</a:t>
            </a:r>
            <a:endParaRPr lang="en-US" dirty="0"/>
          </a:p>
        </p:txBody>
      </p:sp>
      <p:sp>
        <p:nvSpPr>
          <p:cNvPr id="13" name="Slide Number Placeholder 5"/>
          <p:cNvSpPr>
            <a:spLocks noGrp="1"/>
          </p:cNvSpPr>
          <p:nvPr>
            <p:ph type="sldNum" sz="quarter" idx="4"/>
          </p:nvPr>
        </p:nvSpPr>
        <p:spPr>
          <a:xfrm>
            <a:off x="7853090" y="6508378"/>
            <a:ext cx="1081144" cy="245372"/>
          </a:xfrm>
          <a:prstGeom prst="rect">
            <a:avLst/>
          </a:prstGeom>
        </p:spPr>
        <p:txBody>
          <a:bodyPr/>
          <a:lstStyle>
            <a:lvl1pPr algn="r">
              <a:defRPr sz="1200">
                <a:solidFill>
                  <a:srgbClr val="808080"/>
                </a:solidFill>
              </a:defRPr>
            </a:lvl1pPr>
          </a:lstStyle>
          <a:p>
            <a:fld id="{85885486-8ECC-0A41-859E-5C7C3DF5075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3"/>
          <p:cNvSpPr>
            <a:spLocks noGrp="1"/>
          </p:cNvSpPr>
          <p:nvPr>
            <p:ph type="dt" sz="half" idx="2"/>
          </p:nvPr>
        </p:nvSpPr>
        <p:spPr>
          <a:xfrm>
            <a:off x="220524" y="6508378"/>
            <a:ext cx="1070386" cy="245372"/>
          </a:xfrm>
          <a:prstGeom prst="rect">
            <a:avLst/>
          </a:prstGeom>
        </p:spPr>
        <p:txBody>
          <a:bodyPr/>
          <a:lstStyle>
            <a:lvl1pPr algn="l">
              <a:defRPr sz="1200">
                <a:solidFill>
                  <a:srgbClr val="808080"/>
                </a:solidFill>
              </a:defRPr>
            </a:lvl1pPr>
          </a:lstStyle>
          <a:p>
            <a:fld id="{15008E5D-C7F6-473C-AA93-62EBFED7B4C6}" type="datetime1">
              <a:rPr lang="en-US" smtClean="0"/>
              <a:pPr/>
              <a:t>9/2/2014</a:t>
            </a:fld>
            <a:endParaRPr lang="en-US" dirty="0"/>
          </a:p>
        </p:txBody>
      </p:sp>
      <p:sp>
        <p:nvSpPr>
          <p:cNvPr id="12" name="Footer Placeholder 4"/>
          <p:cNvSpPr>
            <a:spLocks noGrp="1"/>
          </p:cNvSpPr>
          <p:nvPr>
            <p:ph type="ftr" sz="quarter" idx="3"/>
          </p:nvPr>
        </p:nvSpPr>
        <p:spPr>
          <a:xfrm>
            <a:off x="1366221" y="6508378"/>
            <a:ext cx="6411558" cy="245372"/>
          </a:xfrm>
          <a:prstGeom prst="rect">
            <a:avLst/>
          </a:prstGeom>
        </p:spPr>
        <p:txBody>
          <a:bodyPr/>
          <a:lstStyle>
            <a:lvl1pPr algn="ctr">
              <a:defRPr sz="1200">
                <a:solidFill>
                  <a:srgbClr val="808080"/>
                </a:solidFill>
              </a:defRPr>
            </a:lvl1pPr>
          </a:lstStyle>
          <a:p>
            <a:r>
              <a:rPr lang="en-US" smtClean="0"/>
              <a:t>Acquired Resistance Patient Forum | Sept. 6, 2014 | Boston</a:t>
            </a:r>
            <a:endParaRPr lang="en-US" dirty="0"/>
          </a:p>
        </p:txBody>
      </p:sp>
      <p:sp>
        <p:nvSpPr>
          <p:cNvPr id="13" name="Slide Number Placeholder 5"/>
          <p:cNvSpPr>
            <a:spLocks noGrp="1"/>
          </p:cNvSpPr>
          <p:nvPr>
            <p:ph type="sldNum" sz="quarter" idx="4"/>
          </p:nvPr>
        </p:nvSpPr>
        <p:spPr>
          <a:xfrm>
            <a:off x="7853090" y="6508378"/>
            <a:ext cx="1081144" cy="245372"/>
          </a:xfrm>
          <a:prstGeom prst="rect">
            <a:avLst/>
          </a:prstGeom>
        </p:spPr>
        <p:txBody>
          <a:bodyPr/>
          <a:lstStyle>
            <a:lvl1pPr algn="r">
              <a:defRPr sz="1200">
                <a:solidFill>
                  <a:srgbClr val="808080"/>
                </a:solidFill>
              </a:defRPr>
            </a:lvl1pPr>
          </a:lstStyle>
          <a:p>
            <a:fld id="{85885486-8ECC-0A41-859E-5C7C3DF5075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itle 1"/>
          <p:cNvSpPr>
            <a:spLocks noGrp="1"/>
          </p:cNvSpPr>
          <p:nvPr>
            <p:ph type="title"/>
          </p:nvPr>
        </p:nvSpPr>
        <p:spPr>
          <a:xfrm>
            <a:off x="220524" y="190500"/>
            <a:ext cx="8737739" cy="855663"/>
          </a:xfrm>
          <a:prstGeom prst="rect">
            <a:avLst/>
          </a:prstGeom>
        </p:spPr>
        <p:txBody>
          <a:bodyPr/>
          <a:lstStyle/>
          <a:p>
            <a:r>
              <a:rPr lang="en-US" dirty="0" smtClean="0"/>
              <a:t>Click to edit Master title style</a:t>
            </a:r>
            <a:endParaRPr lang="en-US" dirty="0"/>
          </a:p>
        </p:txBody>
      </p:sp>
      <p:sp>
        <p:nvSpPr>
          <p:cNvPr id="10" name="Content Placeholder 2"/>
          <p:cNvSpPr>
            <a:spLocks noGrp="1"/>
          </p:cNvSpPr>
          <p:nvPr>
            <p:ph idx="1"/>
          </p:nvPr>
        </p:nvSpPr>
        <p:spPr>
          <a:xfrm>
            <a:off x="220524" y="1100138"/>
            <a:ext cx="8737739" cy="5327650"/>
          </a:xfrm>
          <a:prstGeom prst="rect">
            <a:avLst/>
          </a:prstGeom>
        </p:spPr>
        <p:txBody>
          <a:bodyPr/>
          <a:lstStyle>
            <a:lvl1pPr marL="342900" indent="-342900">
              <a:buClr>
                <a:srgbClr val="3FBF7F"/>
              </a:buClr>
              <a:buSzPct val="75000"/>
              <a:buFont typeface="Wingdings 3" panose="05040102010807070707" pitchFamily="18" charset="2"/>
              <a:buChar char=""/>
              <a:defRPr>
                <a:solidFill>
                  <a:srgbClr val="254C6D"/>
                </a:solidFill>
              </a:defRPr>
            </a:lvl1pPr>
            <a:lvl2pPr marL="742950" indent="-285750">
              <a:buClr>
                <a:srgbClr val="FF7C80"/>
              </a:buClr>
              <a:buSzPct val="90000"/>
              <a:buFont typeface="Wingdings" panose="05000000000000000000" pitchFamily="2" charset="2"/>
              <a:buChar char="§"/>
              <a:defRPr/>
            </a:lvl2pPr>
            <a:lvl3pPr marL="1143000" indent="-228600">
              <a:buClr>
                <a:schemeClr val="tx1">
                  <a:lumMod val="50000"/>
                  <a:lumOff val="50000"/>
                </a:schemeClr>
              </a:buClr>
              <a:buSzPct val="100000"/>
              <a:buFont typeface="Arial" panose="020B0604020202020204" pitchFamily="34" charset="0"/>
              <a:buChar char="•"/>
              <a:defRPr/>
            </a:lvl3pPr>
            <a:lvl4pPr>
              <a:buClr>
                <a:schemeClr val="tx1">
                  <a:lumMod val="50000"/>
                  <a:lumOff val="50000"/>
                </a:schemeClr>
              </a:buClr>
              <a:buSzPct val="110000"/>
              <a:defRPr/>
            </a:lvl4pPr>
            <a:lvl5pPr marL="2057400" indent="-228600">
              <a:buClr>
                <a:schemeClr val="tx1">
                  <a:lumMod val="50000"/>
                  <a:lumOff val="50000"/>
                </a:schemeClr>
              </a:buClr>
              <a:buSzPct val="85000"/>
              <a:buFont typeface="Wingdings" panose="05000000000000000000" pitchFamily="2" charset="2"/>
              <a:buChar char="ü"/>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Date Placeholder 3"/>
          <p:cNvSpPr>
            <a:spLocks noGrp="1"/>
          </p:cNvSpPr>
          <p:nvPr>
            <p:ph type="dt" sz="half" idx="2"/>
          </p:nvPr>
        </p:nvSpPr>
        <p:spPr>
          <a:xfrm>
            <a:off x="220524" y="6508378"/>
            <a:ext cx="1070386" cy="245372"/>
          </a:xfrm>
          <a:prstGeom prst="rect">
            <a:avLst/>
          </a:prstGeom>
        </p:spPr>
        <p:txBody>
          <a:bodyPr/>
          <a:lstStyle>
            <a:lvl1pPr algn="l">
              <a:defRPr sz="1200">
                <a:solidFill>
                  <a:srgbClr val="808080"/>
                </a:solidFill>
              </a:defRPr>
            </a:lvl1pPr>
          </a:lstStyle>
          <a:p>
            <a:fld id="{15008E5D-C7F6-473C-AA93-62EBFED7B4C6}" type="datetime1">
              <a:rPr lang="en-US" smtClean="0"/>
              <a:pPr/>
              <a:t>9/2/2014</a:t>
            </a:fld>
            <a:endParaRPr lang="en-US" dirty="0"/>
          </a:p>
        </p:txBody>
      </p:sp>
      <p:sp>
        <p:nvSpPr>
          <p:cNvPr id="12" name="Footer Placeholder 4"/>
          <p:cNvSpPr>
            <a:spLocks noGrp="1"/>
          </p:cNvSpPr>
          <p:nvPr>
            <p:ph type="ftr" sz="quarter" idx="3"/>
          </p:nvPr>
        </p:nvSpPr>
        <p:spPr>
          <a:xfrm>
            <a:off x="1366221" y="6508378"/>
            <a:ext cx="6411558" cy="245372"/>
          </a:xfrm>
          <a:prstGeom prst="rect">
            <a:avLst/>
          </a:prstGeom>
        </p:spPr>
        <p:txBody>
          <a:bodyPr/>
          <a:lstStyle>
            <a:lvl1pPr algn="ctr">
              <a:defRPr sz="1200">
                <a:solidFill>
                  <a:srgbClr val="808080"/>
                </a:solidFill>
              </a:defRPr>
            </a:lvl1pPr>
          </a:lstStyle>
          <a:p>
            <a:r>
              <a:rPr lang="en-US" smtClean="0"/>
              <a:t>Acquired Resistance Patient Forum | Sept. 6, 2014 | Boston</a:t>
            </a:r>
            <a:endParaRPr lang="en-US" dirty="0"/>
          </a:p>
        </p:txBody>
      </p:sp>
      <p:sp>
        <p:nvSpPr>
          <p:cNvPr id="13" name="Slide Number Placeholder 5"/>
          <p:cNvSpPr>
            <a:spLocks noGrp="1"/>
          </p:cNvSpPr>
          <p:nvPr>
            <p:ph type="sldNum" sz="quarter" idx="4"/>
          </p:nvPr>
        </p:nvSpPr>
        <p:spPr>
          <a:xfrm>
            <a:off x="7853090" y="6508378"/>
            <a:ext cx="1081144" cy="245372"/>
          </a:xfrm>
          <a:prstGeom prst="rect">
            <a:avLst/>
          </a:prstGeom>
        </p:spPr>
        <p:txBody>
          <a:bodyPr/>
          <a:lstStyle>
            <a:lvl1pPr algn="r">
              <a:defRPr sz="1200">
                <a:solidFill>
                  <a:srgbClr val="808080"/>
                </a:solidFill>
              </a:defRPr>
            </a:lvl1pPr>
          </a:lstStyle>
          <a:p>
            <a:fld id="{85885486-8ECC-0A41-859E-5C7C3DF5075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556123"/>
            <a:ext cx="7772400" cy="1362075"/>
          </a:xfrm>
          <a:prstGeom prst="rect">
            <a:avLst/>
          </a:prstGeo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Date Placeholder 3"/>
          <p:cNvSpPr>
            <a:spLocks noGrp="1"/>
          </p:cNvSpPr>
          <p:nvPr>
            <p:ph type="dt" sz="half" idx="2"/>
          </p:nvPr>
        </p:nvSpPr>
        <p:spPr>
          <a:xfrm>
            <a:off x="220524" y="6508378"/>
            <a:ext cx="1070386" cy="245372"/>
          </a:xfrm>
          <a:prstGeom prst="rect">
            <a:avLst/>
          </a:prstGeom>
        </p:spPr>
        <p:txBody>
          <a:bodyPr/>
          <a:lstStyle>
            <a:lvl1pPr algn="l">
              <a:defRPr sz="1200">
                <a:solidFill>
                  <a:srgbClr val="808080"/>
                </a:solidFill>
              </a:defRPr>
            </a:lvl1pPr>
          </a:lstStyle>
          <a:p>
            <a:fld id="{15008E5D-C7F6-473C-AA93-62EBFED7B4C6}" type="datetime1">
              <a:rPr lang="en-US" smtClean="0"/>
              <a:pPr/>
              <a:t>9/2/2014</a:t>
            </a:fld>
            <a:endParaRPr lang="en-US" dirty="0"/>
          </a:p>
        </p:txBody>
      </p:sp>
      <p:sp>
        <p:nvSpPr>
          <p:cNvPr id="12" name="Footer Placeholder 4"/>
          <p:cNvSpPr>
            <a:spLocks noGrp="1"/>
          </p:cNvSpPr>
          <p:nvPr>
            <p:ph type="ftr" sz="quarter" idx="3"/>
          </p:nvPr>
        </p:nvSpPr>
        <p:spPr>
          <a:xfrm>
            <a:off x="1366221" y="6508378"/>
            <a:ext cx="6411558" cy="245372"/>
          </a:xfrm>
          <a:prstGeom prst="rect">
            <a:avLst/>
          </a:prstGeom>
        </p:spPr>
        <p:txBody>
          <a:bodyPr/>
          <a:lstStyle>
            <a:lvl1pPr algn="ctr">
              <a:defRPr sz="1200">
                <a:solidFill>
                  <a:srgbClr val="808080"/>
                </a:solidFill>
              </a:defRPr>
            </a:lvl1pPr>
          </a:lstStyle>
          <a:p>
            <a:r>
              <a:rPr lang="en-US" smtClean="0"/>
              <a:t>Acquired Resistance Patient Forum | Sept. 6, 2014 | Boston</a:t>
            </a:r>
            <a:endParaRPr lang="en-US" dirty="0"/>
          </a:p>
        </p:txBody>
      </p:sp>
      <p:sp>
        <p:nvSpPr>
          <p:cNvPr id="13" name="Slide Number Placeholder 5"/>
          <p:cNvSpPr>
            <a:spLocks noGrp="1"/>
          </p:cNvSpPr>
          <p:nvPr>
            <p:ph type="sldNum" sz="quarter" idx="4"/>
          </p:nvPr>
        </p:nvSpPr>
        <p:spPr>
          <a:xfrm>
            <a:off x="7853090" y="6508378"/>
            <a:ext cx="1081144" cy="245372"/>
          </a:xfrm>
          <a:prstGeom prst="rect">
            <a:avLst/>
          </a:prstGeom>
        </p:spPr>
        <p:txBody>
          <a:bodyPr/>
          <a:lstStyle>
            <a:lvl1pPr algn="r">
              <a:defRPr sz="1200">
                <a:solidFill>
                  <a:srgbClr val="808080"/>
                </a:solidFill>
              </a:defRPr>
            </a:lvl1pPr>
          </a:lstStyle>
          <a:p>
            <a:fld id="{85885486-8ECC-0A41-859E-5C7C3DF5075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3"/>
          <p:cNvSpPr>
            <a:spLocks noGrp="1"/>
          </p:cNvSpPr>
          <p:nvPr>
            <p:ph type="dt" sz="half" idx="10"/>
          </p:nvPr>
        </p:nvSpPr>
        <p:spPr>
          <a:xfrm>
            <a:off x="220524" y="6508378"/>
            <a:ext cx="1070386" cy="245372"/>
          </a:xfrm>
          <a:prstGeom prst="rect">
            <a:avLst/>
          </a:prstGeom>
        </p:spPr>
        <p:txBody>
          <a:bodyPr/>
          <a:lstStyle>
            <a:lvl1pPr algn="l">
              <a:defRPr sz="1200">
                <a:solidFill>
                  <a:srgbClr val="808080"/>
                </a:solidFill>
              </a:defRPr>
            </a:lvl1pPr>
          </a:lstStyle>
          <a:p>
            <a:fld id="{15008E5D-C7F6-473C-AA93-62EBFED7B4C6}" type="datetime1">
              <a:rPr lang="en-US" smtClean="0"/>
              <a:pPr/>
              <a:t>9/2/2014</a:t>
            </a:fld>
            <a:endParaRPr lang="en-US" dirty="0"/>
          </a:p>
        </p:txBody>
      </p:sp>
      <p:sp>
        <p:nvSpPr>
          <p:cNvPr id="13" name="Footer Placeholder 4"/>
          <p:cNvSpPr>
            <a:spLocks noGrp="1"/>
          </p:cNvSpPr>
          <p:nvPr>
            <p:ph type="ftr" sz="quarter" idx="3"/>
          </p:nvPr>
        </p:nvSpPr>
        <p:spPr>
          <a:xfrm>
            <a:off x="1366221" y="6508378"/>
            <a:ext cx="6411558" cy="245372"/>
          </a:xfrm>
          <a:prstGeom prst="rect">
            <a:avLst/>
          </a:prstGeom>
        </p:spPr>
        <p:txBody>
          <a:bodyPr/>
          <a:lstStyle>
            <a:lvl1pPr algn="ctr">
              <a:defRPr sz="1200">
                <a:solidFill>
                  <a:srgbClr val="808080"/>
                </a:solidFill>
              </a:defRPr>
            </a:lvl1pPr>
          </a:lstStyle>
          <a:p>
            <a:r>
              <a:rPr lang="en-US" smtClean="0"/>
              <a:t>Acquired Resistance Patient Forum | Sept. 6, 2014 | Boston</a:t>
            </a:r>
            <a:endParaRPr lang="en-US" dirty="0"/>
          </a:p>
        </p:txBody>
      </p:sp>
      <p:sp>
        <p:nvSpPr>
          <p:cNvPr id="14" name="Slide Number Placeholder 5"/>
          <p:cNvSpPr>
            <a:spLocks noGrp="1"/>
          </p:cNvSpPr>
          <p:nvPr>
            <p:ph type="sldNum" sz="quarter" idx="4"/>
          </p:nvPr>
        </p:nvSpPr>
        <p:spPr>
          <a:xfrm>
            <a:off x="7853090" y="6508378"/>
            <a:ext cx="1081144" cy="245372"/>
          </a:xfrm>
          <a:prstGeom prst="rect">
            <a:avLst/>
          </a:prstGeom>
        </p:spPr>
        <p:txBody>
          <a:bodyPr/>
          <a:lstStyle>
            <a:lvl1pPr algn="r">
              <a:defRPr sz="1200">
                <a:solidFill>
                  <a:srgbClr val="808080"/>
                </a:solidFill>
              </a:defRPr>
            </a:lvl1pPr>
          </a:lstStyle>
          <a:p>
            <a:fld id="{85885486-8ECC-0A41-859E-5C7C3DF5075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Date Placeholder 3"/>
          <p:cNvSpPr>
            <a:spLocks noGrp="1"/>
          </p:cNvSpPr>
          <p:nvPr>
            <p:ph type="dt" sz="half" idx="10"/>
          </p:nvPr>
        </p:nvSpPr>
        <p:spPr>
          <a:xfrm>
            <a:off x="220524" y="6508378"/>
            <a:ext cx="1070386" cy="245372"/>
          </a:xfrm>
          <a:prstGeom prst="rect">
            <a:avLst/>
          </a:prstGeom>
        </p:spPr>
        <p:txBody>
          <a:bodyPr/>
          <a:lstStyle>
            <a:lvl1pPr algn="l">
              <a:defRPr sz="1200">
                <a:solidFill>
                  <a:srgbClr val="808080"/>
                </a:solidFill>
              </a:defRPr>
            </a:lvl1pPr>
          </a:lstStyle>
          <a:p>
            <a:fld id="{15008E5D-C7F6-473C-AA93-62EBFED7B4C6}" type="datetime1">
              <a:rPr lang="en-US" smtClean="0"/>
              <a:pPr/>
              <a:t>9/2/2014</a:t>
            </a:fld>
            <a:endParaRPr lang="en-US" dirty="0"/>
          </a:p>
        </p:txBody>
      </p:sp>
      <p:sp>
        <p:nvSpPr>
          <p:cNvPr id="15" name="Footer Placeholder 4"/>
          <p:cNvSpPr>
            <a:spLocks noGrp="1"/>
          </p:cNvSpPr>
          <p:nvPr>
            <p:ph type="ftr" sz="quarter" idx="11"/>
          </p:nvPr>
        </p:nvSpPr>
        <p:spPr>
          <a:xfrm>
            <a:off x="1366221" y="6508378"/>
            <a:ext cx="6411558" cy="245372"/>
          </a:xfrm>
          <a:prstGeom prst="rect">
            <a:avLst/>
          </a:prstGeom>
        </p:spPr>
        <p:txBody>
          <a:bodyPr/>
          <a:lstStyle>
            <a:lvl1pPr algn="ctr">
              <a:defRPr sz="1200">
                <a:solidFill>
                  <a:srgbClr val="808080"/>
                </a:solidFill>
              </a:defRPr>
            </a:lvl1pPr>
          </a:lstStyle>
          <a:p>
            <a:r>
              <a:rPr lang="en-US" smtClean="0"/>
              <a:t>Acquired Resistance Patient Forum | Sept. 6, 2014 | Boston</a:t>
            </a:r>
            <a:endParaRPr lang="en-US" dirty="0"/>
          </a:p>
        </p:txBody>
      </p:sp>
      <p:sp>
        <p:nvSpPr>
          <p:cNvPr id="16" name="Slide Number Placeholder 5"/>
          <p:cNvSpPr>
            <a:spLocks noGrp="1"/>
          </p:cNvSpPr>
          <p:nvPr>
            <p:ph type="sldNum" sz="quarter" idx="12"/>
          </p:nvPr>
        </p:nvSpPr>
        <p:spPr>
          <a:xfrm>
            <a:off x="7853090" y="6508378"/>
            <a:ext cx="1081144" cy="245372"/>
          </a:xfrm>
          <a:prstGeom prst="rect">
            <a:avLst/>
          </a:prstGeom>
        </p:spPr>
        <p:txBody>
          <a:bodyPr/>
          <a:lstStyle>
            <a:lvl1pPr algn="r">
              <a:defRPr sz="1200">
                <a:solidFill>
                  <a:srgbClr val="808080"/>
                </a:solidFill>
              </a:defRPr>
            </a:lvl1pPr>
          </a:lstStyle>
          <a:p>
            <a:fld id="{85885486-8ECC-0A41-859E-5C7C3DF5075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14" name="Date Placeholder 3"/>
          <p:cNvSpPr>
            <a:spLocks noGrp="1"/>
          </p:cNvSpPr>
          <p:nvPr>
            <p:ph type="dt" sz="half" idx="2"/>
          </p:nvPr>
        </p:nvSpPr>
        <p:spPr>
          <a:xfrm>
            <a:off x="220524" y="6508378"/>
            <a:ext cx="1070386" cy="245372"/>
          </a:xfrm>
          <a:prstGeom prst="rect">
            <a:avLst/>
          </a:prstGeom>
        </p:spPr>
        <p:txBody>
          <a:bodyPr/>
          <a:lstStyle>
            <a:lvl1pPr algn="l">
              <a:defRPr sz="1200">
                <a:solidFill>
                  <a:srgbClr val="808080"/>
                </a:solidFill>
              </a:defRPr>
            </a:lvl1pPr>
          </a:lstStyle>
          <a:p>
            <a:fld id="{15008E5D-C7F6-473C-AA93-62EBFED7B4C6}" type="datetime1">
              <a:rPr lang="en-US" smtClean="0"/>
              <a:pPr/>
              <a:t>9/2/2014</a:t>
            </a:fld>
            <a:endParaRPr lang="en-US" dirty="0"/>
          </a:p>
        </p:txBody>
      </p:sp>
      <p:sp>
        <p:nvSpPr>
          <p:cNvPr id="15" name="Footer Placeholder 4"/>
          <p:cNvSpPr>
            <a:spLocks noGrp="1"/>
          </p:cNvSpPr>
          <p:nvPr>
            <p:ph type="ftr" sz="quarter" idx="3"/>
          </p:nvPr>
        </p:nvSpPr>
        <p:spPr>
          <a:xfrm>
            <a:off x="1366221" y="6508378"/>
            <a:ext cx="6411558" cy="245372"/>
          </a:xfrm>
          <a:prstGeom prst="rect">
            <a:avLst/>
          </a:prstGeom>
        </p:spPr>
        <p:txBody>
          <a:bodyPr/>
          <a:lstStyle>
            <a:lvl1pPr algn="ctr">
              <a:defRPr sz="1200">
                <a:solidFill>
                  <a:srgbClr val="808080"/>
                </a:solidFill>
              </a:defRPr>
            </a:lvl1pPr>
          </a:lstStyle>
          <a:p>
            <a:r>
              <a:rPr lang="en-US" smtClean="0"/>
              <a:t>Acquired Resistance Patient Forum | Sept. 6, 2014 | Boston</a:t>
            </a:r>
            <a:endParaRPr lang="en-US" dirty="0"/>
          </a:p>
        </p:txBody>
      </p:sp>
      <p:sp>
        <p:nvSpPr>
          <p:cNvPr id="16" name="Slide Number Placeholder 5"/>
          <p:cNvSpPr>
            <a:spLocks noGrp="1"/>
          </p:cNvSpPr>
          <p:nvPr>
            <p:ph type="sldNum" sz="quarter" idx="4"/>
          </p:nvPr>
        </p:nvSpPr>
        <p:spPr>
          <a:xfrm>
            <a:off x="7853090" y="6508378"/>
            <a:ext cx="1081144" cy="245372"/>
          </a:xfrm>
          <a:prstGeom prst="rect">
            <a:avLst/>
          </a:prstGeom>
        </p:spPr>
        <p:txBody>
          <a:bodyPr/>
          <a:lstStyle>
            <a:lvl1pPr algn="r">
              <a:defRPr sz="1200">
                <a:solidFill>
                  <a:srgbClr val="808080"/>
                </a:solidFill>
              </a:defRPr>
            </a:lvl1pPr>
          </a:lstStyle>
          <a:p>
            <a:fld id="{85885486-8ECC-0A41-859E-5C7C3DF5075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Date Placeholder 3"/>
          <p:cNvSpPr>
            <a:spLocks noGrp="1"/>
          </p:cNvSpPr>
          <p:nvPr>
            <p:ph type="dt" sz="half" idx="2"/>
          </p:nvPr>
        </p:nvSpPr>
        <p:spPr>
          <a:xfrm>
            <a:off x="220524" y="6508378"/>
            <a:ext cx="1070386" cy="245372"/>
          </a:xfrm>
          <a:prstGeom prst="rect">
            <a:avLst/>
          </a:prstGeom>
        </p:spPr>
        <p:txBody>
          <a:bodyPr/>
          <a:lstStyle>
            <a:lvl1pPr algn="l">
              <a:defRPr sz="1200">
                <a:solidFill>
                  <a:srgbClr val="808080"/>
                </a:solidFill>
              </a:defRPr>
            </a:lvl1pPr>
          </a:lstStyle>
          <a:p>
            <a:fld id="{15008E5D-C7F6-473C-AA93-62EBFED7B4C6}" type="datetime1">
              <a:rPr lang="en-US" smtClean="0"/>
              <a:pPr/>
              <a:t>9/2/2014</a:t>
            </a:fld>
            <a:endParaRPr lang="en-US" dirty="0"/>
          </a:p>
        </p:txBody>
      </p:sp>
      <p:sp>
        <p:nvSpPr>
          <p:cNvPr id="10" name="Footer Placeholder 4"/>
          <p:cNvSpPr>
            <a:spLocks noGrp="1"/>
          </p:cNvSpPr>
          <p:nvPr>
            <p:ph type="ftr" sz="quarter" idx="3"/>
          </p:nvPr>
        </p:nvSpPr>
        <p:spPr>
          <a:xfrm>
            <a:off x="1366221" y="6508378"/>
            <a:ext cx="6411558" cy="245372"/>
          </a:xfrm>
          <a:prstGeom prst="rect">
            <a:avLst/>
          </a:prstGeom>
        </p:spPr>
        <p:txBody>
          <a:bodyPr/>
          <a:lstStyle>
            <a:lvl1pPr algn="ctr">
              <a:defRPr sz="1200">
                <a:solidFill>
                  <a:srgbClr val="808080"/>
                </a:solidFill>
              </a:defRPr>
            </a:lvl1pPr>
          </a:lstStyle>
          <a:p>
            <a:r>
              <a:rPr lang="en-US" smtClean="0"/>
              <a:t>Acquired Resistance Patient Forum | Sept. 6, 2014 | Boston</a:t>
            </a:r>
            <a:endParaRPr lang="en-US" dirty="0"/>
          </a:p>
        </p:txBody>
      </p:sp>
      <p:sp>
        <p:nvSpPr>
          <p:cNvPr id="11" name="Slide Number Placeholder 5"/>
          <p:cNvSpPr>
            <a:spLocks noGrp="1"/>
          </p:cNvSpPr>
          <p:nvPr>
            <p:ph type="sldNum" sz="quarter" idx="4"/>
          </p:nvPr>
        </p:nvSpPr>
        <p:spPr>
          <a:xfrm>
            <a:off x="7853090" y="6508378"/>
            <a:ext cx="1081144" cy="245372"/>
          </a:xfrm>
          <a:prstGeom prst="rect">
            <a:avLst/>
          </a:prstGeom>
        </p:spPr>
        <p:txBody>
          <a:bodyPr/>
          <a:lstStyle>
            <a:lvl1pPr algn="r">
              <a:defRPr sz="1200">
                <a:solidFill>
                  <a:srgbClr val="808080"/>
                </a:solidFill>
              </a:defRPr>
            </a:lvl1pPr>
          </a:lstStyle>
          <a:p>
            <a:fld id="{85885486-8ECC-0A41-859E-5C7C3DF5075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3"/>
          <p:cNvSpPr>
            <a:spLocks noGrp="1"/>
          </p:cNvSpPr>
          <p:nvPr>
            <p:ph type="dt" sz="half" idx="10"/>
          </p:nvPr>
        </p:nvSpPr>
        <p:spPr>
          <a:xfrm>
            <a:off x="220524" y="6508378"/>
            <a:ext cx="1070386" cy="245372"/>
          </a:xfrm>
          <a:prstGeom prst="rect">
            <a:avLst/>
          </a:prstGeom>
        </p:spPr>
        <p:txBody>
          <a:bodyPr/>
          <a:lstStyle>
            <a:lvl1pPr algn="l">
              <a:defRPr sz="1200">
                <a:solidFill>
                  <a:srgbClr val="808080"/>
                </a:solidFill>
              </a:defRPr>
            </a:lvl1pPr>
          </a:lstStyle>
          <a:p>
            <a:fld id="{15008E5D-C7F6-473C-AA93-62EBFED7B4C6}" type="datetime1">
              <a:rPr lang="en-US" smtClean="0"/>
              <a:pPr/>
              <a:t>9/2/2014</a:t>
            </a:fld>
            <a:endParaRPr lang="en-US" dirty="0"/>
          </a:p>
        </p:txBody>
      </p:sp>
      <p:sp>
        <p:nvSpPr>
          <p:cNvPr id="13" name="Footer Placeholder 4"/>
          <p:cNvSpPr>
            <a:spLocks noGrp="1"/>
          </p:cNvSpPr>
          <p:nvPr>
            <p:ph type="ftr" sz="quarter" idx="3"/>
          </p:nvPr>
        </p:nvSpPr>
        <p:spPr>
          <a:xfrm>
            <a:off x="1366221" y="6508378"/>
            <a:ext cx="6411558" cy="245372"/>
          </a:xfrm>
          <a:prstGeom prst="rect">
            <a:avLst/>
          </a:prstGeom>
        </p:spPr>
        <p:txBody>
          <a:bodyPr/>
          <a:lstStyle>
            <a:lvl1pPr algn="ctr">
              <a:defRPr sz="1200">
                <a:solidFill>
                  <a:srgbClr val="808080"/>
                </a:solidFill>
              </a:defRPr>
            </a:lvl1pPr>
          </a:lstStyle>
          <a:p>
            <a:r>
              <a:rPr lang="en-US" smtClean="0"/>
              <a:t>Acquired Resistance Patient Forum | Sept. 6, 2014 | Boston</a:t>
            </a:r>
            <a:endParaRPr lang="en-US" dirty="0"/>
          </a:p>
        </p:txBody>
      </p:sp>
      <p:sp>
        <p:nvSpPr>
          <p:cNvPr id="14" name="Slide Number Placeholder 5"/>
          <p:cNvSpPr>
            <a:spLocks noGrp="1"/>
          </p:cNvSpPr>
          <p:nvPr>
            <p:ph type="sldNum" sz="quarter" idx="4"/>
          </p:nvPr>
        </p:nvSpPr>
        <p:spPr>
          <a:xfrm>
            <a:off x="7853090" y="6508378"/>
            <a:ext cx="1081144" cy="245372"/>
          </a:xfrm>
          <a:prstGeom prst="rect">
            <a:avLst/>
          </a:prstGeom>
        </p:spPr>
        <p:txBody>
          <a:bodyPr/>
          <a:lstStyle>
            <a:lvl1pPr algn="r">
              <a:defRPr sz="1200">
                <a:solidFill>
                  <a:srgbClr val="808080"/>
                </a:solidFill>
              </a:defRPr>
            </a:lvl1pPr>
          </a:lstStyle>
          <a:p>
            <a:fld id="{85885486-8ECC-0A41-859E-5C7C3DF5075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3"/>
          <p:cNvSpPr>
            <a:spLocks noGrp="1"/>
          </p:cNvSpPr>
          <p:nvPr>
            <p:ph type="dt" sz="half" idx="10"/>
          </p:nvPr>
        </p:nvSpPr>
        <p:spPr>
          <a:xfrm>
            <a:off x="220524" y="6508378"/>
            <a:ext cx="1070386" cy="245372"/>
          </a:xfrm>
          <a:prstGeom prst="rect">
            <a:avLst/>
          </a:prstGeom>
        </p:spPr>
        <p:txBody>
          <a:bodyPr/>
          <a:lstStyle>
            <a:lvl1pPr algn="l">
              <a:defRPr sz="1200">
                <a:solidFill>
                  <a:srgbClr val="808080"/>
                </a:solidFill>
              </a:defRPr>
            </a:lvl1pPr>
          </a:lstStyle>
          <a:p>
            <a:fld id="{15008E5D-C7F6-473C-AA93-62EBFED7B4C6}" type="datetime1">
              <a:rPr lang="en-US" smtClean="0"/>
              <a:pPr/>
              <a:t>9/2/2014</a:t>
            </a:fld>
            <a:endParaRPr lang="en-US" dirty="0"/>
          </a:p>
        </p:txBody>
      </p:sp>
      <p:sp>
        <p:nvSpPr>
          <p:cNvPr id="13" name="Footer Placeholder 4"/>
          <p:cNvSpPr>
            <a:spLocks noGrp="1"/>
          </p:cNvSpPr>
          <p:nvPr>
            <p:ph type="ftr" sz="quarter" idx="3"/>
          </p:nvPr>
        </p:nvSpPr>
        <p:spPr>
          <a:xfrm>
            <a:off x="1366221" y="6508378"/>
            <a:ext cx="6411558" cy="245372"/>
          </a:xfrm>
          <a:prstGeom prst="rect">
            <a:avLst/>
          </a:prstGeom>
        </p:spPr>
        <p:txBody>
          <a:bodyPr/>
          <a:lstStyle>
            <a:lvl1pPr algn="ctr">
              <a:defRPr sz="1200">
                <a:solidFill>
                  <a:srgbClr val="808080"/>
                </a:solidFill>
              </a:defRPr>
            </a:lvl1pPr>
          </a:lstStyle>
          <a:p>
            <a:r>
              <a:rPr lang="en-US" smtClean="0"/>
              <a:t>Acquired Resistance Patient Forum | Sept. 6, 2014 | Boston</a:t>
            </a:r>
            <a:endParaRPr lang="en-US" dirty="0"/>
          </a:p>
        </p:txBody>
      </p:sp>
      <p:sp>
        <p:nvSpPr>
          <p:cNvPr id="14" name="Slide Number Placeholder 5"/>
          <p:cNvSpPr>
            <a:spLocks noGrp="1"/>
          </p:cNvSpPr>
          <p:nvPr>
            <p:ph type="sldNum" sz="quarter" idx="4"/>
          </p:nvPr>
        </p:nvSpPr>
        <p:spPr>
          <a:xfrm>
            <a:off x="7853090" y="6508378"/>
            <a:ext cx="1081144" cy="245372"/>
          </a:xfrm>
          <a:prstGeom prst="rect">
            <a:avLst/>
          </a:prstGeom>
        </p:spPr>
        <p:txBody>
          <a:bodyPr/>
          <a:lstStyle>
            <a:lvl1pPr algn="r">
              <a:defRPr sz="1200">
                <a:solidFill>
                  <a:srgbClr val="808080"/>
                </a:solidFill>
              </a:defRPr>
            </a:lvl1pPr>
          </a:lstStyle>
          <a:p>
            <a:fld id="{85885486-8ECC-0A41-859E-5C7C3DF5075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 name="Date Placeholder 3"/>
          <p:cNvSpPr>
            <a:spLocks noGrp="1"/>
          </p:cNvSpPr>
          <p:nvPr>
            <p:ph type="dt" sz="half" idx="2"/>
          </p:nvPr>
        </p:nvSpPr>
        <p:spPr>
          <a:xfrm>
            <a:off x="220524" y="6508378"/>
            <a:ext cx="1070386" cy="245372"/>
          </a:xfrm>
          <a:prstGeom prst="rect">
            <a:avLst/>
          </a:prstGeom>
        </p:spPr>
        <p:txBody>
          <a:bodyPr/>
          <a:lstStyle>
            <a:lvl1pPr algn="l">
              <a:defRPr sz="1200">
                <a:solidFill>
                  <a:srgbClr val="808080"/>
                </a:solidFill>
              </a:defRPr>
            </a:lvl1pPr>
          </a:lstStyle>
          <a:p>
            <a:fld id="{15008E5D-C7F6-473C-AA93-62EBFED7B4C6}" type="datetime1">
              <a:rPr lang="en-US" smtClean="0"/>
              <a:pPr/>
              <a:t>9/2/2014</a:t>
            </a:fld>
            <a:endParaRPr lang="en-US" dirty="0"/>
          </a:p>
        </p:txBody>
      </p:sp>
      <p:sp>
        <p:nvSpPr>
          <p:cNvPr id="26" name="Footer Placeholder 4"/>
          <p:cNvSpPr>
            <a:spLocks noGrp="1"/>
          </p:cNvSpPr>
          <p:nvPr>
            <p:ph type="ftr" sz="quarter" idx="3"/>
          </p:nvPr>
        </p:nvSpPr>
        <p:spPr>
          <a:xfrm>
            <a:off x="1366221" y="6508378"/>
            <a:ext cx="6411558" cy="245372"/>
          </a:xfrm>
          <a:prstGeom prst="rect">
            <a:avLst/>
          </a:prstGeom>
        </p:spPr>
        <p:txBody>
          <a:bodyPr/>
          <a:lstStyle>
            <a:lvl1pPr algn="ctr">
              <a:defRPr sz="1200">
                <a:solidFill>
                  <a:srgbClr val="808080"/>
                </a:solidFill>
              </a:defRPr>
            </a:lvl1pPr>
          </a:lstStyle>
          <a:p>
            <a:r>
              <a:rPr lang="en-US" smtClean="0"/>
              <a:t>Acquired Resistance Patient Forum | Sept. 6, 2014 | Boston</a:t>
            </a:r>
            <a:endParaRPr lang="en-US" dirty="0"/>
          </a:p>
        </p:txBody>
      </p:sp>
      <p:sp>
        <p:nvSpPr>
          <p:cNvPr id="27" name="Slide Number Placeholder 5"/>
          <p:cNvSpPr>
            <a:spLocks noGrp="1"/>
          </p:cNvSpPr>
          <p:nvPr>
            <p:ph type="sldNum" sz="quarter" idx="4"/>
          </p:nvPr>
        </p:nvSpPr>
        <p:spPr>
          <a:xfrm>
            <a:off x="7853090" y="6508378"/>
            <a:ext cx="1081144" cy="245372"/>
          </a:xfrm>
          <a:prstGeom prst="rect">
            <a:avLst/>
          </a:prstGeom>
        </p:spPr>
        <p:txBody>
          <a:bodyPr/>
          <a:lstStyle>
            <a:lvl1pPr algn="r">
              <a:defRPr sz="1200">
                <a:solidFill>
                  <a:srgbClr val="808080"/>
                </a:solidFill>
              </a:defRPr>
            </a:lvl1pPr>
          </a:lstStyle>
          <a:p>
            <a:fld id="{85885486-8ECC-0A41-859E-5C7C3DF5075E}" type="slidenum">
              <a:rPr lang="en-US" smtClean="0"/>
              <a:pPr/>
              <a:t>‹#›</a:t>
            </a:fld>
            <a:endParaRPr lang="en-US" dirty="0"/>
          </a:p>
        </p:txBody>
      </p:sp>
      <p:pic>
        <p:nvPicPr>
          <p:cNvPr id="28"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705830" y="6406626"/>
            <a:ext cx="819150"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bufTna0WAr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ihop-net.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66968"/>
            <a:ext cx="7772400" cy="1470025"/>
          </a:xfrm>
        </p:spPr>
        <p:txBody>
          <a:bodyPr/>
          <a:lstStyle/>
          <a:p>
            <a:pPr>
              <a:lnSpc>
                <a:spcPts val="4000"/>
              </a:lnSpc>
            </a:pPr>
            <a:r>
              <a:rPr lang="en-US" sz="3600" dirty="0"/>
              <a:t>The Expanding Role of Patient </a:t>
            </a:r>
            <a:br>
              <a:rPr lang="en-US" sz="3600" dirty="0"/>
            </a:br>
            <a:r>
              <a:rPr lang="en-US" sz="3600" dirty="0"/>
              <a:t>Self-Education &amp; Online Communities </a:t>
            </a:r>
            <a:br>
              <a:rPr lang="en-US" sz="3600" dirty="0"/>
            </a:br>
            <a:r>
              <a:rPr lang="en-US" sz="3600" dirty="0"/>
              <a:t>in Molecularly Defined Subgroups </a:t>
            </a:r>
          </a:p>
        </p:txBody>
      </p:sp>
      <p:sp>
        <p:nvSpPr>
          <p:cNvPr id="3" name="Subtitle 2"/>
          <p:cNvSpPr>
            <a:spLocks noGrp="1"/>
          </p:cNvSpPr>
          <p:nvPr>
            <p:ph type="subTitle" idx="1"/>
          </p:nvPr>
        </p:nvSpPr>
        <p:spPr>
          <a:xfrm>
            <a:off x="4586294" y="5629280"/>
            <a:ext cx="4557711" cy="1220250"/>
          </a:xfrm>
        </p:spPr>
        <p:txBody>
          <a:bodyPr/>
          <a:lstStyle/>
          <a:p>
            <a:pPr>
              <a:lnSpc>
                <a:spcPts val="2400"/>
              </a:lnSpc>
            </a:pPr>
            <a:r>
              <a:rPr lang="en-US" sz="2800" dirty="0">
                <a:solidFill>
                  <a:schemeClr val="tx1">
                    <a:lumMod val="65000"/>
                    <a:lumOff val="35000"/>
                  </a:schemeClr>
                </a:solidFill>
              </a:rPr>
              <a:t>“Craig in PA” </a:t>
            </a:r>
            <a:r>
              <a:rPr lang="en-US" sz="2800" dirty="0" err="1" smtClean="0">
                <a:solidFill>
                  <a:schemeClr val="tx1">
                    <a:lumMod val="65000"/>
                    <a:lumOff val="35000"/>
                  </a:schemeClr>
                </a:solidFill>
              </a:rPr>
              <a:t>Uthe</a:t>
            </a:r>
            <a:r>
              <a:rPr lang="en-US" sz="2800" dirty="0" smtClean="0">
                <a:solidFill>
                  <a:schemeClr val="tx1">
                    <a:lumMod val="65000"/>
                    <a:lumOff val="35000"/>
                  </a:schemeClr>
                </a:solidFill>
              </a:rPr>
              <a:t>,</a:t>
            </a:r>
          </a:p>
          <a:p>
            <a:pPr>
              <a:lnSpc>
                <a:spcPts val="2400"/>
              </a:lnSpc>
            </a:pPr>
            <a:r>
              <a:rPr lang="en-US" sz="2800" dirty="0" smtClean="0">
                <a:solidFill>
                  <a:schemeClr val="tx1">
                    <a:lumMod val="65000"/>
                    <a:lumOff val="35000"/>
                  </a:schemeClr>
                </a:solidFill>
              </a:rPr>
              <a:t>Online Patient-to-Patient</a:t>
            </a:r>
          </a:p>
          <a:p>
            <a:pPr>
              <a:lnSpc>
                <a:spcPts val="2400"/>
              </a:lnSpc>
            </a:pPr>
            <a:r>
              <a:rPr lang="en-US" sz="2800" dirty="0" smtClean="0">
                <a:solidFill>
                  <a:schemeClr val="tx1">
                    <a:lumMod val="65000"/>
                    <a:lumOff val="35000"/>
                  </a:schemeClr>
                </a:solidFill>
              </a:rPr>
              <a:t>Advocate</a:t>
            </a:r>
          </a:p>
        </p:txBody>
      </p:sp>
      <p:sp>
        <p:nvSpPr>
          <p:cNvPr id="5" name="TextBox 4"/>
          <p:cNvSpPr txBox="1"/>
          <p:nvPr/>
        </p:nvSpPr>
        <p:spPr>
          <a:xfrm>
            <a:off x="213193" y="5749263"/>
            <a:ext cx="4630270" cy="461665"/>
          </a:xfrm>
          <a:prstGeom prst="rect">
            <a:avLst/>
          </a:prstGeom>
          <a:noFill/>
        </p:spPr>
        <p:txBody>
          <a:bodyPr wrap="square" rtlCol="0">
            <a:spAutoFit/>
          </a:bodyPr>
          <a:lstStyle/>
          <a:p>
            <a:r>
              <a:rPr lang="en-US" sz="2400" b="1" dirty="0" smtClean="0"/>
              <a:t>Acquired Resistance Patient Forum</a:t>
            </a:r>
            <a:endParaRPr lang="en-US" sz="1200" dirty="0"/>
          </a:p>
        </p:txBody>
      </p:sp>
      <p:sp>
        <p:nvSpPr>
          <p:cNvPr id="6" name="TextBox 5"/>
          <p:cNvSpPr txBox="1"/>
          <p:nvPr/>
        </p:nvSpPr>
        <p:spPr>
          <a:xfrm>
            <a:off x="244265" y="6509406"/>
            <a:ext cx="3526559" cy="348594"/>
          </a:xfrm>
          <a:prstGeom prst="rect">
            <a:avLst/>
          </a:prstGeom>
          <a:noFill/>
        </p:spPr>
        <p:txBody>
          <a:bodyPr wrap="square" rtlCol="0">
            <a:spAutoFit/>
          </a:bodyPr>
          <a:lstStyle/>
          <a:p>
            <a:r>
              <a:rPr lang="en-US" sz="1600" b="1" dirty="0" smtClean="0"/>
              <a:t>September 6, 2014 | Boston</a:t>
            </a:r>
            <a:endParaRPr lang="en-US" sz="1000" dirty="0"/>
          </a:p>
        </p:txBody>
      </p:sp>
      <p:sp>
        <p:nvSpPr>
          <p:cNvPr id="7" name="TextBox 6"/>
          <p:cNvSpPr txBox="1"/>
          <p:nvPr/>
        </p:nvSpPr>
        <p:spPr>
          <a:xfrm>
            <a:off x="226509" y="6109110"/>
            <a:ext cx="3544315" cy="369332"/>
          </a:xfrm>
          <a:prstGeom prst="rect">
            <a:avLst/>
          </a:prstGeom>
          <a:noFill/>
        </p:spPr>
        <p:txBody>
          <a:bodyPr wrap="square" rtlCol="0">
            <a:spAutoFit/>
          </a:bodyPr>
          <a:lstStyle/>
          <a:p>
            <a:r>
              <a:rPr lang="en-US" b="1" dirty="0" smtClean="0"/>
              <a:t>In ALK, ROS1 &amp; EGFR Lung Cancers</a:t>
            </a:r>
            <a:endParaRPr lang="en-US" sz="1050" dirty="0"/>
          </a:p>
        </p:txBody>
      </p:sp>
      <p:cxnSp>
        <p:nvCxnSpPr>
          <p:cNvPr id="9" name="Straight Connector 8"/>
          <p:cNvCxnSpPr/>
          <p:nvPr/>
        </p:nvCxnSpPr>
        <p:spPr>
          <a:xfrm>
            <a:off x="352921" y="6484008"/>
            <a:ext cx="3417903"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Takes A Village</a:t>
            </a:r>
            <a:endParaRPr lang="en-US" dirty="0"/>
          </a:p>
        </p:txBody>
      </p:sp>
      <p:sp>
        <p:nvSpPr>
          <p:cNvPr id="3" name="Content Placeholder 2"/>
          <p:cNvSpPr>
            <a:spLocks noGrp="1"/>
          </p:cNvSpPr>
          <p:nvPr>
            <p:ph idx="1"/>
          </p:nvPr>
        </p:nvSpPr>
        <p:spPr>
          <a:xfrm>
            <a:off x="220524" y="1068053"/>
            <a:ext cx="8737739" cy="5573377"/>
          </a:xfrm>
        </p:spPr>
        <p:txBody>
          <a:bodyPr/>
          <a:lstStyle/>
          <a:p>
            <a:r>
              <a:rPr lang="en-US" dirty="0" smtClean="0"/>
              <a:t>An individual can make a difference, but . . .</a:t>
            </a:r>
          </a:p>
          <a:p>
            <a:r>
              <a:rPr lang="en-US" dirty="0" smtClean="0"/>
              <a:t>No one person knows &amp; remembers everything at every moment, so . . .</a:t>
            </a:r>
          </a:p>
          <a:p>
            <a:r>
              <a:rPr lang="en-US" dirty="0" smtClean="0"/>
              <a:t>Tap the unlimited memory of the Internet</a:t>
            </a:r>
          </a:p>
          <a:p>
            <a:r>
              <a:rPr lang="en-US" dirty="0" smtClean="0"/>
              <a:t>Tap the power of the collective community</a:t>
            </a:r>
          </a:p>
          <a:p>
            <a:pPr lvl="1"/>
            <a:r>
              <a:rPr lang="en-US" dirty="0"/>
              <a:t>A</a:t>
            </a:r>
            <a:r>
              <a:rPr lang="en-US" dirty="0" smtClean="0"/>
              <a:t>vailable 24x7 –  learning, sharing, improving</a:t>
            </a:r>
          </a:p>
          <a:p>
            <a:pPr lvl="1"/>
            <a:r>
              <a:rPr lang="en-US" dirty="0" smtClean="0"/>
              <a:t>Increasingly research-based comments</a:t>
            </a:r>
          </a:p>
          <a:p>
            <a:pPr lvl="2"/>
            <a:r>
              <a:rPr lang="en-US" dirty="0" smtClean="0"/>
              <a:t>Peers can catch each others’ errors, misstatements</a:t>
            </a:r>
          </a:p>
          <a:p>
            <a:pPr lvl="1"/>
            <a:r>
              <a:rPr lang="en-US" dirty="0"/>
              <a:t>E</a:t>
            </a:r>
            <a:r>
              <a:rPr lang="en-US" dirty="0" smtClean="0"/>
              <a:t>motional support, comfort tips, fellowship</a:t>
            </a:r>
          </a:p>
          <a:p>
            <a:pPr lvl="2"/>
            <a:r>
              <a:rPr lang="en-US" dirty="0" smtClean="0"/>
              <a:t>. . . among peers from very similar circumstances</a:t>
            </a:r>
          </a:p>
        </p:txBody>
      </p:sp>
      <p:sp>
        <p:nvSpPr>
          <p:cNvPr id="4" name="Footer Placeholder 3"/>
          <p:cNvSpPr>
            <a:spLocks noGrp="1"/>
          </p:cNvSpPr>
          <p:nvPr>
            <p:ph type="ftr" sz="quarter" idx="3"/>
          </p:nvPr>
        </p:nvSpPr>
        <p:spPr/>
        <p:txBody>
          <a:bodyPr/>
          <a:lstStyle/>
          <a:p>
            <a:r>
              <a:rPr lang="en-US" smtClean="0"/>
              <a:t>Acquired Resistance Patient Forum | Sept. 6, 2014 | Boston</a:t>
            </a:r>
            <a:endParaRPr lang="en-US" dirty="0"/>
          </a:p>
        </p:txBody>
      </p:sp>
      <p:sp>
        <p:nvSpPr>
          <p:cNvPr id="5" name="Slide Number Placeholder 4"/>
          <p:cNvSpPr>
            <a:spLocks noGrp="1"/>
          </p:cNvSpPr>
          <p:nvPr>
            <p:ph type="sldNum" sz="quarter" idx="4"/>
          </p:nvPr>
        </p:nvSpPr>
        <p:spPr/>
        <p:txBody>
          <a:bodyPr/>
          <a:lstStyle/>
          <a:p>
            <a:fld id="{85885486-8ECC-0A41-859E-5C7C3DF5075E}" type="slidenum">
              <a:rPr lang="en-US" smtClean="0"/>
              <a:pPr/>
              <a:t>10</a:t>
            </a:fld>
            <a:endParaRPr lang="en-US" dirty="0"/>
          </a:p>
        </p:txBody>
      </p:sp>
    </p:spTree>
    <p:extLst>
      <p:ext uri="{BB962C8B-B14F-4D97-AF65-F5344CB8AC3E}">
        <p14:creationId xmlns:p14="http://schemas.microsoft.com/office/powerpoint/2010/main" val="1245201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Caveats</a:t>
            </a:r>
            <a:endParaRPr lang="en-US" dirty="0"/>
          </a:p>
        </p:txBody>
      </p:sp>
      <p:sp>
        <p:nvSpPr>
          <p:cNvPr id="3" name="Content Placeholder 2"/>
          <p:cNvSpPr>
            <a:spLocks noGrp="1"/>
          </p:cNvSpPr>
          <p:nvPr>
            <p:ph idx="1"/>
          </p:nvPr>
        </p:nvSpPr>
        <p:spPr>
          <a:xfrm>
            <a:off x="220524" y="985838"/>
            <a:ext cx="8737739" cy="5440362"/>
          </a:xfrm>
        </p:spPr>
        <p:txBody>
          <a:bodyPr/>
          <a:lstStyle/>
          <a:p>
            <a:r>
              <a:rPr lang="en-US" sz="2400" dirty="0" smtClean="0"/>
              <a:t>Consider Credibility</a:t>
            </a:r>
          </a:p>
          <a:p>
            <a:pPr lvl="1"/>
            <a:r>
              <a:rPr lang="en-US" sz="2000" dirty="0" smtClean="0"/>
              <a:t>Web sites &amp; journals are not all equal</a:t>
            </a:r>
          </a:p>
          <a:p>
            <a:pPr lvl="2"/>
            <a:r>
              <a:rPr lang="en-US" sz="1800" dirty="0" smtClean="0"/>
              <a:t>Aim for credible ones</a:t>
            </a:r>
          </a:p>
          <a:p>
            <a:pPr lvl="2"/>
            <a:r>
              <a:rPr lang="en-US" sz="1800" dirty="0" smtClean="0"/>
              <a:t>Google for “impact factor” of unrecognized journals and compare to impact factor for others (e.g., NEJM, JAMA JCO).</a:t>
            </a:r>
          </a:p>
          <a:p>
            <a:pPr lvl="2"/>
            <a:r>
              <a:rPr lang="en-US" sz="1800" dirty="0" smtClean="0"/>
              <a:t>If seems dubious, is journal real (vs. self-publishing marketing tool)?</a:t>
            </a:r>
          </a:p>
          <a:p>
            <a:pPr lvl="1"/>
            <a:r>
              <a:rPr lang="en-US" sz="2000" dirty="0" smtClean="0"/>
              <a:t>Anecdotes often imperfectly remembered</a:t>
            </a:r>
            <a:r>
              <a:rPr lang="en-US" sz="2000" dirty="0"/>
              <a:t>;</a:t>
            </a:r>
            <a:r>
              <a:rPr lang="en-US" sz="2000" dirty="0" smtClean="0"/>
              <a:t> can credit wrong factor</a:t>
            </a:r>
            <a:endParaRPr lang="en-US" sz="2000" dirty="0"/>
          </a:p>
          <a:p>
            <a:pPr lvl="1"/>
            <a:r>
              <a:rPr lang="en-US" sz="2000" dirty="0" smtClean="0"/>
              <a:t>Sellers or promoters of unproven “remedies” sometimes set up fake identities and cite credible-looking but flawed studies</a:t>
            </a:r>
          </a:p>
          <a:p>
            <a:pPr lvl="1"/>
            <a:r>
              <a:rPr lang="en-US" sz="2000" dirty="0" smtClean="0"/>
              <a:t>Don’t hesitate to ask a forum participant for a source citation or URL link for their claims</a:t>
            </a:r>
          </a:p>
          <a:p>
            <a:pPr lvl="1"/>
            <a:endParaRPr lang="en-US" sz="2000" dirty="0"/>
          </a:p>
          <a:p>
            <a:r>
              <a:rPr lang="en-US" sz="2400" dirty="0" smtClean="0"/>
              <a:t>Read Skeptically</a:t>
            </a:r>
          </a:p>
          <a:p>
            <a:pPr lvl="1"/>
            <a:r>
              <a:rPr lang="en-US" sz="2000" dirty="0"/>
              <a:t>Usually lab experiment success ≠ clinical trial success</a:t>
            </a:r>
          </a:p>
          <a:p>
            <a:pPr lvl="2"/>
            <a:r>
              <a:rPr lang="en-US" sz="1400" dirty="0"/>
              <a:t>Odds better when biochemistry is known and pre-clinical tests succeed,</a:t>
            </a:r>
            <a:br>
              <a:rPr lang="en-US" sz="1400" dirty="0"/>
            </a:br>
            <a:r>
              <a:rPr lang="en-US" sz="1400" dirty="0"/>
              <a:t>and some test-cases preceded you</a:t>
            </a:r>
          </a:p>
          <a:p>
            <a:endParaRPr lang="en-US" sz="2400" dirty="0"/>
          </a:p>
        </p:txBody>
      </p:sp>
      <p:sp>
        <p:nvSpPr>
          <p:cNvPr id="4" name="Footer Placeholder 3"/>
          <p:cNvSpPr>
            <a:spLocks noGrp="1"/>
          </p:cNvSpPr>
          <p:nvPr>
            <p:ph type="ftr" sz="quarter" idx="3"/>
          </p:nvPr>
        </p:nvSpPr>
        <p:spPr/>
        <p:txBody>
          <a:bodyPr/>
          <a:lstStyle/>
          <a:p>
            <a:r>
              <a:rPr lang="en-US" smtClean="0"/>
              <a:t>Acquired Resistance Patient Forum | Sept. 6, 2014 | Boston</a:t>
            </a:r>
            <a:endParaRPr lang="en-US" dirty="0"/>
          </a:p>
        </p:txBody>
      </p:sp>
      <p:sp>
        <p:nvSpPr>
          <p:cNvPr id="5" name="Slide Number Placeholder 4"/>
          <p:cNvSpPr>
            <a:spLocks noGrp="1"/>
          </p:cNvSpPr>
          <p:nvPr>
            <p:ph type="sldNum" sz="quarter" idx="4"/>
          </p:nvPr>
        </p:nvSpPr>
        <p:spPr/>
        <p:txBody>
          <a:bodyPr/>
          <a:lstStyle/>
          <a:p>
            <a:fld id="{85885486-8ECC-0A41-859E-5C7C3DF5075E}" type="slidenum">
              <a:rPr lang="en-US" smtClean="0"/>
              <a:pPr/>
              <a:t>11</a:t>
            </a:fld>
            <a:endParaRPr lang="en-US" dirty="0"/>
          </a:p>
        </p:txBody>
      </p:sp>
    </p:spTree>
    <p:extLst>
      <p:ext uri="{BB962C8B-B14F-4D97-AF65-F5344CB8AC3E}">
        <p14:creationId xmlns:p14="http://schemas.microsoft.com/office/powerpoint/2010/main" val="32686943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Believe Everything You Read</a:t>
            </a:r>
            <a:endParaRPr lang="en-US" dirty="0"/>
          </a:p>
        </p:txBody>
      </p:sp>
      <p:pic>
        <p:nvPicPr>
          <p:cNvPr id="6" name="bufTna0WArc"/>
          <p:cNvPicPr>
            <a:picLocks noGrp="1" noRot="1" noChangeAspect="1"/>
          </p:cNvPicPr>
          <p:nvPr>
            <p:ph idx="1"/>
            <a:videoFile r:link="rId1"/>
          </p:nvPr>
        </p:nvPicPr>
        <p:blipFill>
          <a:blip r:embed="rId3"/>
          <a:stretch>
            <a:fillRect/>
          </a:stretch>
        </p:blipFill>
        <p:spPr>
          <a:xfrm>
            <a:off x="636112" y="997706"/>
            <a:ext cx="7953252" cy="4473704"/>
          </a:xfrm>
          <a:prstGeom prst="rect">
            <a:avLst/>
          </a:prstGeom>
        </p:spPr>
      </p:pic>
      <p:sp>
        <p:nvSpPr>
          <p:cNvPr id="4" name="Footer Placeholder 3"/>
          <p:cNvSpPr>
            <a:spLocks noGrp="1"/>
          </p:cNvSpPr>
          <p:nvPr>
            <p:ph type="ftr" sz="quarter" idx="3"/>
          </p:nvPr>
        </p:nvSpPr>
        <p:spPr/>
        <p:txBody>
          <a:bodyPr/>
          <a:lstStyle/>
          <a:p>
            <a:r>
              <a:rPr lang="en-US" smtClean="0"/>
              <a:t>Acquired Resistance Patient Forum | Sept. 6, 2014 | Boston</a:t>
            </a:r>
            <a:endParaRPr lang="en-US" dirty="0"/>
          </a:p>
        </p:txBody>
      </p:sp>
      <p:sp>
        <p:nvSpPr>
          <p:cNvPr id="5" name="Slide Number Placeholder 4"/>
          <p:cNvSpPr>
            <a:spLocks noGrp="1"/>
          </p:cNvSpPr>
          <p:nvPr>
            <p:ph type="sldNum" sz="quarter" idx="4"/>
          </p:nvPr>
        </p:nvSpPr>
        <p:spPr/>
        <p:txBody>
          <a:bodyPr/>
          <a:lstStyle/>
          <a:p>
            <a:fld id="{85885486-8ECC-0A41-859E-5C7C3DF5075E}" type="slidenum">
              <a:rPr lang="en-US" smtClean="0"/>
              <a:pPr/>
              <a:t>12</a:t>
            </a:fld>
            <a:endParaRPr lang="en-US" dirty="0"/>
          </a:p>
        </p:txBody>
      </p:sp>
      <p:sp>
        <p:nvSpPr>
          <p:cNvPr id="7" name="Content Placeholder 2"/>
          <p:cNvSpPr txBox="1">
            <a:spLocks/>
          </p:cNvSpPr>
          <p:nvPr/>
        </p:nvSpPr>
        <p:spPr>
          <a:xfrm>
            <a:off x="220524" y="5591332"/>
            <a:ext cx="8737739" cy="836456"/>
          </a:xfrm>
          <a:prstGeom prst="rect">
            <a:avLst/>
          </a:prstGeom>
        </p:spPr>
        <p:txBody>
          <a:bodyPr/>
          <a:lstStyle>
            <a:lvl1pPr marL="342900" indent="-342900" algn="l" defTabSz="457200" rtl="0" eaLnBrk="1" latinLnBrk="0" hangingPunct="1">
              <a:spcBef>
                <a:spcPct val="20000"/>
              </a:spcBef>
              <a:buClr>
                <a:srgbClr val="3FBF7F"/>
              </a:buClr>
              <a:buSzPct val="75000"/>
              <a:buFont typeface="Wingdings 3" panose="05040102010807070707" pitchFamily="18" charset="2"/>
              <a:buChar char=""/>
              <a:defRPr sz="3200" kern="1200">
                <a:solidFill>
                  <a:srgbClr val="254C6D"/>
                </a:solidFill>
                <a:latin typeface="+mn-lt"/>
                <a:ea typeface="+mn-ea"/>
                <a:cs typeface="+mn-cs"/>
              </a:defRPr>
            </a:lvl1pPr>
            <a:lvl2pPr marL="742950" indent="-285750" algn="l" defTabSz="457200" rtl="0" eaLnBrk="1" latinLnBrk="0" hangingPunct="1">
              <a:spcBef>
                <a:spcPct val="20000"/>
              </a:spcBef>
              <a:buClr>
                <a:srgbClr val="FF7C80"/>
              </a:buClr>
              <a:buSzPct val="90000"/>
              <a:buFont typeface="Wingdings" panose="05000000000000000000" pitchFamily="2" charset="2"/>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chemeClr val="tx1">
                  <a:lumMod val="50000"/>
                  <a:lumOff val="50000"/>
                </a:schemeClr>
              </a:buClr>
              <a:buSzPct val="100000"/>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1">
                  <a:lumMod val="50000"/>
                  <a:lumOff val="50000"/>
                </a:schemeClr>
              </a:buClr>
              <a:buSzPct val="110000"/>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tx1">
                  <a:lumMod val="50000"/>
                  <a:lumOff val="50000"/>
                </a:schemeClr>
              </a:buClr>
              <a:buSzPct val="85000"/>
              <a:buFont typeface="Wingdings" panose="05000000000000000000" pitchFamily="2" charset="2"/>
              <a:buChar char="ü"/>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00050" lvl="1" indent="0">
              <a:buNone/>
            </a:pPr>
            <a:r>
              <a:rPr lang="en-US" sz="1200" dirty="0" smtClean="0"/>
              <a:t>Source:  </a:t>
            </a:r>
            <a:r>
              <a:rPr lang="en-US" sz="1200" dirty="0" err="1" smtClean="0"/>
              <a:t>Youtube</a:t>
            </a:r>
            <a:r>
              <a:rPr lang="en-US" sz="1200" dirty="0" smtClean="0"/>
              <a:t> excerpt from State Farm TV Commercial, 2012</a:t>
            </a:r>
          </a:p>
          <a:p>
            <a:pPr marL="400050" lvl="1" indent="0">
              <a:buNone/>
            </a:pPr>
            <a:endParaRPr lang="en-US" sz="1200" dirty="0"/>
          </a:p>
          <a:p>
            <a:pPr marL="400050" lvl="1" indent="0">
              <a:buNone/>
            </a:pPr>
            <a:r>
              <a:rPr lang="en-US" sz="1200" dirty="0" smtClean="0"/>
              <a:t>FAIR </a:t>
            </a:r>
            <a:r>
              <a:rPr lang="en-US" sz="1200" dirty="0"/>
              <a:t>USE NOTICE: This video may contain copyrighted material. Such material is made available for educational purposes only. This constitutes a 'fair use' of any such copyrighted material as provided for in Title 17 U.S.C. section 107 of the US Copyright Law.</a:t>
            </a:r>
          </a:p>
        </p:txBody>
      </p:sp>
    </p:spTree>
    <p:extLst>
      <p:ext uri="{BB962C8B-B14F-4D97-AF65-F5344CB8AC3E}">
        <p14:creationId xmlns:p14="http://schemas.microsoft.com/office/powerpoint/2010/main" val="3202605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 Respect, Appreciate</a:t>
            </a:r>
            <a:endParaRPr lang="en-US" dirty="0"/>
          </a:p>
        </p:txBody>
      </p:sp>
      <p:sp>
        <p:nvSpPr>
          <p:cNvPr id="3" name="Content Placeholder 2"/>
          <p:cNvSpPr>
            <a:spLocks noGrp="1"/>
          </p:cNvSpPr>
          <p:nvPr>
            <p:ph idx="1"/>
          </p:nvPr>
        </p:nvSpPr>
        <p:spPr>
          <a:xfrm>
            <a:off x="220524" y="1172330"/>
            <a:ext cx="8737739" cy="5327650"/>
          </a:xfrm>
        </p:spPr>
        <p:txBody>
          <a:bodyPr/>
          <a:lstStyle/>
          <a:p>
            <a:r>
              <a:rPr lang="en-US" dirty="0" smtClean="0"/>
              <a:t>Rock Stars of Research</a:t>
            </a:r>
          </a:p>
          <a:p>
            <a:pPr lvl="1"/>
            <a:r>
              <a:rPr lang="en-US" dirty="0" smtClean="0"/>
              <a:t>Whether breakthrough or incremental</a:t>
            </a:r>
          </a:p>
          <a:p>
            <a:pPr lvl="1"/>
            <a:endParaRPr lang="en-US" sz="1800" dirty="0" smtClean="0"/>
          </a:p>
          <a:p>
            <a:r>
              <a:rPr lang="en-US" dirty="0"/>
              <a:t>H</a:t>
            </a:r>
            <a:r>
              <a:rPr lang="en-US" dirty="0" smtClean="0"/>
              <a:t>eroes from experimental trials</a:t>
            </a:r>
          </a:p>
          <a:p>
            <a:pPr lvl="1"/>
            <a:r>
              <a:rPr lang="en-US" dirty="0" smtClean="0"/>
              <a:t>Past, present, future</a:t>
            </a:r>
          </a:p>
          <a:p>
            <a:pPr lvl="1"/>
            <a:endParaRPr lang="en-US" sz="1800" dirty="0"/>
          </a:p>
          <a:p>
            <a:r>
              <a:rPr lang="en-US" dirty="0" smtClean="0"/>
              <a:t>Predecessors too early to benefit from new treatments</a:t>
            </a:r>
          </a:p>
          <a:p>
            <a:pPr lvl="1"/>
            <a:endParaRPr lang="en-US" sz="1800" dirty="0" smtClean="0"/>
          </a:p>
          <a:p>
            <a:r>
              <a:rPr lang="en-US" dirty="0" smtClean="0"/>
              <a:t>Each Other</a:t>
            </a:r>
            <a:endParaRPr lang="en-US" dirty="0"/>
          </a:p>
        </p:txBody>
      </p:sp>
      <p:sp>
        <p:nvSpPr>
          <p:cNvPr id="4" name="Footer Placeholder 3"/>
          <p:cNvSpPr>
            <a:spLocks noGrp="1"/>
          </p:cNvSpPr>
          <p:nvPr>
            <p:ph type="ftr" sz="quarter" idx="3"/>
          </p:nvPr>
        </p:nvSpPr>
        <p:spPr/>
        <p:txBody>
          <a:bodyPr/>
          <a:lstStyle/>
          <a:p>
            <a:r>
              <a:rPr lang="en-US" smtClean="0"/>
              <a:t>Acquired Resistance Patient Forum | Sept. 6, 2014 | Boston</a:t>
            </a:r>
            <a:endParaRPr lang="en-US" dirty="0"/>
          </a:p>
        </p:txBody>
      </p:sp>
      <p:sp>
        <p:nvSpPr>
          <p:cNvPr id="5" name="Slide Number Placeholder 4"/>
          <p:cNvSpPr>
            <a:spLocks noGrp="1"/>
          </p:cNvSpPr>
          <p:nvPr>
            <p:ph type="sldNum" sz="quarter" idx="4"/>
          </p:nvPr>
        </p:nvSpPr>
        <p:spPr/>
        <p:txBody>
          <a:bodyPr/>
          <a:lstStyle/>
          <a:p>
            <a:fld id="{85885486-8ECC-0A41-859E-5C7C3DF5075E}" type="slidenum">
              <a:rPr lang="en-US" smtClean="0"/>
              <a:pPr/>
              <a:t>13</a:t>
            </a:fld>
            <a:endParaRPr lang="en-US" dirty="0"/>
          </a:p>
        </p:txBody>
      </p:sp>
    </p:spTree>
    <p:extLst>
      <p:ext uri="{BB962C8B-B14F-4D97-AF65-F5344CB8AC3E}">
        <p14:creationId xmlns:p14="http://schemas.microsoft.com/office/powerpoint/2010/main" val="80013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524" y="2565400"/>
            <a:ext cx="8737739" cy="855663"/>
          </a:xfrm>
        </p:spPr>
        <p:txBody>
          <a:bodyPr/>
          <a:lstStyle/>
          <a:p>
            <a:r>
              <a:rPr lang="en-US" dirty="0" smtClean="0"/>
              <a:t>Best Hopes !</a:t>
            </a:r>
            <a:endParaRPr lang="en-US" dirty="0"/>
          </a:p>
        </p:txBody>
      </p:sp>
      <p:sp>
        <p:nvSpPr>
          <p:cNvPr id="3" name="Content Placeholder 2"/>
          <p:cNvSpPr>
            <a:spLocks noGrp="1"/>
          </p:cNvSpPr>
          <p:nvPr>
            <p:ph idx="1"/>
          </p:nvPr>
        </p:nvSpPr>
        <p:spPr>
          <a:xfrm>
            <a:off x="220524" y="5638800"/>
            <a:ext cx="8737739" cy="788988"/>
          </a:xfrm>
        </p:spPr>
        <p:txBody>
          <a:bodyPr/>
          <a:lstStyle/>
          <a:p>
            <a:endParaRPr lang="en-US" dirty="0" smtClean="0"/>
          </a:p>
        </p:txBody>
      </p:sp>
      <p:sp>
        <p:nvSpPr>
          <p:cNvPr id="4" name="Footer Placeholder 3"/>
          <p:cNvSpPr>
            <a:spLocks noGrp="1"/>
          </p:cNvSpPr>
          <p:nvPr>
            <p:ph type="ftr" sz="quarter" idx="3"/>
          </p:nvPr>
        </p:nvSpPr>
        <p:spPr/>
        <p:txBody>
          <a:bodyPr/>
          <a:lstStyle/>
          <a:p>
            <a:r>
              <a:rPr lang="en-US" smtClean="0"/>
              <a:t>Acquired Resistance Patient Forum | Sept. 6, 2014 | Boston</a:t>
            </a:r>
            <a:endParaRPr lang="en-US" dirty="0"/>
          </a:p>
        </p:txBody>
      </p:sp>
      <p:sp>
        <p:nvSpPr>
          <p:cNvPr id="5" name="Slide Number Placeholder 4"/>
          <p:cNvSpPr>
            <a:spLocks noGrp="1"/>
          </p:cNvSpPr>
          <p:nvPr>
            <p:ph type="sldNum" sz="quarter" idx="4"/>
          </p:nvPr>
        </p:nvSpPr>
        <p:spPr/>
        <p:txBody>
          <a:bodyPr/>
          <a:lstStyle/>
          <a:p>
            <a:fld id="{85885486-8ECC-0A41-859E-5C7C3DF5075E}" type="slidenum">
              <a:rPr lang="en-US" smtClean="0"/>
              <a:pPr/>
              <a:t>14</a:t>
            </a:fld>
            <a:endParaRPr lang="en-US" dirty="0"/>
          </a:p>
        </p:txBody>
      </p:sp>
    </p:spTree>
    <p:extLst>
      <p:ext uri="{BB962C8B-B14F-4D97-AF65-F5344CB8AC3E}">
        <p14:creationId xmlns:p14="http://schemas.microsoft.com/office/powerpoint/2010/main" val="20643861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584823"/>
            <a:ext cx="7772400" cy="1362075"/>
          </a:xfrm>
        </p:spPr>
        <p:txBody>
          <a:bodyPr/>
          <a:lstStyle/>
          <a:p>
            <a:pPr algn="ctr"/>
            <a:r>
              <a:rPr lang="en-US" dirty="0" smtClean="0"/>
              <a:t>Misc. Supplemental material</a:t>
            </a:r>
            <a:endParaRPr lang="en-US" dirty="0"/>
          </a:p>
        </p:txBody>
      </p:sp>
      <p:sp>
        <p:nvSpPr>
          <p:cNvPr id="6" name="Text Placeholder 5"/>
          <p:cNvSpPr>
            <a:spLocks noGrp="1"/>
          </p:cNvSpPr>
          <p:nvPr>
            <p:ph type="body" idx="1"/>
          </p:nvPr>
        </p:nvSpPr>
        <p:spPr>
          <a:xfrm>
            <a:off x="722313" y="3287713"/>
            <a:ext cx="7772400" cy="1500187"/>
          </a:xfrm>
        </p:spPr>
        <p:txBody>
          <a:bodyPr/>
          <a:lstStyle/>
          <a:p>
            <a:endParaRPr lang="en-US" dirty="0"/>
          </a:p>
        </p:txBody>
      </p:sp>
      <p:sp>
        <p:nvSpPr>
          <p:cNvPr id="4" name="Footer Placeholder 3"/>
          <p:cNvSpPr>
            <a:spLocks noGrp="1"/>
          </p:cNvSpPr>
          <p:nvPr>
            <p:ph type="ftr" sz="quarter" idx="3"/>
          </p:nvPr>
        </p:nvSpPr>
        <p:spPr/>
        <p:txBody>
          <a:bodyPr/>
          <a:lstStyle/>
          <a:p>
            <a:r>
              <a:rPr lang="en-US" smtClean="0"/>
              <a:t>Acquired Resistance Patient Forum | Sept. 6, 2014 | Boston</a:t>
            </a:r>
            <a:endParaRPr lang="en-US" dirty="0"/>
          </a:p>
        </p:txBody>
      </p:sp>
      <p:sp>
        <p:nvSpPr>
          <p:cNvPr id="5" name="Slide Number Placeholder 4"/>
          <p:cNvSpPr>
            <a:spLocks noGrp="1"/>
          </p:cNvSpPr>
          <p:nvPr>
            <p:ph type="sldNum" sz="quarter" idx="4"/>
          </p:nvPr>
        </p:nvSpPr>
        <p:spPr/>
        <p:txBody>
          <a:bodyPr/>
          <a:lstStyle/>
          <a:p>
            <a:fld id="{85885486-8ECC-0A41-859E-5C7C3DF5075E}" type="slidenum">
              <a:rPr lang="en-US" smtClean="0"/>
              <a:pPr/>
              <a:t>15</a:t>
            </a:fld>
            <a:endParaRPr lang="en-US" dirty="0"/>
          </a:p>
        </p:txBody>
      </p:sp>
    </p:spTree>
    <p:extLst>
      <p:ext uri="{BB962C8B-B14F-4D97-AF65-F5344CB8AC3E}">
        <p14:creationId xmlns:p14="http://schemas.microsoft.com/office/powerpoint/2010/main" val="1708187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In the World Is “Craig in PA”???</a:t>
            </a:r>
            <a:endParaRPr lang="en-US" dirty="0"/>
          </a:p>
        </p:txBody>
      </p:sp>
      <p:sp>
        <p:nvSpPr>
          <p:cNvPr id="3" name="Content Placeholder 2"/>
          <p:cNvSpPr>
            <a:spLocks noGrp="1"/>
          </p:cNvSpPr>
          <p:nvPr>
            <p:ph idx="1"/>
          </p:nvPr>
        </p:nvSpPr>
        <p:spPr/>
        <p:txBody>
          <a:bodyPr/>
          <a:lstStyle/>
          <a:p>
            <a:r>
              <a:rPr lang="en-US" sz="2400" dirty="0" smtClean="0"/>
              <a:t>3+ Year NSCLC Combatant</a:t>
            </a:r>
          </a:p>
          <a:p>
            <a:pPr lvl="1"/>
            <a:r>
              <a:rPr lang="en-US" sz="2000" dirty="0" err="1" smtClean="0"/>
              <a:t>Dx</a:t>
            </a:r>
            <a:r>
              <a:rPr lang="en-US" sz="2000" dirty="0" smtClean="0"/>
              <a:t>:  Stage 4 never-smoker/no-risk-factors ROS1+ adenocarcinoma</a:t>
            </a:r>
          </a:p>
          <a:p>
            <a:pPr lvl="1"/>
            <a:r>
              <a:rPr lang="en-US" sz="2000" dirty="0" err="1" smtClean="0"/>
              <a:t>Tx</a:t>
            </a:r>
            <a:r>
              <a:rPr lang="en-US" sz="2000" dirty="0" smtClean="0"/>
              <a:t>:  Early Xalkori-for-ROS1 trial participant</a:t>
            </a:r>
          </a:p>
          <a:p>
            <a:r>
              <a:rPr lang="en-US" sz="2400" dirty="0" smtClean="0"/>
              <a:t>Passionate About New Lung Cancer Research</a:t>
            </a:r>
          </a:p>
          <a:p>
            <a:pPr lvl="1"/>
            <a:r>
              <a:rPr lang="en-US" sz="2000" dirty="0" smtClean="0"/>
              <a:t>Specifically newly emerging targeted therapies</a:t>
            </a:r>
          </a:p>
          <a:p>
            <a:pPr lvl="2"/>
            <a:r>
              <a:rPr lang="en-US" sz="1800" dirty="0" smtClean="0"/>
              <a:t>Mutation/fusion-targeted.  Immunotherapies.  . . .</a:t>
            </a:r>
          </a:p>
          <a:p>
            <a:pPr lvl="1"/>
            <a:r>
              <a:rPr lang="en-US" sz="2000" dirty="0" smtClean="0"/>
              <a:t>Shifted from life-long passion for broad medical research news (+ aptitude)</a:t>
            </a:r>
          </a:p>
          <a:p>
            <a:pPr lvl="1"/>
            <a:r>
              <a:rPr lang="en-US" sz="2000" dirty="0" smtClean="0"/>
              <a:t>Retired (due to </a:t>
            </a:r>
            <a:r>
              <a:rPr lang="en-US" sz="2000" dirty="0" err="1" smtClean="0"/>
              <a:t>Dx</a:t>
            </a:r>
            <a:r>
              <a:rPr lang="en-US" sz="2000" dirty="0" smtClean="0"/>
              <a:t>) from business career (technology </a:t>
            </a:r>
            <a:r>
              <a:rPr lang="en-US" sz="2000" dirty="0" err="1" smtClean="0"/>
              <a:t>svcs</a:t>
            </a:r>
            <a:r>
              <a:rPr lang="en-US" sz="2000" dirty="0" smtClean="0"/>
              <a:t>, Wharton MBA)</a:t>
            </a:r>
          </a:p>
          <a:p>
            <a:r>
              <a:rPr lang="en-US" sz="2400" dirty="0" smtClean="0"/>
              <a:t>Online Patient-to-Patient Advocate</a:t>
            </a:r>
          </a:p>
          <a:p>
            <a:pPr lvl="1"/>
            <a:r>
              <a:rPr lang="en-US" sz="2000" dirty="0" smtClean="0"/>
              <a:t>Help fellow patients come up to speed &amp; learn questions to ask</a:t>
            </a:r>
          </a:p>
          <a:p>
            <a:pPr lvl="1"/>
            <a:r>
              <a:rPr lang="en-US" sz="2000" dirty="0" smtClean="0"/>
              <a:t>Encourage patients to up their game based on real research, and learn from fellow peers’ experiences / doctors’ advice</a:t>
            </a:r>
          </a:p>
          <a:p>
            <a:pPr lvl="1"/>
            <a:r>
              <a:rPr lang="en-US" sz="2000" dirty="0" smtClean="0"/>
              <a:t>Paying it forward!</a:t>
            </a:r>
          </a:p>
          <a:p>
            <a:pPr lvl="2"/>
            <a:r>
              <a:rPr lang="en-US" sz="1800" dirty="0" smtClean="0"/>
              <a:t>A huge THANK YOU to all the </a:t>
            </a:r>
            <a:r>
              <a:rPr lang="en-US" sz="1800" dirty="0" smtClean="0">
                <a:solidFill>
                  <a:srgbClr val="CC3300"/>
                </a:solidFill>
              </a:rPr>
              <a:t>HEROES</a:t>
            </a:r>
            <a:r>
              <a:rPr lang="en-US" sz="1800" dirty="0" smtClean="0"/>
              <a:t> and </a:t>
            </a:r>
            <a:r>
              <a:rPr lang="en-US" sz="1800" dirty="0" smtClean="0">
                <a:solidFill>
                  <a:srgbClr val="006600"/>
                </a:solidFill>
              </a:rPr>
              <a:t>ROCK STARS</a:t>
            </a:r>
            <a:r>
              <a:rPr lang="en-US" sz="1800" dirty="0" smtClean="0"/>
              <a:t> out there!</a:t>
            </a:r>
          </a:p>
          <a:p>
            <a:pPr lvl="1"/>
            <a:endParaRPr lang="en-US" sz="2000" dirty="0"/>
          </a:p>
        </p:txBody>
      </p:sp>
      <p:sp>
        <p:nvSpPr>
          <p:cNvPr id="4" name="Footer Placeholder 3"/>
          <p:cNvSpPr>
            <a:spLocks noGrp="1"/>
          </p:cNvSpPr>
          <p:nvPr>
            <p:ph type="ftr" sz="quarter" idx="3"/>
          </p:nvPr>
        </p:nvSpPr>
        <p:spPr/>
        <p:txBody>
          <a:bodyPr/>
          <a:lstStyle/>
          <a:p>
            <a:r>
              <a:rPr lang="en-US" smtClean="0"/>
              <a:t>Acquired Resistance Patient Forum | Sept. 6, 2014 | Boston</a:t>
            </a:r>
            <a:endParaRPr lang="en-US" dirty="0"/>
          </a:p>
        </p:txBody>
      </p:sp>
      <p:sp>
        <p:nvSpPr>
          <p:cNvPr id="5" name="Slide Number Placeholder 4"/>
          <p:cNvSpPr>
            <a:spLocks noGrp="1"/>
          </p:cNvSpPr>
          <p:nvPr>
            <p:ph type="sldNum" sz="quarter" idx="4"/>
          </p:nvPr>
        </p:nvSpPr>
        <p:spPr/>
        <p:txBody>
          <a:bodyPr/>
          <a:lstStyle/>
          <a:p>
            <a:fld id="{85885486-8ECC-0A41-859E-5C7C3DF5075E}" type="slidenum">
              <a:rPr lang="en-US" smtClean="0"/>
              <a:pPr/>
              <a:t>16</a:t>
            </a:fld>
            <a:endParaRPr lang="en-US" dirty="0"/>
          </a:p>
        </p:txBody>
      </p:sp>
      <p:sp>
        <p:nvSpPr>
          <p:cNvPr id="6" name="TextBox 5"/>
          <p:cNvSpPr txBox="1"/>
          <p:nvPr/>
        </p:nvSpPr>
        <p:spPr>
          <a:xfrm>
            <a:off x="5337022" y="1914523"/>
            <a:ext cx="3382016" cy="369332"/>
          </a:xfrm>
          <a:prstGeom prst="rect">
            <a:avLst/>
          </a:prstGeom>
          <a:noFill/>
        </p:spPr>
        <p:txBody>
          <a:bodyPr wrap="none" rtlCol="0">
            <a:spAutoFit/>
          </a:bodyPr>
          <a:lstStyle/>
          <a:p>
            <a:pPr algn="ctr"/>
            <a:r>
              <a:rPr lang="en-US" dirty="0" smtClean="0">
                <a:solidFill>
                  <a:srgbClr val="CC3300"/>
                </a:solidFill>
                <a:sym typeface="Wingdings" panose="05000000000000000000" pitchFamily="2" charset="2"/>
              </a:rPr>
              <a:t> </a:t>
            </a:r>
            <a:r>
              <a:rPr lang="en-US" dirty="0" smtClean="0">
                <a:solidFill>
                  <a:srgbClr val="CC3300"/>
                </a:solidFill>
              </a:rPr>
              <a:t>3 years this month!  </a:t>
            </a:r>
            <a:r>
              <a:rPr lang="en-US" i="1" dirty="0" err="1" smtClean="0">
                <a:solidFill>
                  <a:srgbClr val="006600"/>
                </a:solidFill>
              </a:rPr>
              <a:t>Booyah</a:t>
            </a:r>
            <a:r>
              <a:rPr lang="en-US" dirty="0" smtClean="0">
                <a:solidFill>
                  <a:srgbClr val="006600"/>
                </a:solidFill>
              </a:rPr>
              <a:t>!!!!</a:t>
            </a:r>
            <a:endParaRPr lang="en-US" dirty="0">
              <a:solidFill>
                <a:srgbClr val="006600"/>
              </a:solidFill>
            </a:endParaRPr>
          </a:p>
        </p:txBody>
      </p:sp>
      <p:sp>
        <p:nvSpPr>
          <p:cNvPr id="8" name="TextBox 7"/>
          <p:cNvSpPr txBox="1"/>
          <p:nvPr/>
        </p:nvSpPr>
        <p:spPr>
          <a:xfrm>
            <a:off x="6453367" y="785799"/>
            <a:ext cx="1206484" cy="369332"/>
          </a:xfrm>
          <a:prstGeom prst="rect">
            <a:avLst/>
          </a:prstGeom>
          <a:noFill/>
        </p:spPr>
        <p:txBody>
          <a:bodyPr wrap="none" rtlCol="0">
            <a:spAutoFit/>
          </a:bodyPr>
          <a:lstStyle/>
          <a:p>
            <a:pPr algn="ctr"/>
            <a:r>
              <a:rPr lang="en-US" dirty="0" smtClean="0">
                <a:solidFill>
                  <a:schemeClr val="bg1">
                    <a:lumMod val="50000"/>
                  </a:schemeClr>
                </a:solidFill>
                <a:sym typeface="Wingdings" panose="05000000000000000000" pitchFamily="2" charset="2"/>
              </a:rPr>
              <a:t>(</a:t>
            </a:r>
            <a:r>
              <a:rPr lang="en-US" dirty="0" err="1" smtClean="0">
                <a:solidFill>
                  <a:schemeClr val="bg1">
                    <a:lumMod val="50000"/>
                  </a:schemeClr>
                </a:solidFill>
                <a:sym typeface="Wingdings" panose="05000000000000000000" pitchFamily="2" charset="2"/>
              </a:rPr>
              <a:t>CraiginPA</a:t>
            </a:r>
            <a:r>
              <a:rPr lang="en-US" dirty="0" smtClean="0">
                <a:solidFill>
                  <a:schemeClr val="bg1">
                    <a:lumMod val="50000"/>
                  </a:schemeClr>
                </a:solidFill>
                <a:sym typeface="Wingdings" panose="05000000000000000000" pitchFamily="2" charset="2"/>
              </a:rPr>
              <a:t>)</a:t>
            </a:r>
            <a:endParaRPr lang="en-US" dirty="0">
              <a:solidFill>
                <a:schemeClr val="bg1">
                  <a:lumMod val="50000"/>
                </a:schemeClr>
              </a:solidFill>
            </a:endParaRPr>
          </a:p>
        </p:txBody>
      </p:sp>
      <p:sp>
        <p:nvSpPr>
          <p:cNvPr id="9" name="Rounded Rectangle 8"/>
          <p:cNvSpPr/>
          <p:nvPr/>
        </p:nvSpPr>
        <p:spPr>
          <a:xfrm>
            <a:off x="1435101" y="1934605"/>
            <a:ext cx="7283938" cy="323850"/>
          </a:xfrm>
          <a:prstGeom prst="roundRect">
            <a:avLst/>
          </a:prstGeom>
          <a:noFill/>
          <a:ln w="28575">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8181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Craig in PA Bio</a:t>
            </a:r>
            <a:endParaRPr lang="en-US" dirty="0"/>
          </a:p>
        </p:txBody>
      </p:sp>
      <p:sp>
        <p:nvSpPr>
          <p:cNvPr id="3" name="Content Placeholder 2"/>
          <p:cNvSpPr>
            <a:spLocks noGrp="1"/>
          </p:cNvSpPr>
          <p:nvPr>
            <p:ph idx="1"/>
          </p:nvPr>
        </p:nvSpPr>
        <p:spPr/>
        <p:txBody>
          <a:bodyPr/>
          <a:lstStyle/>
          <a:p>
            <a:r>
              <a:rPr lang="en-US" sz="2400" b="1" dirty="0">
                <a:solidFill>
                  <a:schemeClr val="bg2">
                    <a:lumMod val="25000"/>
                  </a:schemeClr>
                </a:solidFill>
              </a:rPr>
              <a:t>“</a:t>
            </a:r>
            <a:r>
              <a:rPr lang="en-US" sz="2400" b="1" dirty="0" err="1" smtClean="0">
                <a:solidFill>
                  <a:schemeClr val="bg2">
                    <a:lumMod val="25000"/>
                  </a:schemeClr>
                </a:solidFill>
              </a:rPr>
              <a:t>CraiginPA</a:t>
            </a:r>
            <a:r>
              <a:rPr lang="en-US" sz="2400" b="1" dirty="0">
                <a:solidFill>
                  <a:schemeClr val="bg2">
                    <a:lumMod val="25000"/>
                  </a:schemeClr>
                </a:solidFill>
              </a:rPr>
              <a:t>,”</a:t>
            </a:r>
            <a:r>
              <a:rPr lang="en-US" sz="2400" dirty="0">
                <a:solidFill>
                  <a:schemeClr val="bg2">
                    <a:lumMod val="25000"/>
                  </a:schemeClr>
                </a:solidFill>
              </a:rPr>
              <a:t> </a:t>
            </a:r>
            <a:r>
              <a:rPr lang="en-US" sz="2400" b="1" dirty="0">
                <a:solidFill>
                  <a:schemeClr val="bg2">
                    <a:lumMod val="25000"/>
                  </a:schemeClr>
                </a:solidFill>
              </a:rPr>
              <a:t>Online Patient Advocate</a:t>
            </a:r>
            <a:r>
              <a:rPr lang="en-US" sz="2400" dirty="0">
                <a:solidFill>
                  <a:schemeClr val="bg2">
                    <a:lumMod val="25000"/>
                  </a:schemeClr>
                </a:solidFill>
              </a:rPr>
              <a:t> is a 3+ year survivor of stage IV lung cancer thanks to being an early participant in the first clinical trial for ROS1+ lung cancer patients.  </a:t>
            </a:r>
            <a:endParaRPr lang="en-US" sz="2400" dirty="0" smtClean="0">
              <a:solidFill>
                <a:schemeClr val="bg2">
                  <a:lumMod val="25000"/>
                </a:schemeClr>
              </a:solidFill>
            </a:endParaRPr>
          </a:p>
          <a:p>
            <a:r>
              <a:rPr lang="en-US" sz="2400" dirty="0" smtClean="0">
                <a:solidFill>
                  <a:schemeClr val="bg2">
                    <a:lumMod val="25000"/>
                  </a:schemeClr>
                </a:solidFill>
              </a:rPr>
              <a:t>Upon </a:t>
            </a:r>
            <a:r>
              <a:rPr lang="en-US" sz="2400" dirty="0">
                <a:solidFill>
                  <a:schemeClr val="bg2">
                    <a:lumMod val="25000"/>
                  </a:schemeClr>
                </a:solidFill>
              </a:rPr>
              <a:t>diagnosis, despite being a never-smoker in his mid-50’s with no risk factors, he turned his life-long passion for medical research toward lung cancer research and sharing that information with his peers in online forums in the hope that some might be helped as he has been.  </a:t>
            </a:r>
            <a:endParaRPr lang="en-US" sz="2400" dirty="0" smtClean="0">
              <a:solidFill>
                <a:schemeClr val="bg2">
                  <a:lumMod val="25000"/>
                </a:schemeClr>
              </a:solidFill>
            </a:endParaRPr>
          </a:p>
          <a:p>
            <a:r>
              <a:rPr lang="en-US" sz="2400" dirty="0" smtClean="0">
                <a:solidFill>
                  <a:schemeClr val="bg2">
                    <a:lumMod val="25000"/>
                  </a:schemeClr>
                </a:solidFill>
              </a:rPr>
              <a:t>Departing </a:t>
            </a:r>
            <a:r>
              <a:rPr lang="en-US" sz="2400" dirty="0">
                <a:solidFill>
                  <a:schemeClr val="bg2">
                    <a:lumMod val="25000"/>
                  </a:schemeClr>
                </a:solidFill>
              </a:rPr>
              <a:t>from the stereotype of a Wharton MBA with technology business career (albeit with a fair amount of sciences education, too), he found a calling helping others as an online patient-to-patient advocate and has become deeply appreciated by many patients and caregivers.</a:t>
            </a:r>
          </a:p>
        </p:txBody>
      </p:sp>
      <p:sp>
        <p:nvSpPr>
          <p:cNvPr id="4" name="Footer Placeholder 3"/>
          <p:cNvSpPr>
            <a:spLocks noGrp="1"/>
          </p:cNvSpPr>
          <p:nvPr>
            <p:ph type="ftr" sz="quarter" idx="3"/>
          </p:nvPr>
        </p:nvSpPr>
        <p:spPr/>
        <p:txBody>
          <a:bodyPr/>
          <a:lstStyle/>
          <a:p>
            <a:r>
              <a:rPr lang="en-US" smtClean="0"/>
              <a:t>Acquired Resistance Patient Forum | Sept. 6, 2014 | Boston</a:t>
            </a:r>
            <a:endParaRPr lang="en-US" dirty="0"/>
          </a:p>
        </p:txBody>
      </p:sp>
      <p:sp>
        <p:nvSpPr>
          <p:cNvPr id="5" name="Slide Number Placeholder 4"/>
          <p:cNvSpPr>
            <a:spLocks noGrp="1"/>
          </p:cNvSpPr>
          <p:nvPr>
            <p:ph type="sldNum" sz="quarter" idx="4"/>
          </p:nvPr>
        </p:nvSpPr>
        <p:spPr/>
        <p:txBody>
          <a:bodyPr/>
          <a:lstStyle/>
          <a:p>
            <a:fld id="{85885486-8ECC-0A41-859E-5C7C3DF5075E}" type="slidenum">
              <a:rPr lang="en-US" smtClean="0"/>
              <a:pPr/>
              <a:t>17</a:t>
            </a:fld>
            <a:endParaRPr lang="en-US" dirty="0"/>
          </a:p>
        </p:txBody>
      </p:sp>
    </p:spTree>
    <p:extLst>
      <p:ext uri="{BB962C8B-B14F-4D97-AF65-F5344CB8AC3E}">
        <p14:creationId xmlns:p14="http://schemas.microsoft.com/office/powerpoint/2010/main" val="41776529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524" y="47620"/>
            <a:ext cx="8737739" cy="855663"/>
          </a:xfrm>
        </p:spPr>
        <p:txBody>
          <a:bodyPr/>
          <a:lstStyle/>
          <a:p>
            <a:r>
              <a:rPr lang="en-US" sz="4000" dirty="0" smtClean="0"/>
              <a:t>Patients Becoming Self-Advocates</a:t>
            </a:r>
            <a:endParaRPr lang="en-US" sz="4000" dirty="0"/>
          </a:p>
        </p:txBody>
      </p:sp>
      <p:sp>
        <p:nvSpPr>
          <p:cNvPr id="3" name="Content Placeholder 2"/>
          <p:cNvSpPr>
            <a:spLocks noGrp="1"/>
          </p:cNvSpPr>
          <p:nvPr>
            <p:ph idx="1"/>
          </p:nvPr>
        </p:nvSpPr>
        <p:spPr>
          <a:xfrm>
            <a:off x="220524" y="642922"/>
            <a:ext cx="8737739" cy="5643562"/>
          </a:xfrm>
        </p:spPr>
        <p:txBody>
          <a:bodyPr/>
          <a:lstStyle/>
          <a:p>
            <a:r>
              <a:rPr lang="en-US" sz="2800" dirty="0" smtClean="0"/>
              <a:t>Most Patients Know Little About Lung Cancer When </a:t>
            </a:r>
            <a:r>
              <a:rPr lang="en-US" sz="2800" dirty="0" err="1" smtClean="0"/>
              <a:t>Dx’d</a:t>
            </a:r>
            <a:endParaRPr lang="en-US" sz="2800" dirty="0" smtClean="0"/>
          </a:p>
          <a:p>
            <a:pPr lvl="1"/>
            <a:r>
              <a:rPr lang="en-US" sz="2200" dirty="0" smtClean="0"/>
              <a:t>Some prefer to not think much about it, and just do as advised</a:t>
            </a:r>
          </a:p>
          <a:p>
            <a:pPr lvl="1"/>
            <a:r>
              <a:rPr lang="en-US" sz="2200" dirty="0" smtClean="0"/>
              <a:t>Others (like us?) want to understand (possible coping mechanism?) </a:t>
            </a:r>
            <a:br>
              <a:rPr lang="en-US" sz="2200" dirty="0" smtClean="0"/>
            </a:br>
            <a:r>
              <a:rPr lang="en-US" sz="2200" dirty="0" smtClean="0"/>
              <a:t>and personally seek out new hope for better days, better </a:t>
            </a:r>
            <a:r>
              <a:rPr lang="en-US" sz="2200" dirty="0" err="1" smtClean="0"/>
              <a:t>Tx</a:t>
            </a:r>
            <a:endParaRPr lang="en-US" sz="2200" dirty="0" smtClean="0"/>
          </a:p>
          <a:p>
            <a:r>
              <a:rPr lang="en-US" sz="2800" dirty="0" smtClean="0"/>
              <a:t>Info Sources</a:t>
            </a:r>
          </a:p>
          <a:p>
            <a:pPr lvl="1"/>
            <a:r>
              <a:rPr lang="en-US" sz="2200" dirty="0" smtClean="0"/>
              <a:t>Specialists (M.D</a:t>
            </a:r>
            <a:r>
              <a:rPr lang="en-US" sz="2200" dirty="0"/>
              <a:t>.’s &amp; other medical </a:t>
            </a:r>
            <a:r>
              <a:rPr lang="en-US" sz="2200" dirty="0" smtClean="0"/>
              <a:t>professionals)</a:t>
            </a:r>
          </a:p>
          <a:p>
            <a:pPr lvl="2"/>
            <a:r>
              <a:rPr lang="en-US" sz="2000" dirty="0" smtClean="0"/>
              <a:t>esp</a:t>
            </a:r>
            <a:r>
              <a:rPr lang="en-US" sz="2000" dirty="0"/>
              <a:t>. </a:t>
            </a:r>
            <a:r>
              <a:rPr lang="en-US" sz="2000" dirty="0" smtClean="0"/>
              <a:t>those doing </a:t>
            </a:r>
            <a:r>
              <a:rPr lang="en-US" sz="2000" dirty="0"/>
              <a:t>research relevant to </a:t>
            </a:r>
            <a:r>
              <a:rPr lang="en-US" sz="2000" dirty="0" smtClean="0"/>
              <a:t>you</a:t>
            </a:r>
            <a:endParaRPr lang="en-US" sz="2000" dirty="0"/>
          </a:p>
          <a:p>
            <a:pPr lvl="1"/>
            <a:r>
              <a:rPr lang="en-US" sz="2200" dirty="0" smtClean="0"/>
              <a:t>Reputable Web Sites (summaries, webinars, news)</a:t>
            </a:r>
          </a:p>
          <a:p>
            <a:pPr lvl="2"/>
            <a:r>
              <a:rPr lang="en-US" sz="2000" dirty="0" smtClean="0">
                <a:solidFill>
                  <a:srgbClr val="CC3300"/>
                </a:solidFill>
              </a:rPr>
              <a:t>Just don’t believe everything you read on the Internet!</a:t>
            </a:r>
          </a:p>
          <a:p>
            <a:pPr lvl="1"/>
            <a:r>
              <a:rPr lang="en-US" sz="2400" dirty="0" smtClean="0"/>
              <a:t>Discussion Groups &amp; Forums</a:t>
            </a:r>
          </a:p>
          <a:p>
            <a:pPr lvl="2"/>
            <a:r>
              <a:rPr lang="en-US" sz="2000" dirty="0" smtClean="0"/>
              <a:t>Peer experiences, prior-learning paid forward, favorite research citations, social support from people who understand</a:t>
            </a:r>
          </a:p>
          <a:p>
            <a:pPr lvl="2"/>
            <a:r>
              <a:rPr lang="en-US" sz="2000" dirty="0" smtClean="0"/>
              <a:t>Ideally for peers who have cancer of the same specific type or with similar useful attributes</a:t>
            </a:r>
          </a:p>
          <a:p>
            <a:pPr lvl="1"/>
            <a:r>
              <a:rPr lang="en-US" sz="2200" dirty="0">
                <a:solidFill>
                  <a:schemeClr val="tx1">
                    <a:lumMod val="65000"/>
                    <a:lumOff val="35000"/>
                  </a:schemeClr>
                </a:solidFill>
              </a:rPr>
              <a:t>Books?  Documentaries? –</a:t>
            </a:r>
            <a:r>
              <a:rPr lang="en-US" sz="2200" dirty="0" smtClean="0">
                <a:solidFill>
                  <a:schemeClr val="tx1">
                    <a:lumMod val="65000"/>
                    <a:lumOff val="35000"/>
                  </a:schemeClr>
                </a:solidFill>
              </a:rPr>
              <a:t> IMO not </a:t>
            </a:r>
            <a:r>
              <a:rPr lang="en-US" sz="2200" dirty="0">
                <a:solidFill>
                  <a:schemeClr val="tx1">
                    <a:lumMod val="65000"/>
                    <a:lumOff val="35000"/>
                  </a:schemeClr>
                </a:solidFill>
              </a:rPr>
              <a:t>so </a:t>
            </a:r>
            <a:r>
              <a:rPr lang="en-US" sz="2200" dirty="0" smtClean="0">
                <a:solidFill>
                  <a:schemeClr val="tx1">
                    <a:lumMod val="65000"/>
                    <a:lumOff val="35000"/>
                  </a:schemeClr>
                </a:solidFill>
              </a:rPr>
              <a:t>much (dated, biased)</a:t>
            </a:r>
            <a:endParaRPr lang="en-US" sz="2200" dirty="0">
              <a:solidFill>
                <a:schemeClr val="tx1">
                  <a:lumMod val="65000"/>
                  <a:lumOff val="35000"/>
                </a:schemeClr>
              </a:solidFill>
            </a:endParaRPr>
          </a:p>
          <a:p>
            <a:pPr lvl="1"/>
            <a:endParaRPr lang="en-US" sz="2400" dirty="0"/>
          </a:p>
        </p:txBody>
      </p:sp>
      <p:sp>
        <p:nvSpPr>
          <p:cNvPr id="4" name="Footer Placeholder 3"/>
          <p:cNvSpPr>
            <a:spLocks noGrp="1"/>
          </p:cNvSpPr>
          <p:nvPr>
            <p:ph type="ftr" sz="quarter" idx="3"/>
          </p:nvPr>
        </p:nvSpPr>
        <p:spPr/>
        <p:txBody>
          <a:bodyPr/>
          <a:lstStyle/>
          <a:p>
            <a:r>
              <a:rPr lang="en-US" dirty="0" smtClean="0"/>
              <a:t>Acquired Resistance Patient Forum | Sept. 6, 2014 | Boston</a:t>
            </a:r>
            <a:endParaRPr lang="en-US" dirty="0"/>
          </a:p>
        </p:txBody>
      </p:sp>
      <p:sp>
        <p:nvSpPr>
          <p:cNvPr id="5" name="Slide Number Placeholder 4"/>
          <p:cNvSpPr>
            <a:spLocks noGrp="1"/>
          </p:cNvSpPr>
          <p:nvPr>
            <p:ph type="sldNum" sz="quarter" idx="4"/>
          </p:nvPr>
        </p:nvSpPr>
        <p:spPr/>
        <p:txBody>
          <a:bodyPr/>
          <a:lstStyle/>
          <a:p>
            <a:fld id="{85885486-8ECC-0A41-859E-5C7C3DF5075E}" type="slidenum">
              <a:rPr lang="en-US" smtClean="0"/>
              <a:pPr/>
              <a:t>18</a:t>
            </a:fld>
            <a:endParaRPr lang="en-US" dirty="0"/>
          </a:p>
        </p:txBody>
      </p:sp>
    </p:spTree>
    <p:extLst>
      <p:ext uri="{BB962C8B-B14F-4D97-AF65-F5344CB8AC3E}">
        <p14:creationId xmlns:p14="http://schemas.microsoft.com/office/powerpoint/2010/main" val="1348572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More Databases &amp; Feed Tools</a:t>
            </a:r>
            <a:endParaRPr lang="en-US" dirty="0"/>
          </a:p>
        </p:txBody>
      </p:sp>
      <p:sp>
        <p:nvSpPr>
          <p:cNvPr id="3" name="Content Placeholder 2"/>
          <p:cNvSpPr>
            <a:spLocks noGrp="1"/>
          </p:cNvSpPr>
          <p:nvPr>
            <p:ph idx="1"/>
          </p:nvPr>
        </p:nvSpPr>
        <p:spPr/>
        <p:txBody>
          <a:bodyPr/>
          <a:lstStyle/>
          <a:p>
            <a:r>
              <a:rPr lang="en-US" sz="2800" dirty="0" smtClean="0"/>
              <a:t>LOVD (databases.lovd.nl/shared/genes)</a:t>
            </a:r>
          </a:p>
          <a:p>
            <a:r>
              <a:rPr lang="en-US" sz="2800" dirty="0" smtClean="0"/>
              <a:t>Sanger COSMIC (cancer.sanger.ac.uk/</a:t>
            </a:r>
            <a:r>
              <a:rPr lang="en-US" sz="2800" dirty="0" err="1" smtClean="0"/>
              <a:t>cancergenome</a:t>
            </a:r>
            <a:r>
              <a:rPr lang="en-US" sz="2800" dirty="0" smtClean="0"/>
              <a:t>/projects/cosmic/)</a:t>
            </a:r>
          </a:p>
          <a:p>
            <a:r>
              <a:rPr lang="en-US" sz="2800" dirty="0" smtClean="0"/>
              <a:t>IHOP (</a:t>
            </a:r>
            <a:r>
              <a:rPr lang="en-US" sz="2800" dirty="0" smtClean="0">
                <a:hlinkClick r:id="rId2"/>
              </a:rPr>
              <a:t>www.ihop-net.org</a:t>
            </a:r>
            <a:r>
              <a:rPr lang="en-US" sz="2800" dirty="0" smtClean="0"/>
              <a:t>)</a:t>
            </a:r>
          </a:p>
          <a:p>
            <a:r>
              <a:rPr lang="en-US" sz="2800" dirty="0" smtClean="0"/>
              <a:t>. . .   </a:t>
            </a:r>
          </a:p>
          <a:p>
            <a:endParaRPr lang="en-US" sz="2800" dirty="0" smtClean="0"/>
          </a:p>
          <a:p>
            <a:r>
              <a:rPr lang="en-US" sz="2800" dirty="0" smtClean="0"/>
              <a:t>RSS Newsreader tools &amp; PC software:</a:t>
            </a:r>
          </a:p>
          <a:p>
            <a:pPr lvl="1"/>
            <a:r>
              <a:rPr lang="en-US" sz="2400" dirty="0" err="1" smtClean="0"/>
              <a:t>Feedly</a:t>
            </a:r>
            <a:r>
              <a:rPr lang="en-US" sz="2400" dirty="0" smtClean="0"/>
              <a:t>, </a:t>
            </a:r>
            <a:r>
              <a:rPr lang="en-US" sz="2400" dirty="0" err="1" smtClean="0"/>
              <a:t>InoReader</a:t>
            </a:r>
            <a:r>
              <a:rPr lang="en-US" sz="2400" dirty="0" smtClean="0"/>
              <a:t>, </a:t>
            </a:r>
            <a:r>
              <a:rPr lang="en-US" sz="2400" dirty="0" err="1" smtClean="0"/>
              <a:t>Newsblurr</a:t>
            </a:r>
            <a:r>
              <a:rPr lang="en-US" sz="2400" dirty="0" smtClean="0"/>
              <a:t> (via web browser or mobile phone app)</a:t>
            </a:r>
          </a:p>
          <a:p>
            <a:pPr lvl="1"/>
            <a:r>
              <a:rPr lang="en-US" sz="2400" dirty="0" err="1" smtClean="0"/>
              <a:t>FeedDemon</a:t>
            </a:r>
            <a:r>
              <a:rPr lang="en-US" sz="2400" dirty="0" smtClean="0"/>
              <a:t>, MS Outlook, Windows Live Mail (MS </a:t>
            </a:r>
            <a:r>
              <a:rPr lang="en-US" sz="2400" dirty="0"/>
              <a:t>Windows </a:t>
            </a:r>
            <a:r>
              <a:rPr lang="en-US" sz="2400" dirty="0" smtClean="0"/>
              <a:t>applications)</a:t>
            </a:r>
          </a:p>
          <a:p>
            <a:pPr lvl="1"/>
            <a:endParaRPr lang="en-US" sz="2400" dirty="0" smtClean="0"/>
          </a:p>
        </p:txBody>
      </p:sp>
      <p:sp>
        <p:nvSpPr>
          <p:cNvPr id="4" name="Footer Placeholder 3"/>
          <p:cNvSpPr>
            <a:spLocks noGrp="1"/>
          </p:cNvSpPr>
          <p:nvPr>
            <p:ph type="ftr" sz="quarter" idx="3"/>
          </p:nvPr>
        </p:nvSpPr>
        <p:spPr/>
        <p:txBody>
          <a:bodyPr/>
          <a:lstStyle/>
          <a:p>
            <a:r>
              <a:rPr lang="en-US" smtClean="0"/>
              <a:t>Acquired Resistance Patient Forum | Sept. 6, 2014 | Boston</a:t>
            </a:r>
            <a:endParaRPr lang="en-US" dirty="0"/>
          </a:p>
        </p:txBody>
      </p:sp>
      <p:sp>
        <p:nvSpPr>
          <p:cNvPr id="5" name="Slide Number Placeholder 4"/>
          <p:cNvSpPr>
            <a:spLocks noGrp="1"/>
          </p:cNvSpPr>
          <p:nvPr>
            <p:ph type="sldNum" sz="quarter" idx="4"/>
          </p:nvPr>
        </p:nvSpPr>
        <p:spPr/>
        <p:txBody>
          <a:bodyPr/>
          <a:lstStyle/>
          <a:p>
            <a:fld id="{85885486-8ECC-0A41-859E-5C7C3DF5075E}" type="slidenum">
              <a:rPr lang="en-US" smtClean="0"/>
              <a:pPr/>
              <a:t>19</a:t>
            </a:fld>
            <a:endParaRPr lang="en-US" dirty="0"/>
          </a:p>
        </p:txBody>
      </p:sp>
    </p:spTree>
    <p:extLst>
      <p:ext uri="{BB962C8B-B14F-4D97-AF65-F5344CB8AC3E}">
        <p14:creationId xmlns:p14="http://schemas.microsoft.com/office/powerpoint/2010/main" val="1029778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524" y="145530"/>
            <a:ext cx="8737739" cy="855663"/>
          </a:xfrm>
        </p:spPr>
        <p:txBody>
          <a:bodyPr/>
          <a:lstStyle/>
          <a:p>
            <a:r>
              <a:rPr lang="en-US" dirty="0" smtClean="0"/>
              <a:t>May You Live In Interesting Times!</a:t>
            </a:r>
            <a:endParaRPr lang="en-US" dirty="0"/>
          </a:p>
        </p:txBody>
      </p:sp>
      <p:sp>
        <p:nvSpPr>
          <p:cNvPr id="3" name="Content Placeholder 2"/>
          <p:cNvSpPr>
            <a:spLocks noGrp="1"/>
          </p:cNvSpPr>
          <p:nvPr>
            <p:ph idx="1"/>
          </p:nvPr>
        </p:nvSpPr>
        <p:spPr>
          <a:xfrm>
            <a:off x="220524" y="965228"/>
            <a:ext cx="8737739" cy="5435572"/>
          </a:xfrm>
        </p:spPr>
        <p:txBody>
          <a:bodyPr/>
          <a:lstStyle/>
          <a:p>
            <a:r>
              <a:rPr lang="en-US" sz="2800" dirty="0" smtClean="0"/>
              <a:t>Purportedly a Curse, But For Us It’s </a:t>
            </a:r>
            <a:r>
              <a:rPr lang="en-US" sz="2800" u="sng" dirty="0" smtClean="0"/>
              <a:t>Hope</a:t>
            </a:r>
            <a:r>
              <a:rPr lang="en-US" sz="2800" dirty="0" smtClean="0"/>
              <a:t>!</a:t>
            </a:r>
          </a:p>
          <a:p>
            <a:pPr lvl="1"/>
            <a:r>
              <a:rPr lang="en-US" sz="2400" dirty="0" smtClean="0"/>
              <a:t>Rapid Research Progress</a:t>
            </a:r>
          </a:p>
          <a:p>
            <a:pPr lvl="2"/>
            <a:r>
              <a:rPr lang="en-US" sz="2000" dirty="0" smtClean="0"/>
              <a:t>Biggest NSCLC breakthroughs in decades</a:t>
            </a:r>
          </a:p>
          <a:p>
            <a:pPr lvl="2"/>
            <a:r>
              <a:rPr lang="en-US" sz="2000" dirty="0" smtClean="0"/>
              <a:t>Repeated breakthrough-extensions</a:t>
            </a:r>
          </a:p>
          <a:p>
            <a:pPr lvl="1"/>
            <a:r>
              <a:rPr lang="en-US" sz="2400" dirty="0" smtClean="0"/>
              <a:t>Increasingly Accessible Information</a:t>
            </a:r>
          </a:p>
          <a:p>
            <a:pPr lvl="1"/>
            <a:r>
              <a:rPr lang="en-US" sz="2400" dirty="0" smtClean="0"/>
              <a:t>Support &amp; Fellowship From Peers Worldwide</a:t>
            </a:r>
          </a:p>
          <a:p>
            <a:r>
              <a:rPr lang="en-US" sz="2800" dirty="0" smtClean="0"/>
              <a:t>Enables/Warrants More Self-Advocacy</a:t>
            </a:r>
          </a:p>
          <a:p>
            <a:pPr lvl="1"/>
            <a:r>
              <a:rPr lang="en-US" sz="2400" dirty="0" smtClean="0"/>
              <a:t>New discoveries take time to be disseminated to and considered important by local community oncologists</a:t>
            </a:r>
          </a:p>
          <a:p>
            <a:pPr lvl="2"/>
            <a:r>
              <a:rPr lang="en-US" sz="2000" dirty="0" smtClean="0"/>
              <a:t>. . . and incorporated into their daily considerations</a:t>
            </a:r>
          </a:p>
          <a:p>
            <a:pPr lvl="1"/>
            <a:r>
              <a:rPr lang="en-US" sz="2400" dirty="0"/>
              <a:t>A</a:t>
            </a:r>
            <a:r>
              <a:rPr lang="en-US" sz="2400" dirty="0" smtClean="0"/>
              <a:t>t certain points in the progress of research, an informed patient might improve their own prospects or comfort</a:t>
            </a:r>
          </a:p>
          <a:p>
            <a:pPr lvl="2"/>
            <a:r>
              <a:rPr lang="en-US" sz="2000" dirty="0" smtClean="0"/>
              <a:t>. . . or at least their understanding / acceptance</a:t>
            </a:r>
            <a:endParaRPr lang="en-US" sz="2800" dirty="0" smtClean="0"/>
          </a:p>
        </p:txBody>
      </p:sp>
      <p:sp>
        <p:nvSpPr>
          <p:cNvPr id="4" name="Footer Placeholder 3"/>
          <p:cNvSpPr>
            <a:spLocks noGrp="1"/>
          </p:cNvSpPr>
          <p:nvPr>
            <p:ph type="ftr" sz="quarter" idx="3"/>
          </p:nvPr>
        </p:nvSpPr>
        <p:spPr/>
        <p:txBody>
          <a:bodyPr/>
          <a:lstStyle/>
          <a:p>
            <a:r>
              <a:rPr lang="en-US" smtClean="0"/>
              <a:t>Acquired Resistance Patient Forum | Sept. 6, 2014 | Boston</a:t>
            </a:r>
            <a:endParaRPr lang="en-US" dirty="0"/>
          </a:p>
        </p:txBody>
      </p:sp>
      <p:sp>
        <p:nvSpPr>
          <p:cNvPr id="5" name="Slide Number Placeholder 4"/>
          <p:cNvSpPr>
            <a:spLocks noGrp="1"/>
          </p:cNvSpPr>
          <p:nvPr>
            <p:ph type="sldNum" sz="quarter" idx="4"/>
          </p:nvPr>
        </p:nvSpPr>
        <p:spPr/>
        <p:txBody>
          <a:bodyPr/>
          <a:lstStyle/>
          <a:p>
            <a:fld id="{85885486-8ECC-0A41-859E-5C7C3DF5075E}" type="slidenum">
              <a:rPr lang="en-US" smtClean="0"/>
              <a:pPr/>
              <a:t>2</a:t>
            </a:fld>
            <a:endParaRPr lang="en-US" dirty="0"/>
          </a:p>
        </p:txBody>
      </p:sp>
    </p:spTree>
    <p:extLst>
      <p:ext uri="{BB962C8B-B14F-4D97-AF65-F5344CB8AC3E}">
        <p14:creationId xmlns:p14="http://schemas.microsoft.com/office/powerpoint/2010/main" val="336594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524" y="100560"/>
            <a:ext cx="8737739" cy="855663"/>
          </a:xfrm>
          <a:ln>
            <a:noFill/>
          </a:ln>
        </p:spPr>
        <p:txBody>
          <a:bodyPr/>
          <a:lstStyle/>
          <a:p>
            <a:r>
              <a:rPr lang="en-US" dirty="0" smtClean="0"/>
              <a:t>From This . . . </a:t>
            </a:r>
            <a:endParaRPr lang="en-US" dirty="0"/>
          </a:p>
        </p:txBody>
      </p:sp>
      <p:sp>
        <p:nvSpPr>
          <p:cNvPr id="3" name="Content Placeholder 2"/>
          <p:cNvSpPr>
            <a:spLocks noGrp="1"/>
          </p:cNvSpPr>
          <p:nvPr>
            <p:ph idx="1"/>
          </p:nvPr>
        </p:nvSpPr>
        <p:spPr>
          <a:xfrm>
            <a:off x="220524" y="767762"/>
            <a:ext cx="8737739" cy="5648028"/>
          </a:xfrm>
        </p:spPr>
        <p:txBody>
          <a:bodyPr/>
          <a:lstStyle/>
          <a:p>
            <a:r>
              <a:rPr lang="en-US" sz="2800" dirty="0" smtClean="0"/>
              <a:t>1980’s </a:t>
            </a:r>
          </a:p>
          <a:p>
            <a:pPr lvl="1"/>
            <a:r>
              <a:rPr lang="en-US" sz="2400" dirty="0" smtClean="0"/>
              <a:t>Local community oncologist &amp; nurses, sometimes cancer-specific specialist or 2</a:t>
            </a:r>
            <a:r>
              <a:rPr lang="en-US" sz="2400" baseline="30000" dirty="0" smtClean="0"/>
              <a:t>nd</a:t>
            </a:r>
            <a:r>
              <a:rPr lang="en-US" sz="2400" dirty="0" smtClean="0"/>
              <a:t> opinions/consultations</a:t>
            </a:r>
            <a:endParaRPr lang="en-US" sz="2400" dirty="0"/>
          </a:p>
          <a:p>
            <a:pPr lvl="1"/>
            <a:r>
              <a:rPr lang="en-US" sz="2400" dirty="0" smtClean="0"/>
              <a:t>Pamphlets/booklets, books, news reports</a:t>
            </a:r>
          </a:p>
          <a:p>
            <a:pPr lvl="1"/>
            <a:r>
              <a:rPr lang="en-US" sz="2400" dirty="0" smtClean="0"/>
              <a:t>Peers in infusion room and support groups, </a:t>
            </a:r>
            <a:br>
              <a:rPr lang="en-US" sz="2400" dirty="0" smtClean="0"/>
            </a:br>
            <a:r>
              <a:rPr lang="en-US" sz="2400" dirty="0" smtClean="0"/>
              <a:t>although mostly different kinds of cancer</a:t>
            </a:r>
          </a:p>
          <a:p>
            <a:pPr lvl="1"/>
            <a:r>
              <a:rPr lang="en-US" sz="2400" dirty="0" smtClean="0"/>
              <a:t>Word of mouth via family, friends, friends of friends, . . .</a:t>
            </a:r>
          </a:p>
          <a:p>
            <a:pPr lvl="1"/>
            <a:r>
              <a:rPr lang="en-US" sz="2400" dirty="0"/>
              <a:t>Entertainment (TV, movies, </a:t>
            </a:r>
            <a:r>
              <a:rPr lang="en-US" sz="2400" dirty="0" smtClean="0"/>
              <a:t>novels, docudramas/infomercials)</a:t>
            </a:r>
          </a:p>
          <a:p>
            <a:r>
              <a:rPr lang="en-US" sz="2800" dirty="0"/>
              <a:t>1990’s Dial-up </a:t>
            </a:r>
            <a:r>
              <a:rPr lang="en-US" sz="2800" dirty="0" smtClean="0"/>
              <a:t>“Walled Gardens” </a:t>
            </a:r>
            <a:r>
              <a:rPr lang="en-US" sz="2800" dirty="0"/>
              <a:t>&amp; Early Forums</a:t>
            </a:r>
          </a:p>
          <a:p>
            <a:pPr lvl="1"/>
            <a:r>
              <a:rPr lang="en-US" sz="2400" dirty="0">
                <a:sym typeface="Wingdings" panose="05000000000000000000" pitchFamily="2" charset="2"/>
              </a:rPr>
              <a:t>Curated o</a:t>
            </a:r>
            <a:r>
              <a:rPr lang="en-US" sz="2400" dirty="0" smtClean="0">
                <a:sym typeface="Wingdings" panose="05000000000000000000" pitchFamily="2" charset="2"/>
              </a:rPr>
              <a:t>nline pages </a:t>
            </a:r>
            <a:r>
              <a:rPr lang="en-US" sz="2400" dirty="0">
                <a:sym typeface="Wingdings" panose="05000000000000000000" pitchFamily="2" charset="2"/>
              </a:rPr>
              <a:t>of i</a:t>
            </a:r>
            <a:r>
              <a:rPr lang="en-US" sz="2400" dirty="0" smtClean="0">
                <a:sym typeface="Wingdings" panose="05000000000000000000" pitchFamily="2" charset="2"/>
              </a:rPr>
              <a:t>nformation for subscribers</a:t>
            </a:r>
            <a:br>
              <a:rPr lang="en-US" sz="2400" dirty="0" smtClean="0">
                <a:sym typeface="Wingdings" panose="05000000000000000000" pitchFamily="2" charset="2"/>
              </a:rPr>
            </a:br>
            <a:r>
              <a:rPr lang="en-US" sz="2400" dirty="0" smtClean="0">
                <a:sym typeface="Wingdings" panose="05000000000000000000" pitchFamily="2" charset="2"/>
              </a:rPr>
              <a:t>(AOL, Prodigy, …)</a:t>
            </a:r>
            <a:endParaRPr lang="en-US" sz="2400" dirty="0">
              <a:sym typeface="Wingdings" panose="05000000000000000000" pitchFamily="2" charset="2"/>
            </a:endParaRPr>
          </a:p>
          <a:p>
            <a:pPr lvl="1"/>
            <a:r>
              <a:rPr lang="en-US" sz="2400" dirty="0">
                <a:sym typeface="Wingdings" panose="05000000000000000000" pitchFamily="2" charset="2"/>
              </a:rPr>
              <a:t>Online special interest groups:  </a:t>
            </a:r>
            <a:r>
              <a:rPr lang="en-US" sz="2400" dirty="0" smtClean="0">
                <a:sym typeface="Wingdings" panose="05000000000000000000" pitchFamily="2" charset="2"/>
              </a:rPr>
              <a:t>AOL </a:t>
            </a:r>
            <a:r>
              <a:rPr lang="en-US" sz="2400" dirty="0">
                <a:sym typeface="Wingdings" panose="05000000000000000000" pitchFamily="2" charset="2"/>
              </a:rPr>
              <a:t>Forums, </a:t>
            </a:r>
            <a:br>
              <a:rPr lang="en-US" sz="2400" dirty="0">
                <a:sym typeface="Wingdings" panose="05000000000000000000" pitchFamily="2" charset="2"/>
              </a:rPr>
            </a:br>
            <a:r>
              <a:rPr lang="en-US" sz="2400" dirty="0">
                <a:sym typeface="Wingdings" panose="05000000000000000000" pitchFamily="2" charset="2"/>
              </a:rPr>
              <a:t>Usenet Newsgroup Forums, Email List </a:t>
            </a:r>
            <a:r>
              <a:rPr lang="en-US" sz="2400" dirty="0" smtClean="0">
                <a:sym typeface="Wingdings" panose="05000000000000000000" pitchFamily="2" charset="2"/>
              </a:rPr>
              <a:t>Groups (ACOR)</a:t>
            </a:r>
            <a:endParaRPr lang="en-US" sz="2400" dirty="0">
              <a:sym typeface="Wingdings" panose="05000000000000000000" pitchFamily="2" charset="2"/>
            </a:endParaRPr>
          </a:p>
        </p:txBody>
      </p:sp>
      <p:sp>
        <p:nvSpPr>
          <p:cNvPr id="4" name="Footer Placeholder 3"/>
          <p:cNvSpPr>
            <a:spLocks noGrp="1"/>
          </p:cNvSpPr>
          <p:nvPr>
            <p:ph type="ftr" sz="quarter" idx="3"/>
          </p:nvPr>
        </p:nvSpPr>
        <p:spPr/>
        <p:txBody>
          <a:bodyPr/>
          <a:lstStyle/>
          <a:p>
            <a:r>
              <a:rPr lang="en-US" smtClean="0"/>
              <a:t>Acquired Resistance Patient Forum | Sept. 6, 2014 | Boston</a:t>
            </a:r>
            <a:endParaRPr lang="en-US" dirty="0"/>
          </a:p>
        </p:txBody>
      </p:sp>
      <p:sp>
        <p:nvSpPr>
          <p:cNvPr id="5" name="Slide Number Placeholder 4"/>
          <p:cNvSpPr>
            <a:spLocks noGrp="1"/>
          </p:cNvSpPr>
          <p:nvPr>
            <p:ph type="sldNum" sz="quarter" idx="4"/>
          </p:nvPr>
        </p:nvSpPr>
        <p:spPr/>
        <p:txBody>
          <a:bodyPr/>
          <a:lstStyle/>
          <a:p>
            <a:fld id="{85885486-8ECC-0A41-859E-5C7C3DF5075E}" type="slidenum">
              <a:rPr lang="en-US" smtClean="0"/>
              <a:pPr/>
              <a:t>3</a:t>
            </a:fld>
            <a:endParaRPr lang="en-US" dirty="0"/>
          </a:p>
        </p:txBody>
      </p:sp>
      <p:sp>
        <p:nvSpPr>
          <p:cNvPr id="7" name="TextBox 6"/>
          <p:cNvSpPr txBox="1"/>
          <p:nvPr/>
        </p:nvSpPr>
        <p:spPr>
          <a:xfrm rot="20566100">
            <a:off x="8126327" y="3449400"/>
            <a:ext cx="830677" cy="369332"/>
          </a:xfrm>
          <a:prstGeom prst="rect">
            <a:avLst/>
          </a:prstGeom>
          <a:noFill/>
          <a:ln w="9525">
            <a:solidFill>
              <a:srgbClr val="FEA298"/>
            </a:solidFill>
          </a:ln>
        </p:spPr>
        <p:txBody>
          <a:bodyPr wrap="none" rtlCol="0">
            <a:spAutoFit/>
          </a:bodyPr>
          <a:lstStyle/>
          <a:p>
            <a:pPr algn="ctr"/>
            <a:r>
              <a:rPr lang="en-US" dirty="0" smtClean="0"/>
              <a:t>Oh no!</a:t>
            </a:r>
            <a:endParaRPr lang="en-US" dirty="0"/>
          </a:p>
        </p:txBody>
      </p:sp>
      <p:sp>
        <p:nvSpPr>
          <p:cNvPr id="8" name="TextBox 7"/>
          <p:cNvSpPr txBox="1"/>
          <p:nvPr/>
        </p:nvSpPr>
        <p:spPr>
          <a:xfrm rot="20566100">
            <a:off x="7730280" y="5189311"/>
            <a:ext cx="1189813" cy="369332"/>
          </a:xfrm>
          <a:prstGeom prst="rect">
            <a:avLst/>
          </a:prstGeom>
          <a:noFill/>
          <a:ln w="9525">
            <a:solidFill>
              <a:srgbClr val="FEA298"/>
            </a:solidFill>
          </a:ln>
        </p:spPr>
        <p:txBody>
          <a:bodyPr wrap="none" rtlCol="0">
            <a:spAutoFit/>
          </a:bodyPr>
          <a:lstStyle/>
          <a:p>
            <a:pPr algn="ctr"/>
            <a:r>
              <a:rPr lang="en-US" dirty="0" smtClean="0"/>
              <a:t>Just a start</a:t>
            </a:r>
            <a:endParaRPr lang="en-US" dirty="0"/>
          </a:p>
        </p:txBody>
      </p:sp>
      <p:sp>
        <p:nvSpPr>
          <p:cNvPr id="6" name="Right Brace 5"/>
          <p:cNvSpPr/>
          <p:nvPr/>
        </p:nvSpPr>
        <p:spPr>
          <a:xfrm>
            <a:off x="7390148" y="4736894"/>
            <a:ext cx="267157" cy="1484026"/>
          </a:xfrm>
          <a:prstGeom prst="rightBrace">
            <a:avLst/>
          </a:prstGeom>
          <a:ln w="6350">
            <a:solidFill>
              <a:srgbClr val="FEA298"/>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Right Brace 9"/>
          <p:cNvSpPr/>
          <p:nvPr/>
        </p:nvSpPr>
        <p:spPr>
          <a:xfrm>
            <a:off x="7838122" y="3492708"/>
            <a:ext cx="267157" cy="674559"/>
          </a:xfrm>
          <a:prstGeom prst="rightBrace">
            <a:avLst/>
          </a:prstGeom>
          <a:ln w="6350">
            <a:solidFill>
              <a:srgbClr val="FEA298"/>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64999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524" y="100560"/>
            <a:ext cx="8737739" cy="855663"/>
          </a:xfrm>
        </p:spPr>
        <p:txBody>
          <a:bodyPr/>
          <a:lstStyle/>
          <a:p>
            <a:r>
              <a:rPr lang="en-US" dirty="0" smtClean="0"/>
              <a:t>To This . . .</a:t>
            </a:r>
            <a:endParaRPr lang="en-US" dirty="0"/>
          </a:p>
        </p:txBody>
      </p:sp>
      <p:sp>
        <p:nvSpPr>
          <p:cNvPr id="3" name="Content Placeholder 2"/>
          <p:cNvSpPr>
            <a:spLocks noGrp="1"/>
          </p:cNvSpPr>
          <p:nvPr>
            <p:ph idx="1"/>
          </p:nvPr>
        </p:nvSpPr>
        <p:spPr>
          <a:xfrm>
            <a:off x="220524" y="683867"/>
            <a:ext cx="8737739" cy="5806873"/>
          </a:xfrm>
        </p:spPr>
        <p:txBody>
          <a:bodyPr/>
          <a:lstStyle/>
          <a:p>
            <a:r>
              <a:rPr lang="en-US" sz="2800" dirty="0" smtClean="0">
                <a:sym typeface="Wingdings" panose="05000000000000000000" pitchFamily="2" charset="2"/>
              </a:rPr>
              <a:t>2000’s+ Ubiquitous Internet Access, World Wide Web, Databases, and Web Forums</a:t>
            </a:r>
            <a:endParaRPr lang="en-US" sz="2800" dirty="0">
              <a:sym typeface="Wingdings" panose="05000000000000000000" pitchFamily="2" charset="2"/>
            </a:endParaRPr>
          </a:p>
          <a:p>
            <a:pPr lvl="1"/>
            <a:r>
              <a:rPr lang="en-US" sz="2400" dirty="0" smtClean="0">
                <a:sym typeface="Wingdings" panose="05000000000000000000" pitchFamily="2" charset="2"/>
              </a:rPr>
              <a:t>Limitless sources of material at your fingertips,</a:t>
            </a:r>
          </a:p>
          <a:p>
            <a:pPr lvl="2"/>
            <a:r>
              <a:rPr lang="en-US" sz="2000" dirty="0" smtClean="0">
                <a:sym typeface="Wingdings" panose="05000000000000000000" pitchFamily="2" charset="2"/>
              </a:rPr>
              <a:t>From anywhere in the world, for anyone in the world</a:t>
            </a:r>
          </a:p>
          <a:p>
            <a:pPr lvl="2"/>
            <a:r>
              <a:rPr lang="en-US" sz="2000" dirty="0" smtClean="0">
                <a:sym typeface="Wingdings" panose="05000000000000000000" pitchFamily="2" charset="2"/>
              </a:rPr>
              <a:t>Text, graphic, videos, webinars, social media group chats</a:t>
            </a:r>
          </a:p>
          <a:p>
            <a:pPr lvl="2"/>
            <a:r>
              <a:rPr lang="en-US" sz="2000" dirty="0">
                <a:sym typeface="Wingdings" panose="05000000000000000000" pitchFamily="2" charset="2"/>
              </a:rPr>
              <a:t>i</a:t>
            </a:r>
            <a:r>
              <a:rPr lang="en-US" sz="2000" dirty="0" smtClean="0">
                <a:sym typeface="Wingdings" panose="05000000000000000000" pitchFamily="2" charset="2"/>
              </a:rPr>
              <a:t>ncl. latest published research + some conference presentations</a:t>
            </a:r>
          </a:p>
          <a:p>
            <a:pPr lvl="2"/>
            <a:r>
              <a:rPr lang="en-US" sz="2000" dirty="0">
                <a:sym typeface="Wingdings" panose="05000000000000000000" pitchFamily="2" charset="2"/>
              </a:rPr>
              <a:t>i</a:t>
            </a:r>
            <a:r>
              <a:rPr lang="en-US" sz="2000" dirty="0" smtClean="0">
                <a:sym typeface="Wingdings" panose="05000000000000000000" pitchFamily="2" charset="2"/>
              </a:rPr>
              <a:t>ncl. misinformation + unproven, disproven, or unimportant material</a:t>
            </a:r>
          </a:p>
          <a:p>
            <a:pPr lvl="3"/>
            <a:r>
              <a:rPr lang="en-US" sz="1600" dirty="0">
                <a:solidFill>
                  <a:srgbClr val="CC3300"/>
                </a:solidFill>
              </a:rPr>
              <a:t>D</a:t>
            </a:r>
            <a:r>
              <a:rPr lang="en-US" sz="1600" dirty="0" smtClean="0">
                <a:solidFill>
                  <a:srgbClr val="CC3300"/>
                </a:solidFill>
              </a:rPr>
              <a:t>on’t </a:t>
            </a:r>
            <a:r>
              <a:rPr lang="en-US" sz="1600" dirty="0">
                <a:solidFill>
                  <a:srgbClr val="CC3300"/>
                </a:solidFill>
              </a:rPr>
              <a:t>believe everything you read on the Internet</a:t>
            </a:r>
            <a:r>
              <a:rPr lang="en-US" sz="1600" dirty="0" smtClean="0">
                <a:solidFill>
                  <a:srgbClr val="CC3300"/>
                </a:solidFill>
              </a:rPr>
              <a:t>!</a:t>
            </a:r>
            <a:endParaRPr lang="en-US" sz="1600" dirty="0" smtClean="0">
              <a:sym typeface="Wingdings" panose="05000000000000000000" pitchFamily="2" charset="2"/>
            </a:endParaRPr>
          </a:p>
          <a:p>
            <a:pPr lvl="1"/>
            <a:r>
              <a:rPr lang="en-US" sz="2400" dirty="0">
                <a:sym typeface="Wingdings" panose="05000000000000000000" pitchFamily="2" charset="2"/>
              </a:rPr>
              <a:t>Consumer-usable online databases of journal abstracts, </a:t>
            </a:r>
            <a:r>
              <a:rPr lang="en-US" sz="2400" dirty="0" smtClean="0">
                <a:sym typeface="Wingdings" panose="05000000000000000000" pitchFamily="2" charset="2"/>
              </a:rPr>
              <a:t/>
            </a:r>
            <a:br>
              <a:rPr lang="en-US" sz="2400" dirty="0" smtClean="0">
                <a:sym typeface="Wingdings" panose="05000000000000000000" pitchFamily="2" charset="2"/>
              </a:rPr>
            </a:br>
            <a:r>
              <a:rPr lang="en-US" sz="2400" dirty="0" smtClean="0">
                <a:sym typeface="Wingdings" panose="05000000000000000000" pitchFamily="2" charset="2"/>
              </a:rPr>
              <a:t>clinical trials</a:t>
            </a:r>
            <a:r>
              <a:rPr lang="en-US" sz="2400" dirty="0">
                <a:sym typeface="Wingdings" panose="05000000000000000000" pitchFamily="2" charset="2"/>
              </a:rPr>
              <a:t>, research reviews, </a:t>
            </a:r>
            <a:r>
              <a:rPr lang="en-US" sz="2400" dirty="0" smtClean="0">
                <a:sym typeface="Wingdings" panose="05000000000000000000" pitchFamily="2" charset="2"/>
              </a:rPr>
              <a:t>scientific </a:t>
            </a:r>
            <a:r>
              <a:rPr lang="en-US" sz="2400" dirty="0">
                <a:sym typeface="Wingdings" panose="05000000000000000000" pitchFamily="2" charset="2"/>
              </a:rPr>
              <a:t>information</a:t>
            </a:r>
            <a:endParaRPr lang="en-US" sz="2400" b="1" baseline="30000" dirty="0">
              <a:solidFill>
                <a:srgbClr val="6AE09F"/>
              </a:solidFill>
              <a:sym typeface="Wingdings" panose="05000000000000000000" pitchFamily="2" charset="2"/>
            </a:endParaRPr>
          </a:p>
          <a:p>
            <a:pPr lvl="1"/>
            <a:r>
              <a:rPr lang="en-US" sz="2400" dirty="0" smtClean="0">
                <a:sym typeface="Wingdings" panose="05000000000000000000" pitchFamily="2" charset="2"/>
              </a:rPr>
              <a:t>Website-based forums / communities</a:t>
            </a:r>
          </a:p>
          <a:p>
            <a:pPr lvl="2"/>
            <a:r>
              <a:rPr lang="en-US" sz="2000" dirty="0" smtClean="0">
                <a:sym typeface="Wingdings" panose="05000000000000000000" pitchFamily="2" charset="2"/>
              </a:rPr>
              <a:t>Critical-mass scale  frequent contributions of interest</a:t>
            </a:r>
          </a:p>
          <a:p>
            <a:pPr lvl="2"/>
            <a:r>
              <a:rPr lang="en-US" sz="2000" dirty="0" smtClean="0">
                <a:sym typeface="Wingdings" panose="05000000000000000000" pitchFamily="2" charset="2"/>
              </a:rPr>
              <a:t>Geographically limited only by common language &amp; Rx/</a:t>
            </a:r>
            <a:r>
              <a:rPr lang="en-US" sz="2000" dirty="0" err="1" smtClean="0">
                <a:sym typeface="Wingdings" panose="05000000000000000000" pitchFamily="2" charset="2"/>
              </a:rPr>
              <a:t>Tx</a:t>
            </a:r>
            <a:r>
              <a:rPr lang="en-US" sz="2000" dirty="0" smtClean="0">
                <a:sym typeface="Wingdings" panose="05000000000000000000" pitchFamily="2" charset="2"/>
              </a:rPr>
              <a:t> availability</a:t>
            </a:r>
          </a:p>
          <a:p>
            <a:pPr lvl="2"/>
            <a:r>
              <a:rPr lang="en-US" sz="2000" dirty="0" smtClean="0">
                <a:sym typeface="Wingdings" panose="05000000000000000000" pitchFamily="2" charset="2"/>
              </a:rPr>
              <a:t>High willingness to share experiences / learnings / citations</a:t>
            </a:r>
          </a:p>
          <a:p>
            <a:pPr lvl="2"/>
            <a:r>
              <a:rPr lang="en-US" sz="2000" dirty="0" smtClean="0">
                <a:sym typeface="Wingdings" panose="05000000000000000000" pitchFamily="2" charset="2"/>
              </a:rPr>
              <a:t>Narrowcasting (rare c.) + crowdsourcing  new options (not all correct)</a:t>
            </a:r>
          </a:p>
        </p:txBody>
      </p:sp>
      <p:sp>
        <p:nvSpPr>
          <p:cNvPr id="4" name="Footer Placeholder 3"/>
          <p:cNvSpPr>
            <a:spLocks noGrp="1"/>
          </p:cNvSpPr>
          <p:nvPr>
            <p:ph type="ftr" sz="quarter" idx="3"/>
          </p:nvPr>
        </p:nvSpPr>
        <p:spPr/>
        <p:txBody>
          <a:bodyPr/>
          <a:lstStyle/>
          <a:p>
            <a:r>
              <a:rPr lang="en-US" smtClean="0"/>
              <a:t>Acquired Resistance Patient Forum | Sept. 6, 2014 | Boston</a:t>
            </a:r>
            <a:endParaRPr lang="en-US" dirty="0"/>
          </a:p>
        </p:txBody>
      </p:sp>
      <p:sp>
        <p:nvSpPr>
          <p:cNvPr id="5" name="Slide Number Placeholder 4"/>
          <p:cNvSpPr>
            <a:spLocks noGrp="1"/>
          </p:cNvSpPr>
          <p:nvPr>
            <p:ph type="sldNum" sz="quarter" idx="4"/>
          </p:nvPr>
        </p:nvSpPr>
        <p:spPr/>
        <p:txBody>
          <a:bodyPr/>
          <a:lstStyle/>
          <a:p>
            <a:fld id="{85885486-8ECC-0A41-859E-5C7C3DF5075E}" type="slidenum">
              <a:rPr lang="en-US" smtClean="0"/>
              <a:pPr/>
              <a:t>4</a:t>
            </a:fld>
            <a:endParaRPr lang="en-US" dirty="0"/>
          </a:p>
        </p:txBody>
      </p:sp>
    </p:spTree>
    <p:extLst>
      <p:ext uri="{BB962C8B-B14F-4D97-AF65-F5344CB8AC3E}">
        <p14:creationId xmlns:p14="http://schemas.microsoft.com/office/powerpoint/2010/main" val="787537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524" y="70580"/>
            <a:ext cx="8737739" cy="855663"/>
          </a:xfrm>
        </p:spPr>
        <p:txBody>
          <a:bodyPr/>
          <a:lstStyle/>
          <a:p>
            <a:r>
              <a:rPr lang="en-US" sz="4000" dirty="0" smtClean="0"/>
              <a:t>Example:  An Internet &amp; Research Junkie</a:t>
            </a:r>
            <a:endParaRPr lang="en-US" sz="4000" dirty="0"/>
          </a:p>
        </p:txBody>
      </p:sp>
      <p:sp>
        <p:nvSpPr>
          <p:cNvPr id="3" name="Content Placeholder 2"/>
          <p:cNvSpPr>
            <a:spLocks noGrp="1"/>
          </p:cNvSpPr>
          <p:nvPr>
            <p:ph idx="1"/>
          </p:nvPr>
        </p:nvSpPr>
        <p:spPr>
          <a:xfrm>
            <a:off x="380697" y="845307"/>
            <a:ext cx="8737739" cy="5540503"/>
          </a:xfrm>
        </p:spPr>
        <p:txBody>
          <a:bodyPr/>
          <a:lstStyle/>
          <a:p>
            <a:r>
              <a:rPr lang="en-US" sz="2000" dirty="0" smtClean="0"/>
              <a:t>Initial </a:t>
            </a:r>
            <a:r>
              <a:rPr lang="en-US" sz="2000" dirty="0" err="1" smtClean="0"/>
              <a:t>Dx</a:t>
            </a:r>
            <a:r>
              <a:rPr lang="en-US" sz="2000" dirty="0" smtClean="0"/>
              <a:t>:  Adenocarcinoma, Seemed Like Stage 2</a:t>
            </a:r>
          </a:p>
          <a:p>
            <a:pPr lvl="1"/>
            <a:r>
              <a:rPr lang="en-US" sz="1800" dirty="0" smtClean="0"/>
              <a:t>Bum rush to surgeon for lobectomy + wedge + node sampling</a:t>
            </a:r>
          </a:p>
          <a:p>
            <a:pPr lvl="1"/>
            <a:r>
              <a:rPr lang="en-US" sz="1800" dirty="0" smtClean="0"/>
              <a:t>Read of risk that GGO haze might mean undetected Stage 4 BAC spread </a:t>
            </a:r>
            <a:endParaRPr lang="en-US" sz="1800" dirty="0"/>
          </a:p>
          <a:p>
            <a:r>
              <a:rPr lang="en-US" sz="2000" dirty="0"/>
              <a:t>2nd opinion surgeon </a:t>
            </a:r>
            <a:r>
              <a:rPr lang="en-US" sz="2000" dirty="0">
                <a:sym typeface="Wingdings" panose="05000000000000000000" pitchFamily="2" charset="2"/>
              </a:rPr>
              <a:t>+ oncologist:  </a:t>
            </a:r>
            <a:r>
              <a:rPr lang="en-US" sz="2000" dirty="0" smtClean="0">
                <a:sym typeface="Wingdings" panose="05000000000000000000" pitchFamily="2" charset="2"/>
              </a:rPr>
              <a:t>BAC-Like Stage </a:t>
            </a:r>
            <a:r>
              <a:rPr lang="en-US" sz="2000" dirty="0">
                <a:sym typeface="Wingdings" panose="05000000000000000000" pitchFamily="2" charset="2"/>
              </a:rPr>
              <a:t>4</a:t>
            </a:r>
            <a:r>
              <a:rPr lang="en-US" sz="2000" dirty="0" smtClean="0">
                <a:sym typeface="Wingdings" panose="05000000000000000000" pitchFamily="2" charset="2"/>
              </a:rPr>
              <a:t>!</a:t>
            </a:r>
          </a:p>
          <a:p>
            <a:pPr lvl="1"/>
            <a:r>
              <a:rPr lang="en-US" sz="1800" dirty="0" smtClean="0">
                <a:sym typeface="Wingdings" panose="05000000000000000000" pitchFamily="2" charset="2"/>
              </a:rPr>
              <a:t>Anxiety </a:t>
            </a:r>
            <a:r>
              <a:rPr lang="en-US" sz="1800" dirty="0">
                <a:sym typeface="Wingdings" panose="05000000000000000000" pitchFamily="2" charset="2"/>
              </a:rPr>
              <a:t>over cancelling surgery, but later </a:t>
            </a:r>
            <a:r>
              <a:rPr lang="en-US" sz="1800" dirty="0" smtClean="0">
                <a:sym typeface="Wingdings" panose="05000000000000000000" pitchFamily="2" charset="2"/>
              </a:rPr>
              <a:t>confirmed w biopsy</a:t>
            </a:r>
            <a:endParaRPr lang="en-US" sz="1800" dirty="0">
              <a:sym typeface="Wingdings" panose="05000000000000000000" pitchFamily="2" charset="2"/>
            </a:endParaRPr>
          </a:p>
          <a:p>
            <a:r>
              <a:rPr lang="en-US" sz="2000" dirty="0" smtClean="0">
                <a:sym typeface="Wingdings" panose="05000000000000000000" pitchFamily="2" charset="2"/>
              </a:rPr>
              <a:t>Mutation Testing – Triple-Negative (EGFR, ALK, KRAS)</a:t>
            </a:r>
          </a:p>
          <a:p>
            <a:pPr lvl="1"/>
            <a:r>
              <a:rPr lang="en-US" sz="1800" dirty="0" smtClean="0">
                <a:sym typeface="Wingdings" panose="05000000000000000000" pitchFamily="2" charset="2"/>
              </a:rPr>
              <a:t>Many weeks waiting, . . . + studying online (profiles, odds, value)</a:t>
            </a:r>
          </a:p>
          <a:p>
            <a:pPr lvl="1"/>
            <a:r>
              <a:rPr lang="en-US" sz="1800" dirty="0" smtClean="0">
                <a:sym typeface="Wingdings" panose="05000000000000000000" pitchFamily="2" charset="2"/>
              </a:rPr>
              <a:t>Learned of trial testing some experimental others</a:t>
            </a:r>
          </a:p>
          <a:p>
            <a:pPr lvl="2"/>
            <a:r>
              <a:rPr lang="en-US" sz="1400" dirty="0" smtClean="0">
                <a:sym typeface="Wingdings" panose="05000000000000000000" pitchFamily="2" charset="2"/>
              </a:rPr>
              <a:t>Wanted to know name of my enemy, even if no treatment yet</a:t>
            </a:r>
          </a:p>
          <a:p>
            <a:pPr lvl="2"/>
            <a:r>
              <a:rPr lang="en-US" sz="1400" dirty="0" err="1" smtClean="0">
                <a:sym typeface="Wingdings" panose="05000000000000000000" pitchFamily="2" charset="2"/>
              </a:rPr>
              <a:t>Phila</a:t>
            </a:r>
            <a:r>
              <a:rPr lang="en-US" sz="1400" dirty="0" smtClean="0">
                <a:sym typeface="Wingdings" panose="05000000000000000000" pitchFamily="2" charset="2"/>
              </a:rPr>
              <a:t>. oncologist redirected me from </a:t>
            </a:r>
            <a:r>
              <a:rPr lang="en-US" sz="1400" dirty="0" err="1" smtClean="0">
                <a:sym typeface="Wingdings" panose="05000000000000000000" pitchFamily="2" charset="2"/>
              </a:rPr>
              <a:t>MDAnderson</a:t>
            </a:r>
            <a:r>
              <a:rPr lang="en-US" sz="1400" dirty="0" smtClean="0">
                <a:sym typeface="Wingdings" panose="05000000000000000000" pitchFamily="2" charset="2"/>
              </a:rPr>
              <a:t> testing-trial to Alice Shaw, MD PhD</a:t>
            </a:r>
          </a:p>
          <a:p>
            <a:r>
              <a:rPr lang="en-US" sz="2200" dirty="0" smtClean="0">
                <a:sym typeface="Wingdings" panose="05000000000000000000" pitchFamily="2" charset="2"/>
              </a:rPr>
              <a:t> ROS1+ (new one, not-yet-published)  Xalkori-for-ROS1 Trial</a:t>
            </a:r>
          </a:p>
          <a:p>
            <a:pPr lvl="1"/>
            <a:r>
              <a:rPr lang="en-US" sz="1800" dirty="0" smtClean="0">
                <a:sym typeface="Wingdings" panose="05000000000000000000" pitchFamily="2" charset="2"/>
              </a:rPr>
              <a:t>Cancer symptom vanished by 2</a:t>
            </a:r>
            <a:r>
              <a:rPr lang="en-US" sz="1800" baseline="30000" dirty="0" smtClean="0">
                <a:sym typeface="Wingdings" panose="05000000000000000000" pitchFamily="2" charset="2"/>
              </a:rPr>
              <a:t>nd</a:t>
            </a:r>
            <a:r>
              <a:rPr lang="en-US" sz="1800" dirty="0" smtClean="0">
                <a:sym typeface="Wingdings" panose="05000000000000000000" pitchFamily="2" charset="2"/>
              </a:rPr>
              <a:t> day; still holding up today (almost 3 years!)</a:t>
            </a:r>
          </a:p>
          <a:p>
            <a:pPr lvl="1"/>
            <a:r>
              <a:rPr lang="en-US" sz="1800" dirty="0" smtClean="0">
                <a:sym typeface="Wingdings" panose="05000000000000000000" pitchFamily="2" charset="2"/>
              </a:rPr>
              <a:t>Paying-It-Forward ever since – Online Patient-to-Patient Advocate</a:t>
            </a:r>
          </a:p>
          <a:p>
            <a:pPr lvl="2"/>
            <a:r>
              <a:rPr lang="en-US" sz="1400" dirty="0" smtClean="0">
                <a:sym typeface="Wingdings" panose="05000000000000000000" pitchFamily="2" charset="2"/>
              </a:rPr>
              <a:t>Still studying online + learning from researchers &amp; peers</a:t>
            </a:r>
          </a:p>
          <a:p>
            <a:pPr lvl="2"/>
            <a:r>
              <a:rPr lang="en-US" sz="1400" dirty="0" smtClean="0">
                <a:sym typeface="Wingdings" panose="05000000000000000000" pitchFamily="2" charset="2"/>
              </a:rPr>
              <a:t>Still sharing things to consider, questions to ask oncologists (incl. citations),</a:t>
            </a:r>
            <a:br>
              <a:rPr lang="en-US" sz="1400" dirty="0" smtClean="0">
                <a:sym typeface="Wingdings" panose="05000000000000000000" pitchFamily="2" charset="2"/>
              </a:rPr>
            </a:br>
            <a:r>
              <a:rPr lang="en-US" sz="1400" dirty="0" smtClean="0">
                <a:sym typeface="Wingdings" panose="05000000000000000000" pitchFamily="2" charset="2"/>
              </a:rPr>
              <a:t>experts to ask</a:t>
            </a:r>
          </a:p>
          <a:p>
            <a:pPr lvl="2"/>
            <a:r>
              <a:rPr lang="en-US" sz="1400" dirty="0" smtClean="0">
                <a:sym typeface="Wingdings" panose="05000000000000000000" pitchFamily="2" charset="2"/>
              </a:rPr>
              <a:t>Help peers understand driving mutations, targeted </a:t>
            </a:r>
            <a:r>
              <a:rPr lang="en-US" sz="1400" dirty="0" err="1" smtClean="0">
                <a:sym typeface="Wingdings" panose="05000000000000000000" pitchFamily="2" charset="2"/>
              </a:rPr>
              <a:t>Tx’s</a:t>
            </a:r>
            <a:r>
              <a:rPr lang="en-US" sz="1400" dirty="0" smtClean="0">
                <a:sym typeface="Wingdings" panose="05000000000000000000" pitchFamily="2" charset="2"/>
              </a:rPr>
              <a:t>, odds, trials, side-effects, etc.</a:t>
            </a:r>
          </a:p>
          <a:p>
            <a:pPr lvl="2"/>
            <a:r>
              <a:rPr lang="en-US" sz="1400" dirty="0" smtClean="0">
                <a:sym typeface="Wingdings" panose="05000000000000000000" pitchFamily="2" charset="2"/>
              </a:rPr>
              <a:t>Encourage testing where not done yet  Found some ROS1’s before widely embraced</a:t>
            </a:r>
          </a:p>
          <a:p>
            <a:pPr lvl="1"/>
            <a:endParaRPr lang="en-US" sz="1800" dirty="0" smtClean="0">
              <a:sym typeface="Wingdings" panose="05000000000000000000" pitchFamily="2" charset="2"/>
            </a:endParaRPr>
          </a:p>
          <a:p>
            <a:pPr lvl="2"/>
            <a:endParaRPr lang="en-US" sz="1400" dirty="0" smtClean="0">
              <a:sym typeface="Wingdings" panose="05000000000000000000" pitchFamily="2" charset="2"/>
            </a:endParaRPr>
          </a:p>
          <a:p>
            <a:pPr lvl="2"/>
            <a:endParaRPr lang="en-US" sz="1400" dirty="0" smtClean="0">
              <a:sym typeface="Wingdings" panose="05000000000000000000" pitchFamily="2" charset="2"/>
            </a:endParaRPr>
          </a:p>
          <a:p>
            <a:pPr lvl="1"/>
            <a:endParaRPr lang="en-US" sz="1800" dirty="0" smtClean="0">
              <a:sym typeface="Wingdings" panose="05000000000000000000" pitchFamily="2" charset="2"/>
            </a:endParaRPr>
          </a:p>
          <a:p>
            <a:pPr lvl="1"/>
            <a:endParaRPr lang="en-US" sz="1800" dirty="0"/>
          </a:p>
        </p:txBody>
      </p:sp>
      <p:sp>
        <p:nvSpPr>
          <p:cNvPr id="4" name="Footer Placeholder 3"/>
          <p:cNvSpPr>
            <a:spLocks noGrp="1"/>
          </p:cNvSpPr>
          <p:nvPr>
            <p:ph type="ftr" sz="quarter" idx="3"/>
          </p:nvPr>
        </p:nvSpPr>
        <p:spPr/>
        <p:txBody>
          <a:bodyPr/>
          <a:lstStyle/>
          <a:p>
            <a:r>
              <a:rPr lang="en-US" smtClean="0"/>
              <a:t>Acquired Resistance Patient Forum | Sept. 6, 2014 | Boston</a:t>
            </a:r>
            <a:endParaRPr lang="en-US" dirty="0"/>
          </a:p>
        </p:txBody>
      </p:sp>
      <p:sp>
        <p:nvSpPr>
          <p:cNvPr id="5" name="Slide Number Placeholder 4"/>
          <p:cNvSpPr>
            <a:spLocks noGrp="1"/>
          </p:cNvSpPr>
          <p:nvPr>
            <p:ph type="sldNum" sz="quarter" idx="4"/>
          </p:nvPr>
        </p:nvSpPr>
        <p:spPr/>
        <p:txBody>
          <a:bodyPr/>
          <a:lstStyle/>
          <a:p>
            <a:fld id="{85885486-8ECC-0A41-859E-5C7C3DF5075E}" type="slidenum">
              <a:rPr lang="en-US" smtClean="0"/>
              <a:pPr/>
              <a:t>5</a:t>
            </a:fld>
            <a:endParaRPr lang="en-US" dirty="0"/>
          </a:p>
        </p:txBody>
      </p:sp>
      <p:sp>
        <p:nvSpPr>
          <p:cNvPr id="7" name="TextBox 6"/>
          <p:cNvSpPr txBox="1"/>
          <p:nvPr/>
        </p:nvSpPr>
        <p:spPr>
          <a:xfrm rot="20566100">
            <a:off x="7242058" y="677922"/>
            <a:ext cx="1477584" cy="830997"/>
          </a:xfrm>
          <a:prstGeom prst="rect">
            <a:avLst/>
          </a:prstGeom>
          <a:noFill/>
          <a:ln w="9525">
            <a:solidFill>
              <a:srgbClr val="FEA298"/>
            </a:solidFill>
          </a:ln>
        </p:spPr>
        <p:txBody>
          <a:bodyPr wrap="none" rtlCol="0">
            <a:spAutoFit/>
          </a:bodyPr>
          <a:lstStyle/>
          <a:p>
            <a:pPr algn="ctr"/>
            <a:r>
              <a:rPr lang="en-US" sz="1600" dirty="0" smtClean="0"/>
              <a:t>Thank You</a:t>
            </a:r>
          </a:p>
          <a:p>
            <a:pPr algn="ctr"/>
            <a:r>
              <a:rPr lang="en-US" sz="1600" dirty="0" err="1" smtClean="0"/>
              <a:t>CancerGRACE</a:t>
            </a:r>
            <a:endParaRPr lang="en-US" sz="1600" dirty="0" smtClean="0"/>
          </a:p>
          <a:p>
            <a:pPr algn="ctr"/>
            <a:r>
              <a:rPr lang="en-US" sz="1600" dirty="0" smtClean="0"/>
              <a:t>(info + support)</a:t>
            </a:r>
            <a:endParaRPr lang="en-US" sz="1600" dirty="0"/>
          </a:p>
        </p:txBody>
      </p:sp>
      <p:sp>
        <p:nvSpPr>
          <p:cNvPr id="8" name="TextBox 7"/>
          <p:cNvSpPr txBox="1"/>
          <p:nvPr/>
        </p:nvSpPr>
        <p:spPr>
          <a:xfrm rot="20566100">
            <a:off x="7106506" y="3209638"/>
            <a:ext cx="1662635" cy="584775"/>
          </a:xfrm>
          <a:prstGeom prst="rect">
            <a:avLst/>
          </a:prstGeom>
          <a:noFill/>
          <a:ln w="9525">
            <a:solidFill>
              <a:srgbClr val="FEA298"/>
            </a:solidFill>
          </a:ln>
        </p:spPr>
        <p:txBody>
          <a:bodyPr wrap="none" rtlCol="0">
            <a:spAutoFit/>
          </a:bodyPr>
          <a:lstStyle/>
          <a:p>
            <a:pPr algn="ctr"/>
            <a:r>
              <a:rPr lang="en-US" sz="1600" dirty="0" smtClean="0"/>
              <a:t>Thank You</a:t>
            </a:r>
          </a:p>
          <a:p>
            <a:pPr algn="ctr"/>
            <a:r>
              <a:rPr lang="en-US" sz="1600" dirty="0" smtClean="0"/>
              <a:t>Google news, etc.</a:t>
            </a:r>
            <a:endParaRPr lang="en-US" sz="1600" dirty="0"/>
          </a:p>
        </p:txBody>
      </p:sp>
      <p:sp>
        <p:nvSpPr>
          <p:cNvPr id="9" name="TextBox 8"/>
          <p:cNvSpPr txBox="1"/>
          <p:nvPr/>
        </p:nvSpPr>
        <p:spPr>
          <a:xfrm rot="20566100">
            <a:off x="6371556" y="1654782"/>
            <a:ext cx="2699843" cy="830997"/>
          </a:xfrm>
          <a:prstGeom prst="rect">
            <a:avLst/>
          </a:prstGeom>
          <a:noFill/>
          <a:ln w="9525">
            <a:solidFill>
              <a:srgbClr val="FEA298"/>
            </a:solidFill>
          </a:ln>
        </p:spPr>
        <p:txBody>
          <a:bodyPr wrap="none" rtlCol="0">
            <a:spAutoFit/>
          </a:bodyPr>
          <a:lstStyle/>
          <a:p>
            <a:pPr algn="ctr"/>
            <a:r>
              <a:rPr lang="en-US" sz="1600" dirty="0" smtClean="0"/>
              <a:t>Thank You</a:t>
            </a:r>
          </a:p>
          <a:p>
            <a:pPr algn="ctr"/>
            <a:r>
              <a:rPr lang="en-US" sz="1600" dirty="0" err="1" smtClean="0"/>
              <a:t>Phila</a:t>
            </a:r>
            <a:r>
              <a:rPr lang="en-US" sz="1600" dirty="0" smtClean="0"/>
              <a:t>. Mag. online archives</a:t>
            </a:r>
          </a:p>
          <a:p>
            <a:pPr algn="ctr"/>
            <a:r>
              <a:rPr lang="en-US" sz="1600" dirty="0" smtClean="0"/>
              <a:t> + ins. co. database + web bios</a:t>
            </a:r>
            <a:endParaRPr lang="en-US" sz="1600" dirty="0"/>
          </a:p>
        </p:txBody>
      </p:sp>
      <p:sp>
        <p:nvSpPr>
          <p:cNvPr id="10" name="TextBox 9"/>
          <p:cNvSpPr txBox="1"/>
          <p:nvPr/>
        </p:nvSpPr>
        <p:spPr>
          <a:xfrm rot="20566100">
            <a:off x="7369908" y="2499688"/>
            <a:ext cx="1036566" cy="584775"/>
          </a:xfrm>
          <a:prstGeom prst="rect">
            <a:avLst/>
          </a:prstGeom>
          <a:noFill/>
          <a:ln w="9525">
            <a:solidFill>
              <a:srgbClr val="FEA298"/>
            </a:solidFill>
          </a:ln>
        </p:spPr>
        <p:txBody>
          <a:bodyPr wrap="none" rtlCol="0">
            <a:spAutoFit/>
          </a:bodyPr>
          <a:lstStyle/>
          <a:p>
            <a:pPr algn="ctr"/>
            <a:r>
              <a:rPr lang="en-US" sz="1600" dirty="0" smtClean="0"/>
              <a:t>Thank You</a:t>
            </a:r>
          </a:p>
          <a:p>
            <a:pPr algn="ctr"/>
            <a:r>
              <a:rPr lang="en-US" sz="1600" dirty="0" smtClean="0"/>
              <a:t>Internet!</a:t>
            </a:r>
            <a:endParaRPr lang="en-US" sz="1600" dirty="0"/>
          </a:p>
        </p:txBody>
      </p:sp>
      <p:sp>
        <p:nvSpPr>
          <p:cNvPr id="11" name="TextBox 10"/>
          <p:cNvSpPr txBox="1"/>
          <p:nvPr/>
        </p:nvSpPr>
        <p:spPr>
          <a:xfrm rot="20566100">
            <a:off x="6905886" y="4792220"/>
            <a:ext cx="2100126" cy="1077218"/>
          </a:xfrm>
          <a:prstGeom prst="rect">
            <a:avLst/>
          </a:prstGeom>
          <a:noFill/>
          <a:ln w="9525">
            <a:solidFill>
              <a:srgbClr val="FEA298"/>
            </a:solidFill>
          </a:ln>
        </p:spPr>
        <p:txBody>
          <a:bodyPr wrap="none" rtlCol="0">
            <a:spAutoFit/>
          </a:bodyPr>
          <a:lstStyle/>
          <a:p>
            <a:pPr algn="ctr"/>
            <a:r>
              <a:rPr lang="en-US" sz="1600" dirty="0" smtClean="0"/>
              <a:t>Thank You researchers,</a:t>
            </a:r>
            <a:br>
              <a:rPr lang="en-US" sz="1600" dirty="0" smtClean="0"/>
            </a:br>
            <a:r>
              <a:rPr lang="en-US" sz="1600" dirty="0" smtClean="0"/>
              <a:t>peers, NIH PubMed,</a:t>
            </a:r>
            <a:br>
              <a:rPr lang="en-US" sz="1600" dirty="0" smtClean="0"/>
            </a:br>
            <a:r>
              <a:rPr lang="en-US" sz="1600" dirty="0" smtClean="0"/>
              <a:t>ASCO, </a:t>
            </a:r>
            <a:r>
              <a:rPr lang="en-US" sz="1600" dirty="0" err="1" smtClean="0"/>
              <a:t>Quackwatch</a:t>
            </a:r>
            <a:r>
              <a:rPr lang="en-US" sz="1600" dirty="0" smtClean="0"/>
              <a:t>,</a:t>
            </a:r>
            <a:br>
              <a:rPr lang="en-US" sz="1600" dirty="0" smtClean="0"/>
            </a:br>
            <a:r>
              <a:rPr lang="en-US" sz="1600" dirty="0" smtClean="0"/>
              <a:t>+ countless others</a:t>
            </a:r>
            <a:endParaRPr lang="en-US" sz="1600" dirty="0"/>
          </a:p>
        </p:txBody>
      </p:sp>
    </p:spTree>
    <p:extLst>
      <p:ext uri="{BB962C8B-B14F-4D97-AF65-F5344CB8AC3E}">
        <p14:creationId xmlns:p14="http://schemas.microsoft.com/office/powerpoint/2010/main" val="826919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Experienced Peer Support</a:t>
            </a:r>
            <a:endParaRPr lang="en-US" dirty="0"/>
          </a:p>
        </p:txBody>
      </p:sp>
      <p:sp>
        <p:nvSpPr>
          <p:cNvPr id="3" name="Content Placeholder 2"/>
          <p:cNvSpPr>
            <a:spLocks noGrp="1"/>
          </p:cNvSpPr>
          <p:nvPr>
            <p:ph idx="1"/>
          </p:nvPr>
        </p:nvSpPr>
        <p:spPr/>
        <p:txBody>
          <a:bodyPr/>
          <a:lstStyle/>
          <a:p>
            <a:r>
              <a:rPr lang="en-US" sz="2400" dirty="0" smtClean="0"/>
              <a:t>Who can diligently keep up on everything everyday, esp. details within specific scope? </a:t>
            </a:r>
          </a:p>
          <a:p>
            <a:pPr lvl="1"/>
            <a:r>
              <a:rPr lang="en-US" sz="2000" dirty="0" smtClean="0"/>
              <a:t>EGFR, ALK, ROS1,</a:t>
            </a:r>
          </a:p>
          <a:p>
            <a:pPr lvl="1"/>
            <a:r>
              <a:rPr lang="en-US" sz="2000" dirty="0" smtClean="0"/>
              <a:t>Anti-PD-L1/anti-PD-1 </a:t>
            </a:r>
          </a:p>
          <a:p>
            <a:pPr lvl="1"/>
            <a:r>
              <a:rPr lang="en-US" sz="2000" dirty="0" smtClean="0"/>
              <a:t>Dendritic cell / T-cell / other immunotherapies</a:t>
            </a:r>
          </a:p>
          <a:p>
            <a:r>
              <a:rPr lang="en-US" sz="2400" dirty="0" smtClean="0"/>
              <a:t>Professionals should have the best info and experience, </a:t>
            </a:r>
            <a:br>
              <a:rPr lang="en-US" sz="2400" dirty="0" smtClean="0"/>
            </a:br>
            <a:r>
              <a:rPr lang="en-US" sz="2400" dirty="0" smtClean="0"/>
              <a:t>but it takes time . . .</a:t>
            </a:r>
            <a:endParaRPr lang="en-US" sz="2400" dirty="0"/>
          </a:p>
          <a:p>
            <a:pPr lvl="1"/>
            <a:r>
              <a:rPr lang="en-US" sz="2000" dirty="0" smtClean="0"/>
              <a:t>For newest promising results to be learned by all oncologists everywhere</a:t>
            </a:r>
          </a:p>
          <a:p>
            <a:pPr lvl="1"/>
            <a:r>
              <a:rPr lang="en-US" sz="2000" dirty="0" smtClean="0"/>
              <a:t>Not enough time to consider and discuss every obscure possibility</a:t>
            </a:r>
          </a:p>
          <a:p>
            <a:pPr lvl="1"/>
            <a:r>
              <a:rPr lang="en-US" sz="2000" dirty="0" smtClean="0"/>
              <a:t>Limited time to study &amp; refresh expertise</a:t>
            </a:r>
          </a:p>
          <a:p>
            <a:r>
              <a:rPr lang="en-US" sz="2400" dirty="0" smtClean="0"/>
              <a:t>Amateurs &amp; peers can help prep patients</a:t>
            </a:r>
          </a:p>
          <a:p>
            <a:pPr lvl="1"/>
            <a:r>
              <a:rPr lang="en-US" sz="2000" dirty="0" smtClean="0"/>
              <a:t>Learn basics of relevant subjects before office visits</a:t>
            </a:r>
          </a:p>
          <a:p>
            <a:pPr lvl="1"/>
            <a:r>
              <a:rPr lang="en-US" sz="2000" dirty="0" smtClean="0"/>
              <a:t>Identify questions to prompt consideration of newer research or possibilities</a:t>
            </a:r>
            <a:endParaRPr lang="en-US" sz="2000" dirty="0"/>
          </a:p>
        </p:txBody>
      </p:sp>
      <p:sp>
        <p:nvSpPr>
          <p:cNvPr id="4" name="Footer Placeholder 3"/>
          <p:cNvSpPr>
            <a:spLocks noGrp="1"/>
          </p:cNvSpPr>
          <p:nvPr>
            <p:ph type="ftr" sz="quarter" idx="3"/>
          </p:nvPr>
        </p:nvSpPr>
        <p:spPr/>
        <p:txBody>
          <a:bodyPr/>
          <a:lstStyle/>
          <a:p>
            <a:r>
              <a:rPr lang="en-US" smtClean="0"/>
              <a:t>Acquired Resistance Patient Forum | Sept. 6, 2014 | Boston</a:t>
            </a:r>
            <a:endParaRPr lang="en-US" dirty="0"/>
          </a:p>
        </p:txBody>
      </p:sp>
      <p:sp>
        <p:nvSpPr>
          <p:cNvPr id="5" name="Slide Number Placeholder 4"/>
          <p:cNvSpPr>
            <a:spLocks noGrp="1"/>
          </p:cNvSpPr>
          <p:nvPr>
            <p:ph type="sldNum" sz="quarter" idx="4"/>
          </p:nvPr>
        </p:nvSpPr>
        <p:spPr/>
        <p:txBody>
          <a:bodyPr/>
          <a:lstStyle/>
          <a:p>
            <a:fld id="{85885486-8ECC-0A41-859E-5C7C3DF5075E}" type="slidenum">
              <a:rPr lang="en-US" smtClean="0"/>
              <a:pPr/>
              <a:t>6</a:t>
            </a:fld>
            <a:endParaRPr lang="en-US" dirty="0"/>
          </a:p>
        </p:txBody>
      </p:sp>
    </p:spTree>
    <p:extLst>
      <p:ext uri="{BB962C8B-B14F-4D97-AF65-F5344CB8AC3E}">
        <p14:creationId xmlns:p14="http://schemas.microsoft.com/office/powerpoint/2010/main" val="2853516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Sources – Materials</a:t>
            </a:r>
            <a:endParaRPr lang="en-US" dirty="0"/>
          </a:p>
        </p:txBody>
      </p:sp>
      <p:sp>
        <p:nvSpPr>
          <p:cNvPr id="3" name="Content Placeholder 2"/>
          <p:cNvSpPr>
            <a:spLocks noGrp="1"/>
          </p:cNvSpPr>
          <p:nvPr>
            <p:ph idx="1"/>
          </p:nvPr>
        </p:nvSpPr>
        <p:spPr/>
        <p:txBody>
          <a:bodyPr/>
          <a:lstStyle/>
          <a:p>
            <a:r>
              <a:rPr lang="en-US" sz="2000" dirty="0" smtClean="0"/>
              <a:t>CancerGRACE.org</a:t>
            </a:r>
          </a:p>
          <a:p>
            <a:r>
              <a:rPr lang="en-US" sz="2000" dirty="0" smtClean="0"/>
              <a:t>Lungevity.org</a:t>
            </a:r>
          </a:p>
          <a:p>
            <a:r>
              <a:rPr lang="en-US" sz="2000" dirty="0" smtClean="0"/>
              <a:t>LungCancerFoundation.org</a:t>
            </a:r>
            <a:r>
              <a:rPr lang="en-US" sz="2000" dirty="0"/>
              <a:t>, </a:t>
            </a:r>
            <a:r>
              <a:rPr lang="en-US" sz="2000" dirty="0" smtClean="0"/>
              <a:t>LungCancerAlliance.org</a:t>
            </a:r>
            <a:r>
              <a:rPr lang="en-US" sz="2000" dirty="0"/>
              <a:t>, </a:t>
            </a:r>
            <a:r>
              <a:rPr lang="en-US" sz="2000" dirty="0" smtClean="0"/>
              <a:t/>
            </a:r>
            <a:br>
              <a:rPr lang="en-US" sz="2000" dirty="0" smtClean="0"/>
            </a:br>
            <a:r>
              <a:rPr lang="en-US" sz="2000" dirty="0" smtClean="0"/>
              <a:t>FreeToBreathe.org</a:t>
            </a:r>
            <a:r>
              <a:rPr lang="en-US" sz="2000" dirty="0"/>
              <a:t>, </a:t>
            </a:r>
            <a:r>
              <a:rPr lang="en-US" sz="2000" dirty="0" smtClean="0"/>
              <a:t>LCFamerica.org</a:t>
            </a:r>
          </a:p>
          <a:p>
            <a:r>
              <a:rPr lang="en-US" sz="2000" dirty="0" smtClean="0"/>
              <a:t>ALKinhibitors.com (ALK &amp; ROS1)</a:t>
            </a:r>
          </a:p>
          <a:p>
            <a:endParaRPr lang="en-US" sz="2000" dirty="0" smtClean="0"/>
          </a:p>
          <a:p>
            <a:r>
              <a:rPr lang="en-US" sz="2000" dirty="0" smtClean="0"/>
              <a:t>NIH (cancer.gov/</a:t>
            </a:r>
            <a:r>
              <a:rPr lang="en-US" sz="2000" dirty="0" err="1" smtClean="0"/>
              <a:t>cancertopics</a:t>
            </a:r>
            <a:r>
              <a:rPr lang="en-US" sz="2000" dirty="0" smtClean="0"/>
              <a:t>/types/lung/) &amp; other cancer centers</a:t>
            </a:r>
          </a:p>
          <a:p>
            <a:r>
              <a:rPr lang="en-US" sz="2000" dirty="0" smtClean="0"/>
              <a:t>ACS (cancer.net/cancer-types/lung-cancer)</a:t>
            </a:r>
          </a:p>
          <a:p>
            <a:r>
              <a:rPr lang="en-US" sz="2000" dirty="0" smtClean="0"/>
              <a:t>U. Penn </a:t>
            </a:r>
            <a:r>
              <a:rPr lang="en-US" sz="2000" dirty="0" err="1" smtClean="0"/>
              <a:t>Oncolink</a:t>
            </a:r>
            <a:r>
              <a:rPr lang="en-US" sz="2000" dirty="0" smtClean="0"/>
              <a:t> – Lung Cancer</a:t>
            </a:r>
            <a:br>
              <a:rPr lang="en-US" sz="2000" dirty="0" smtClean="0"/>
            </a:br>
            <a:r>
              <a:rPr lang="en-US" sz="2000" dirty="0" smtClean="0"/>
              <a:t>(oncolink.org/types/types1.cfm?c=9)</a:t>
            </a:r>
          </a:p>
          <a:p>
            <a:r>
              <a:rPr lang="en-US" sz="2000" dirty="0"/>
              <a:t>L</a:t>
            </a:r>
            <a:r>
              <a:rPr lang="en-US" sz="2000" dirty="0" smtClean="0"/>
              <a:t>ivestrong.org</a:t>
            </a:r>
          </a:p>
          <a:p>
            <a:r>
              <a:rPr lang="en-US" sz="2000" dirty="0"/>
              <a:t>M</a:t>
            </a:r>
            <a:r>
              <a:rPr lang="en-US" sz="2000" dirty="0" smtClean="0"/>
              <a:t>acmillan.org.uk </a:t>
            </a:r>
          </a:p>
          <a:p>
            <a:endParaRPr lang="en-US" sz="2000" dirty="0" smtClean="0"/>
          </a:p>
          <a:p>
            <a:r>
              <a:rPr lang="en-US" sz="2000" dirty="0" smtClean="0"/>
              <a:t>M</a:t>
            </a:r>
            <a:r>
              <a:rPr lang="en-US" sz="2000" dirty="0"/>
              <a:t>. Sloan-Kettering Integrative Medicine Search (mskcc.org/cancer-care/integrative-medicine</a:t>
            </a:r>
            <a:r>
              <a:rPr lang="en-US" sz="2000" dirty="0" smtClean="0"/>
              <a:t>)</a:t>
            </a:r>
            <a:endParaRPr lang="en-US" sz="2000" dirty="0"/>
          </a:p>
          <a:p>
            <a:r>
              <a:rPr lang="en-US" sz="2000" dirty="0"/>
              <a:t>QuackWatch.com (or just use Google search + the word “quack”)</a:t>
            </a:r>
          </a:p>
          <a:p>
            <a:endParaRPr lang="en-US" sz="2000" dirty="0"/>
          </a:p>
          <a:p>
            <a:endParaRPr lang="en-US" sz="2000" dirty="0" smtClean="0"/>
          </a:p>
          <a:p>
            <a:endParaRPr lang="en-US" sz="2000" dirty="0" smtClean="0"/>
          </a:p>
          <a:p>
            <a:endParaRPr lang="en-US" sz="2000" dirty="0"/>
          </a:p>
        </p:txBody>
      </p:sp>
      <p:sp>
        <p:nvSpPr>
          <p:cNvPr id="4" name="Footer Placeholder 3"/>
          <p:cNvSpPr>
            <a:spLocks noGrp="1"/>
          </p:cNvSpPr>
          <p:nvPr>
            <p:ph type="ftr" sz="quarter" idx="3"/>
          </p:nvPr>
        </p:nvSpPr>
        <p:spPr/>
        <p:txBody>
          <a:bodyPr/>
          <a:lstStyle/>
          <a:p>
            <a:r>
              <a:rPr lang="en-US" smtClean="0"/>
              <a:t>Acquired Resistance Patient Forum | Sept. 6, 2014 | Boston</a:t>
            </a:r>
            <a:endParaRPr lang="en-US" dirty="0"/>
          </a:p>
        </p:txBody>
      </p:sp>
      <p:sp>
        <p:nvSpPr>
          <p:cNvPr id="5" name="Slide Number Placeholder 4"/>
          <p:cNvSpPr>
            <a:spLocks noGrp="1"/>
          </p:cNvSpPr>
          <p:nvPr>
            <p:ph type="sldNum" sz="quarter" idx="4"/>
          </p:nvPr>
        </p:nvSpPr>
        <p:spPr/>
        <p:txBody>
          <a:bodyPr/>
          <a:lstStyle/>
          <a:p>
            <a:fld id="{85885486-8ECC-0A41-859E-5C7C3DF5075E}" type="slidenum">
              <a:rPr lang="en-US" smtClean="0"/>
              <a:pPr/>
              <a:t>7</a:t>
            </a:fld>
            <a:endParaRPr lang="en-US" dirty="0"/>
          </a:p>
        </p:txBody>
      </p:sp>
      <p:sp>
        <p:nvSpPr>
          <p:cNvPr id="6" name="Rounded Rectangle 5"/>
          <p:cNvSpPr/>
          <p:nvPr/>
        </p:nvSpPr>
        <p:spPr>
          <a:xfrm>
            <a:off x="577516" y="1133475"/>
            <a:ext cx="2005263" cy="323850"/>
          </a:xfrm>
          <a:prstGeom prst="roundRect">
            <a:avLst/>
          </a:prstGeom>
          <a:noFill/>
          <a:ln w="28575">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1198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Sources – Databases </a:t>
            </a:r>
            <a:r>
              <a:rPr lang="en-US" dirty="0" smtClean="0"/>
              <a:t>&amp; Feeds</a:t>
            </a:r>
            <a:endParaRPr lang="en-US" dirty="0"/>
          </a:p>
        </p:txBody>
      </p:sp>
      <p:sp>
        <p:nvSpPr>
          <p:cNvPr id="3" name="Content Placeholder 2"/>
          <p:cNvSpPr>
            <a:spLocks noGrp="1"/>
          </p:cNvSpPr>
          <p:nvPr>
            <p:ph idx="1"/>
          </p:nvPr>
        </p:nvSpPr>
        <p:spPr>
          <a:xfrm>
            <a:off x="220524" y="963123"/>
            <a:ext cx="8737739" cy="5742475"/>
          </a:xfrm>
        </p:spPr>
        <p:txBody>
          <a:bodyPr/>
          <a:lstStyle/>
          <a:p>
            <a:r>
              <a:rPr lang="en-US" sz="2000" dirty="0" smtClean="0"/>
              <a:t>NIH </a:t>
            </a:r>
            <a:r>
              <a:rPr lang="en-US" sz="2000" dirty="0"/>
              <a:t>PubMed </a:t>
            </a:r>
            <a:r>
              <a:rPr lang="en-US" sz="2000" dirty="0" smtClean="0"/>
              <a:t> (ncbi.nlm.nih.gov/</a:t>
            </a:r>
            <a:r>
              <a:rPr lang="en-US" sz="2000" dirty="0" err="1" smtClean="0"/>
              <a:t>pubmed</a:t>
            </a:r>
            <a:r>
              <a:rPr lang="en-US" sz="2000" dirty="0" smtClean="0"/>
              <a:t>)</a:t>
            </a:r>
          </a:p>
          <a:p>
            <a:r>
              <a:rPr lang="en-US" sz="2000" dirty="0"/>
              <a:t>Google Scholar </a:t>
            </a:r>
            <a:r>
              <a:rPr lang="en-US" sz="2000" dirty="0" smtClean="0"/>
              <a:t> (scholar.google.com)</a:t>
            </a:r>
          </a:p>
          <a:p>
            <a:r>
              <a:rPr lang="en-US" sz="2000" dirty="0" smtClean="0"/>
              <a:t>ASCO Conference Abstracts (meetinglibrary.asco.org/abstracts)</a:t>
            </a:r>
          </a:p>
          <a:p>
            <a:r>
              <a:rPr lang="en-US" sz="2000" dirty="0" err="1" smtClean="0"/>
              <a:t>PLoS</a:t>
            </a:r>
            <a:r>
              <a:rPr lang="en-US" sz="2000" dirty="0" smtClean="0"/>
              <a:t> </a:t>
            </a:r>
            <a:r>
              <a:rPr lang="en-US" sz="2000" dirty="0"/>
              <a:t>One (</a:t>
            </a:r>
            <a:r>
              <a:rPr lang="en-US" sz="2000" dirty="0" smtClean="0"/>
              <a:t>plosone.org)</a:t>
            </a:r>
          </a:p>
          <a:p>
            <a:r>
              <a:rPr lang="en-US" sz="2000" dirty="0" smtClean="0"/>
              <a:t>ClinicalTrials.gov</a:t>
            </a:r>
          </a:p>
          <a:p>
            <a:endParaRPr lang="en-US" sz="2000" dirty="0" smtClean="0"/>
          </a:p>
          <a:p>
            <a:r>
              <a:rPr lang="en-US" sz="2000" dirty="0" smtClean="0"/>
              <a:t>Google News search &amp; emailed </a:t>
            </a:r>
            <a:r>
              <a:rPr lang="en-US" sz="2000" dirty="0"/>
              <a:t>alerts (</a:t>
            </a:r>
            <a:r>
              <a:rPr lang="en-US" sz="2000" dirty="0" smtClean="0"/>
              <a:t>news.google.com)</a:t>
            </a:r>
          </a:p>
          <a:p>
            <a:r>
              <a:rPr lang="en-US" sz="2000" dirty="0" smtClean="0"/>
              <a:t>Many journals &amp; news sources offer RSS feeds for use with RSS tool like </a:t>
            </a:r>
            <a:r>
              <a:rPr lang="en-US" sz="2000" dirty="0" err="1" smtClean="0"/>
              <a:t>Feedly</a:t>
            </a:r>
            <a:r>
              <a:rPr lang="en-US" sz="2000" dirty="0" smtClean="0"/>
              <a:t>, but more complicated than most people would tolerate, not &amp;  selective</a:t>
            </a:r>
          </a:p>
          <a:p>
            <a:pPr marL="0" indent="0">
              <a:buNone/>
            </a:pPr>
            <a:endParaRPr lang="en-US" sz="1400" dirty="0" smtClean="0"/>
          </a:p>
          <a:p>
            <a:r>
              <a:rPr lang="en-US" sz="2000" dirty="0" smtClean="0"/>
              <a:t>NIH’s </a:t>
            </a:r>
            <a:r>
              <a:rPr lang="en-US" sz="2000" dirty="0"/>
              <a:t>My Cancer Genome (</a:t>
            </a:r>
            <a:r>
              <a:rPr lang="en-US" sz="2000" dirty="0" smtClean="0"/>
              <a:t>mycancergenome.org), Genetic Testing Registry (ncbi.nlm.nih.gov/</a:t>
            </a:r>
            <a:r>
              <a:rPr lang="en-US" sz="2000" dirty="0" err="1" smtClean="0"/>
              <a:t>gtr</a:t>
            </a:r>
            <a:r>
              <a:rPr lang="en-US" sz="2000" dirty="0" smtClean="0"/>
              <a:t>), Cancer </a:t>
            </a:r>
            <a:r>
              <a:rPr lang="en-US" sz="2000" dirty="0"/>
              <a:t>Genome Atlas </a:t>
            </a:r>
            <a:r>
              <a:rPr lang="en-US" sz="2000" dirty="0" smtClean="0"/>
              <a:t>(tcga-data.nci.nih.gov/</a:t>
            </a:r>
            <a:r>
              <a:rPr lang="en-US" sz="2000" dirty="0" err="1" smtClean="0"/>
              <a:t>tcga</a:t>
            </a:r>
            <a:r>
              <a:rPr lang="en-US" sz="2000" dirty="0" smtClean="0"/>
              <a:t>/), </a:t>
            </a:r>
            <a:br>
              <a:rPr lang="en-US" sz="2000" dirty="0" smtClean="0"/>
            </a:br>
            <a:r>
              <a:rPr lang="en-US" sz="2000" dirty="0" smtClean="0"/>
              <a:t>NIH </a:t>
            </a:r>
            <a:r>
              <a:rPr lang="en-US" sz="2000" dirty="0" err="1" smtClean="0"/>
              <a:t>ClinVar</a:t>
            </a:r>
            <a:r>
              <a:rPr lang="en-US" sz="2000" dirty="0"/>
              <a:t> </a:t>
            </a:r>
            <a:r>
              <a:rPr lang="en-US" sz="2000" dirty="0" smtClean="0"/>
              <a:t>(ncbi.nlm.nih.gov/</a:t>
            </a:r>
            <a:r>
              <a:rPr lang="en-US" sz="2000" dirty="0" err="1" smtClean="0"/>
              <a:t>clinvar</a:t>
            </a:r>
            <a:r>
              <a:rPr lang="en-US" sz="2000" dirty="0" smtClean="0"/>
              <a:t>/)</a:t>
            </a:r>
          </a:p>
          <a:p>
            <a:r>
              <a:rPr lang="en-US" sz="2000" dirty="0" err="1" smtClean="0"/>
              <a:t>CoH</a:t>
            </a:r>
            <a:r>
              <a:rPr lang="en-US" sz="2000" dirty="0" smtClean="0"/>
              <a:t> EGFR Database (cityofhope.org/</a:t>
            </a:r>
            <a:r>
              <a:rPr lang="en-US" sz="2000" dirty="0" err="1" smtClean="0"/>
              <a:t>egfr</a:t>
            </a:r>
            <a:r>
              <a:rPr lang="en-US" sz="2000" dirty="0" smtClean="0"/>
              <a:t>-mutation-database)</a:t>
            </a:r>
          </a:p>
          <a:p>
            <a:endParaRPr lang="en-US" sz="1400" dirty="0" smtClean="0"/>
          </a:p>
          <a:p>
            <a:r>
              <a:rPr lang="en-US" sz="2000" dirty="0" smtClean="0"/>
              <a:t>drugs.com/drug_interactions.html</a:t>
            </a:r>
            <a:endParaRPr lang="en-US" sz="2000" dirty="0"/>
          </a:p>
        </p:txBody>
      </p:sp>
      <p:sp>
        <p:nvSpPr>
          <p:cNvPr id="4" name="Footer Placeholder 3"/>
          <p:cNvSpPr>
            <a:spLocks noGrp="1"/>
          </p:cNvSpPr>
          <p:nvPr>
            <p:ph type="ftr" sz="quarter" idx="3"/>
          </p:nvPr>
        </p:nvSpPr>
        <p:spPr/>
        <p:txBody>
          <a:bodyPr/>
          <a:lstStyle/>
          <a:p>
            <a:r>
              <a:rPr lang="en-US" smtClean="0"/>
              <a:t>Acquired Resistance Patient Forum | Sept. 6, 2014 | Boston</a:t>
            </a:r>
            <a:endParaRPr lang="en-US" dirty="0"/>
          </a:p>
        </p:txBody>
      </p:sp>
      <p:sp>
        <p:nvSpPr>
          <p:cNvPr id="5" name="Slide Number Placeholder 4"/>
          <p:cNvSpPr>
            <a:spLocks noGrp="1"/>
          </p:cNvSpPr>
          <p:nvPr>
            <p:ph type="sldNum" sz="quarter" idx="4"/>
          </p:nvPr>
        </p:nvSpPr>
        <p:spPr/>
        <p:txBody>
          <a:bodyPr/>
          <a:lstStyle/>
          <a:p>
            <a:fld id="{85885486-8ECC-0A41-859E-5C7C3DF5075E}" type="slidenum">
              <a:rPr lang="en-US" smtClean="0"/>
              <a:pPr/>
              <a:t>8</a:t>
            </a:fld>
            <a:endParaRPr lang="en-US" dirty="0"/>
          </a:p>
        </p:txBody>
      </p:sp>
      <p:sp>
        <p:nvSpPr>
          <p:cNvPr id="7" name="Rounded Rectangle 6"/>
          <p:cNvSpPr/>
          <p:nvPr/>
        </p:nvSpPr>
        <p:spPr>
          <a:xfrm>
            <a:off x="609601" y="1003300"/>
            <a:ext cx="4406900" cy="323850"/>
          </a:xfrm>
          <a:prstGeom prst="roundRect">
            <a:avLst/>
          </a:prstGeom>
          <a:noFill/>
          <a:ln w="28575">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609600" y="1714500"/>
            <a:ext cx="6629399" cy="323850"/>
          </a:xfrm>
          <a:prstGeom prst="roundRect">
            <a:avLst/>
          </a:prstGeom>
          <a:noFill/>
          <a:ln w="28575">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609599" y="2451100"/>
            <a:ext cx="1892301" cy="323850"/>
          </a:xfrm>
          <a:prstGeom prst="roundRect">
            <a:avLst/>
          </a:prstGeom>
          <a:noFill/>
          <a:ln w="28575">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609598" y="3175000"/>
            <a:ext cx="5994402" cy="323850"/>
          </a:xfrm>
          <a:prstGeom prst="roundRect">
            <a:avLst/>
          </a:prstGeom>
          <a:noFill/>
          <a:ln w="28575">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9405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Sources – Forums</a:t>
            </a:r>
          </a:p>
        </p:txBody>
      </p:sp>
      <p:sp>
        <p:nvSpPr>
          <p:cNvPr id="3" name="Content Placeholder 2"/>
          <p:cNvSpPr>
            <a:spLocks noGrp="1"/>
          </p:cNvSpPr>
          <p:nvPr>
            <p:ph idx="1"/>
          </p:nvPr>
        </p:nvSpPr>
        <p:spPr>
          <a:xfrm>
            <a:off x="220524" y="1011238"/>
            <a:ext cx="8737739" cy="5465762"/>
          </a:xfrm>
        </p:spPr>
        <p:txBody>
          <a:bodyPr/>
          <a:lstStyle/>
          <a:p>
            <a:r>
              <a:rPr lang="en-US" sz="2000" dirty="0" smtClean="0"/>
              <a:t>CancerGRACE.org, Lungevity.org</a:t>
            </a:r>
          </a:p>
          <a:p>
            <a:r>
              <a:rPr lang="en-US" sz="2000" dirty="0" smtClean="0"/>
              <a:t>Inspire.com</a:t>
            </a:r>
          </a:p>
          <a:p>
            <a:r>
              <a:rPr lang="en-US" sz="2000" dirty="0" smtClean="0"/>
              <a:t>ACS – Lung Cancer (</a:t>
            </a:r>
            <a:r>
              <a:rPr lang="en-US" sz="2000" dirty="0"/>
              <a:t>csn.cancer.org/forum/129) </a:t>
            </a:r>
            <a:endParaRPr lang="en-US" sz="2000" dirty="0" smtClean="0"/>
          </a:p>
          <a:p>
            <a:r>
              <a:rPr lang="en-US" sz="2000" dirty="0" smtClean="0"/>
              <a:t>smartpatients.com </a:t>
            </a:r>
          </a:p>
          <a:p>
            <a:endParaRPr lang="en-US" sz="2000" dirty="0" smtClean="0"/>
          </a:p>
          <a:p>
            <a:r>
              <a:rPr lang="en-US" sz="2000" dirty="0" smtClean="0"/>
              <a:t>community.macmillan.org.uk/</a:t>
            </a:r>
            <a:r>
              <a:rPr lang="en-US" sz="2000" dirty="0" err="1" smtClean="0"/>
              <a:t>cancer_types</a:t>
            </a:r>
            <a:r>
              <a:rPr lang="en-US" sz="2000" dirty="0" smtClean="0"/>
              <a:t>/lung-cancer/discussions.aspx</a:t>
            </a:r>
          </a:p>
          <a:p>
            <a:r>
              <a:rPr lang="en-US" sz="2000" dirty="0" smtClean="0"/>
              <a:t>whatnext.com/search/questions </a:t>
            </a:r>
            <a:endParaRPr lang="en-US" sz="2000" dirty="0"/>
          </a:p>
          <a:p>
            <a:r>
              <a:rPr lang="en-US" sz="2000" dirty="0" smtClean="0"/>
              <a:t>Other languages/countries?  E.g., yuaigongwu.com (in Mandarin, in China)?</a:t>
            </a:r>
            <a:endParaRPr lang="en-US" sz="2000" dirty="0"/>
          </a:p>
          <a:p>
            <a:pPr marL="0" indent="0">
              <a:buNone/>
            </a:pPr>
            <a:endParaRPr lang="en-US" sz="2000" dirty="0"/>
          </a:p>
          <a:p>
            <a:r>
              <a:rPr lang="en-US" sz="2000" dirty="0" smtClean="0"/>
              <a:t>Lung </a:t>
            </a:r>
            <a:r>
              <a:rPr lang="en-US" sz="2000" dirty="0"/>
              <a:t>Cancer Social Media </a:t>
            </a:r>
            <a:r>
              <a:rPr lang="en-US" sz="2000" dirty="0" smtClean="0"/>
              <a:t>(Twitter </a:t>
            </a:r>
            <a:r>
              <a:rPr lang="en-US" sz="2000" dirty="0" err="1" smtClean="0"/>
              <a:t>tweetchat</a:t>
            </a:r>
            <a:r>
              <a:rPr lang="en-US" sz="2000" dirty="0" smtClean="0"/>
              <a:t> events, </a:t>
            </a:r>
            <a:br>
              <a:rPr lang="en-US" sz="2000" dirty="0" smtClean="0"/>
            </a:br>
            <a:r>
              <a:rPr lang="en-US" sz="2000" dirty="0" smtClean="0"/>
              <a:t>#</a:t>
            </a:r>
            <a:r>
              <a:rPr lang="en-US" sz="2000" dirty="0"/>
              <a:t>LCSM, </a:t>
            </a:r>
            <a:r>
              <a:rPr lang="en-US" sz="2000" dirty="0" smtClean="0"/>
              <a:t>lcsmchat.wordpress.com)</a:t>
            </a:r>
          </a:p>
          <a:p>
            <a:endParaRPr lang="en-US" sz="2000" dirty="0"/>
          </a:p>
          <a:p>
            <a:r>
              <a:rPr lang="en-US" sz="2000" dirty="0" smtClean="0"/>
              <a:t>Don’t forget local in-person support programs</a:t>
            </a:r>
          </a:p>
          <a:p>
            <a:pPr lvl="1"/>
            <a:r>
              <a:rPr lang="en-US" sz="1800" dirty="0" smtClean="0"/>
              <a:t>Not necessarily cancer type-specific (e.g., local cancer center, </a:t>
            </a:r>
            <a:r>
              <a:rPr lang="en-US" sz="1800" dirty="0" err="1" smtClean="0"/>
              <a:t>Livestrong</a:t>
            </a:r>
            <a:r>
              <a:rPr lang="en-US" sz="1800" dirty="0" smtClean="0"/>
              <a:t> @ YMCA)</a:t>
            </a:r>
          </a:p>
          <a:p>
            <a:endParaRPr lang="en-US" sz="2000" dirty="0"/>
          </a:p>
        </p:txBody>
      </p:sp>
      <p:sp>
        <p:nvSpPr>
          <p:cNvPr id="4" name="Footer Placeholder 3"/>
          <p:cNvSpPr>
            <a:spLocks noGrp="1"/>
          </p:cNvSpPr>
          <p:nvPr>
            <p:ph type="ftr" sz="quarter" idx="3"/>
          </p:nvPr>
        </p:nvSpPr>
        <p:spPr/>
        <p:txBody>
          <a:bodyPr/>
          <a:lstStyle/>
          <a:p>
            <a:r>
              <a:rPr lang="en-US" smtClean="0"/>
              <a:t>Acquired Resistance Patient Forum | Sept. 6, 2014 | Boston</a:t>
            </a:r>
            <a:endParaRPr lang="en-US" dirty="0"/>
          </a:p>
        </p:txBody>
      </p:sp>
      <p:sp>
        <p:nvSpPr>
          <p:cNvPr id="5" name="Slide Number Placeholder 4"/>
          <p:cNvSpPr>
            <a:spLocks noGrp="1"/>
          </p:cNvSpPr>
          <p:nvPr>
            <p:ph type="sldNum" sz="quarter" idx="4"/>
          </p:nvPr>
        </p:nvSpPr>
        <p:spPr/>
        <p:txBody>
          <a:bodyPr/>
          <a:lstStyle/>
          <a:p>
            <a:fld id="{85885486-8ECC-0A41-859E-5C7C3DF5075E}" type="slidenum">
              <a:rPr lang="en-US" smtClean="0"/>
              <a:pPr/>
              <a:t>9</a:t>
            </a:fld>
            <a:endParaRPr lang="en-US" dirty="0"/>
          </a:p>
        </p:txBody>
      </p:sp>
      <p:sp>
        <p:nvSpPr>
          <p:cNvPr id="6" name="Rounded Rectangle 5"/>
          <p:cNvSpPr/>
          <p:nvPr/>
        </p:nvSpPr>
        <p:spPr>
          <a:xfrm>
            <a:off x="577516" y="1028700"/>
            <a:ext cx="4172284" cy="723900"/>
          </a:xfrm>
          <a:prstGeom prst="roundRect">
            <a:avLst/>
          </a:prstGeom>
          <a:noFill/>
          <a:ln w="28575">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6118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5341</TotalTime>
  <Words>1430</Words>
  <Application>Microsoft Office PowerPoint</Application>
  <PresentationFormat>On-screen Show (4:3)</PresentationFormat>
  <Paragraphs>250</Paragraphs>
  <Slides>19</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Wingdings</vt:lpstr>
      <vt:lpstr>Wingdings 3</vt:lpstr>
      <vt:lpstr>Office Theme</vt:lpstr>
      <vt:lpstr>The Expanding Role of Patient  Self-Education &amp; Online Communities  in Molecularly Defined Subgroups </vt:lpstr>
      <vt:lpstr>May You Live In Interesting Times!</vt:lpstr>
      <vt:lpstr>From This . . . </vt:lpstr>
      <vt:lpstr>To This . . .</vt:lpstr>
      <vt:lpstr>Example:  An Internet &amp; Research Junkie</vt:lpstr>
      <vt:lpstr>Experienced Peer Support</vt:lpstr>
      <vt:lpstr>Some Sources – Materials</vt:lpstr>
      <vt:lpstr>Some Sources – Databases &amp; Feeds</vt:lpstr>
      <vt:lpstr>Some Sources – Forums</vt:lpstr>
      <vt:lpstr>It Takes A Village</vt:lpstr>
      <vt:lpstr>Internet Caveats</vt:lpstr>
      <vt:lpstr>Don’t Believe Everything You Read</vt:lpstr>
      <vt:lpstr>Honor, Respect, Appreciate</vt:lpstr>
      <vt:lpstr>Best Hopes !</vt:lpstr>
      <vt:lpstr>Misc. Supplemental material</vt:lpstr>
      <vt:lpstr>Who In the World Is “Craig in PA”???</vt:lpstr>
      <vt:lpstr>Craig in PA Bio</vt:lpstr>
      <vt:lpstr>Patients Becoming Self-Advocates</vt:lpstr>
      <vt:lpstr>More Databases &amp; Feed Tools</vt:lpstr>
    </vt:vector>
  </TitlesOfParts>
  <Company>Go West Health Care Consulting,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Howard West</dc:creator>
  <cp:lastModifiedBy>Carlea</cp:lastModifiedBy>
  <cp:revision>212</cp:revision>
  <dcterms:created xsi:type="dcterms:W3CDTF">2012-12-02T20:25:22Z</dcterms:created>
  <dcterms:modified xsi:type="dcterms:W3CDTF">2014-09-02T18:07:41Z</dcterms:modified>
</cp:coreProperties>
</file>