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62" r:id="rId3"/>
    <p:sldId id="285" r:id="rId4"/>
    <p:sldId id="261" r:id="rId5"/>
    <p:sldId id="267" r:id="rId6"/>
    <p:sldId id="265" r:id="rId7"/>
    <p:sldId id="266" r:id="rId8"/>
    <p:sldId id="288" r:id="rId9"/>
    <p:sldId id="287" r:id="rId10"/>
    <p:sldId id="268" r:id="rId11"/>
    <p:sldId id="269" r:id="rId12"/>
    <p:sldId id="271" r:id="rId13"/>
    <p:sldId id="272" r:id="rId14"/>
    <p:sldId id="273" r:id="rId15"/>
    <p:sldId id="274" r:id="rId16"/>
    <p:sldId id="276" r:id="rId17"/>
    <p:sldId id="286" r:id="rId18"/>
    <p:sldId id="277" r:id="rId19"/>
    <p:sldId id="278" r:id="rId20"/>
    <p:sldId id="275" r:id="rId21"/>
    <p:sldId id="279" r:id="rId22"/>
    <p:sldId id="280" r:id="rId23"/>
    <p:sldId id="282" r:id="rId24"/>
    <p:sldId id="284" r:id="rId25"/>
    <p:sldId id="283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520" autoAdjust="0"/>
  </p:normalViewPr>
  <p:slideViewPr>
    <p:cSldViewPr snapToGrid="0" snapToObjects="1">
      <p:cViewPr varScale="1">
        <p:scale>
          <a:sx n="72" d="100"/>
          <a:sy n="72" d="100"/>
        </p:scale>
        <p:origin x="191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4959254947701"/>
          <c:y val="0.220379146919432"/>
          <c:w val="0.58672875436554395"/>
          <c:h val="0.58293838862559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Progressive or Stable Disease</c:v>
                </c:pt>
              </c:strCache>
            </c:strRef>
          </c:tx>
          <c:spPr>
            <a:solidFill>
              <a:srgbClr val="0000FF"/>
            </a:solidFill>
            <a:ln w="18854">
              <a:noFill/>
            </a:ln>
          </c:spPr>
          <c:invertIfNegative val="0"/>
          <c:cat>
            <c:numRef>
              <c:f>Sheet1!$B$1:$AD$1</c:f>
              <c:numCache>
                <c:formatCode>General</c:formatCode>
                <c:ptCount val="29"/>
              </c:numCache>
            </c:numRef>
          </c:cat>
          <c:val>
            <c:numRef>
              <c:f>Sheet1!$B$3:$AD$3</c:f>
              <c:numCache>
                <c:formatCode>General</c:formatCode>
                <c:ptCount val="29"/>
                <c:pt idx="0">
                  <c:v>29.2</c:v>
                </c:pt>
                <c:pt idx="1">
                  <c:v>16.100000000000001</c:v>
                </c:pt>
                <c:pt idx="2">
                  <c:v>11</c:v>
                </c:pt>
                <c:pt idx="3">
                  <c:v>6.9</c:v>
                </c:pt>
                <c:pt idx="4">
                  <c:v>5.4</c:v>
                </c:pt>
                <c:pt idx="5">
                  <c:v>-4.9000000000000004</c:v>
                </c:pt>
                <c:pt idx="6">
                  <c:v>-5.7</c:v>
                </c:pt>
                <c:pt idx="7">
                  <c:v>-7.5</c:v>
                </c:pt>
                <c:pt idx="8">
                  <c:v>-10.6</c:v>
                </c:pt>
                <c:pt idx="9">
                  <c:v>-10.9</c:v>
                </c:pt>
                <c:pt idx="10">
                  <c:v>-14.8</c:v>
                </c:pt>
                <c:pt idx="11">
                  <c:v>-16.100000000000001</c:v>
                </c:pt>
                <c:pt idx="12">
                  <c:v>-16.2</c:v>
                </c:pt>
                <c:pt idx="13">
                  <c:v>-17.8</c:v>
                </c:pt>
                <c:pt idx="14">
                  <c:v>-21.7</c:v>
                </c:pt>
                <c:pt idx="15">
                  <c:v>-23.4</c:v>
                </c:pt>
                <c:pt idx="16">
                  <c:v>-28.6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Partial Response</c:v>
                </c:pt>
              </c:strCache>
            </c:strRef>
          </c:tx>
          <c:spPr>
            <a:solidFill>
              <a:srgbClr val="FF0000"/>
            </a:solidFill>
            <a:ln w="942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Sheet1!$B$1:$AD$1</c:f>
              <c:numCache>
                <c:formatCode>General</c:formatCode>
                <c:ptCount val="29"/>
              </c:numCache>
            </c:numRef>
          </c:cat>
          <c:val>
            <c:numRef>
              <c:f>Sheet1!$B$4:$AD$4</c:f>
              <c:numCache>
                <c:formatCode>General</c:formatCode>
                <c:ptCount val="29"/>
                <c:pt idx="17">
                  <c:v>-31.4</c:v>
                </c:pt>
                <c:pt idx="18">
                  <c:v>-31.8</c:v>
                </c:pt>
                <c:pt idx="19">
                  <c:v>-32.799999999999997</c:v>
                </c:pt>
                <c:pt idx="20">
                  <c:v>-35.1</c:v>
                </c:pt>
                <c:pt idx="21">
                  <c:v>-37.5</c:v>
                </c:pt>
                <c:pt idx="22">
                  <c:v>-47.5</c:v>
                </c:pt>
                <c:pt idx="23">
                  <c:v>-52.4</c:v>
                </c:pt>
                <c:pt idx="24">
                  <c:v>-52.9</c:v>
                </c:pt>
                <c:pt idx="25">
                  <c:v>-55.2</c:v>
                </c:pt>
                <c:pt idx="26">
                  <c:v>-56.3</c:v>
                </c:pt>
                <c:pt idx="27">
                  <c:v>-57.1</c:v>
                </c:pt>
                <c:pt idx="28">
                  <c:v>-57.1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3934768"/>
        <c:axId val="323935160"/>
      </c:barChart>
      <c:catAx>
        <c:axId val="323934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23935160"/>
        <c:crossesAt val="0"/>
        <c:auto val="1"/>
        <c:lblAlgn val="ctr"/>
        <c:lblOffset val="100"/>
        <c:noMultiLvlLbl val="0"/>
      </c:catAx>
      <c:valAx>
        <c:axId val="323935160"/>
        <c:scaling>
          <c:orientation val="minMax"/>
          <c:max val="40"/>
          <c:min val="-80"/>
        </c:scaling>
        <c:delete val="0"/>
        <c:axPos val="l"/>
        <c:majorGridlines>
          <c:spPr>
            <a:ln w="9427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35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36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3934768"/>
        <c:crosses val="autoZero"/>
        <c:crossBetween val="between"/>
        <c:majorUnit val="20"/>
        <c:minorUnit val="4"/>
      </c:valAx>
      <c:spPr>
        <a:noFill/>
        <a:ln w="9427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36" b="1" i="0" u="none" strike="noStrike" baseline="0">
          <a:solidFill>
            <a:srgbClr val="000000"/>
          </a:solidFill>
          <a:latin typeface="Arial Black"/>
          <a:ea typeface="Arial Black"/>
          <a:cs typeface="Arial Black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64959254947701"/>
          <c:y val="0.220379146919431"/>
          <c:w val="0.58672875436554195"/>
          <c:h val="0.58293838862559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Progressive or Stable Disease</c:v>
                </c:pt>
              </c:strCache>
            </c:strRef>
          </c:tx>
          <c:spPr>
            <a:solidFill>
              <a:srgbClr val="0000FF"/>
            </a:solidFill>
            <a:ln w="19187">
              <a:noFill/>
            </a:ln>
          </c:spPr>
          <c:invertIfNegative val="0"/>
          <c:cat>
            <c:numRef>
              <c:f>Sheet1!$B$1:$AC$1</c:f>
              <c:numCache>
                <c:formatCode>General</c:formatCode>
                <c:ptCount val="28"/>
              </c:numCache>
            </c:numRef>
          </c:cat>
          <c:val>
            <c:numRef>
              <c:f>Sheet1!$B$3:$AC$3</c:f>
              <c:numCache>
                <c:formatCode>General</c:formatCode>
                <c:ptCount val="28"/>
                <c:pt idx="0">
                  <c:v>120.6</c:v>
                </c:pt>
                <c:pt idx="1">
                  <c:v>26.1</c:v>
                </c:pt>
                <c:pt idx="2">
                  <c:v>7.7</c:v>
                </c:pt>
                <c:pt idx="3">
                  <c:v>7.4</c:v>
                </c:pt>
                <c:pt idx="4">
                  <c:v>6.2</c:v>
                </c:pt>
                <c:pt idx="5">
                  <c:v>1.1000000000000001</c:v>
                </c:pt>
                <c:pt idx="6">
                  <c:v>0</c:v>
                </c:pt>
                <c:pt idx="7">
                  <c:v>-1.5</c:v>
                </c:pt>
                <c:pt idx="8">
                  <c:v>-4.5</c:v>
                </c:pt>
                <c:pt idx="9">
                  <c:v>-6.6</c:v>
                </c:pt>
                <c:pt idx="10">
                  <c:v>-7.3</c:v>
                </c:pt>
                <c:pt idx="11">
                  <c:v>-8.8000000000000007</c:v>
                </c:pt>
                <c:pt idx="12">
                  <c:v>-8.9</c:v>
                </c:pt>
                <c:pt idx="13">
                  <c:v>-10.8</c:v>
                </c:pt>
                <c:pt idx="14">
                  <c:v>-12.2</c:v>
                </c:pt>
                <c:pt idx="15">
                  <c:v>-13.8</c:v>
                </c:pt>
                <c:pt idx="16">
                  <c:v>-13.9</c:v>
                </c:pt>
                <c:pt idx="17">
                  <c:v>-15.3</c:v>
                </c:pt>
                <c:pt idx="18">
                  <c:v>-15.4</c:v>
                </c:pt>
                <c:pt idx="19">
                  <c:v>-18.2</c:v>
                </c:pt>
                <c:pt idx="20">
                  <c:v>-19.8</c:v>
                </c:pt>
                <c:pt idx="21">
                  <c:v>-23.2</c:v>
                </c:pt>
                <c:pt idx="22">
                  <c:v>-27.7</c:v>
                </c:pt>
              </c:numCache>
            </c:numRef>
          </c:val>
        </c:ser>
        <c:ser>
          <c:idx val="2"/>
          <c:order val="1"/>
          <c:tx>
            <c:strRef>
              <c:f>Sheet1!$A$4</c:f>
              <c:strCache>
                <c:ptCount val="1"/>
                <c:pt idx="0">
                  <c:v>Partial Response</c:v>
                </c:pt>
              </c:strCache>
            </c:strRef>
          </c:tx>
          <c:spPr>
            <a:solidFill>
              <a:srgbClr val="FF0000"/>
            </a:solidFill>
            <a:ln w="9594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Sheet1!$B$1:$AC$1</c:f>
              <c:numCache>
                <c:formatCode>General</c:formatCode>
                <c:ptCount val="28"/>
              </c:numCache>
            </c:numRef>
          </c:cat>
          <c:val>
            <c:numRef>
              <c:f>Sheet1!$B$4:$AC$4</c:f>
              <c:numCache>
                <c:formatCode>General</c:formatCode>
                <c:ptCount val="28"/>
                <c:pt idx="23">
                  <c:v>-32.1</c:v>
                </c:pt>
                <c:pt idx="24">
                  <c:v>-43.8</c:v>
                </c:pt>
                <c:pt idx="25">
                  <c:v>-54.5</c:v>
                </c:pt>
                <c:pt idx="26">
                  <c:v>-54.5</c:v>
                </c:pt>
                <c:pt idx="27">
                  <c:v>-72.5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5645568"/>
        <c:axId val="325645960"/>
      </c:barChart>
      <c:catAx>
        <c:axId val="3256455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25645960"/>
        <c:crossesAt val="0"/>
        <c:auto val="1"/>
        <c:lblAlgn val="ctr"/>
        <c:lblOffset val="100"/>
        <c:noMultiLvlLbl val="0"/>
      </c:catAx>
      <c:valAx>
        <c:axId val="325645960"/>
        <c:scaling>
          <c:orientation val="minMax"/>
          <c:max val="40"/>
          <c:min val="-80"/>
        </c:scaling>
        <c:delete val="0"/>
        <c:axPos val="l"/>
        <c:majorGridlines>
          <c:spPr>
            <a:ln w="9594">
              <a:solidFill>
                <a:srgbClr val="969696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39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6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25645568"/>
        <c:crosses val="autoZero"/>
        <c:crossBetween val="between"/>
        <c:majorUnit val="20"/>
        <c:minorUnit val="4"/>
      </c:valAx>
      <c:spPr>
        <a:noFill/>
        <a:ln w="9594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60" b="1" i="0" u="none" strike="noStrike" baseline="0">
          <a:solidFill>
            <a:srgbClr val="000000"/>
          </a:solidFill>
          <a:latin typeface="Arial Black"/>
          <a:ea typeface="Arial Black"/>
          <a:cs typeface="Arial Black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63079F-C521-4C28-9629-698B5C36553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90DF9A-2904-4324-85A5-2543F6CB26A6}">
      <dgm:prSet phldrT="[Text]" custT="1"/>
      <dgm:spPr/>
      <dgm:t>
        <a:bodyPr/>
        <a:lstStyle/>
        <a:p>
          <a:pPr algn="l"/>
          <a:r>
            <a:rPr lang="en-US" sz="1600" b="1" dirty="0" smtClean="0">
              <a:solidFill>
                <a:srgbClr val="FFFF00"/>
              </a:solidFill>
            </a:rPr>
            <a:t>Inclusion:</a:t>
          </a:r>
        </a:p>
        <a:p>
          <a:pPr algn="l"/>
          <a:r>
            <a:rPr lang="en-US" sz="1600" dirty="0" smtClean="0"/>
            <a:t>*EGFR mutant</a:t>
          </a:r>
        </a:p>
        <a:p>
          <a:pPr algn="l"/>
          <a:r>
            <a:rPr lang="en-US" sz="1600" dirty="0" smtClean="0"/>
            <a:t>*Progression on TKI</a:t>
          </a:r>
        </a:p>
        <a:p>
          <a:pPr algn="l"/>
          <a:r>
            <a:rPr lang="en-US" sz="1600" dirty="0" smtClean="0"/>
            <a:t>*PS 0-1</a:t>
          </a:r>
        </a:p>
        <a:p>
          <a:pPr algn="l"/>
          <a:r>
            <a:rPr lang="en-US" sz="1600" dirty="0" smtClean="0"/>
            <a:t>*No prior XRT to sites of PD</a:t>
          </a:r>
        </a:p>
        <a:p>
          <a:pPr algn="l"/>
          <a:r>
            <a:rPr lang="en-US" sz="1600" dirty="0" smtClean="0"/>
            <a:t>*</a:t>
          </a:r>
          <a:r>
            <a:rPr lang="en-US" sz="1600" u="sng" dirty="0" smtClean="0"/>
            <a:t>&lt;</a:t>
          </a:r>
          <a:r>
            <a:rPr lang="en-US" sz="1600" dirty="0" smtClean="0"/>
            <a:t>5 sites of PD</a:t>
          </a:r>
        </a:p>
        <a:p>
          <a:pPr algn="l"/>
          <a:r>
            <a:rPr lang="en-US" sz="1600" dirty="0" smtClean="0"/>
            <a:t>*All sites of PD amenable to SRS or other local treatment</a:t>
          </a:r>
          <a:endParaRPr lang="en-US" sz="1600" dirty="0"/>
        </a:p>
      </dgm:t>
    </dgm:pt>
    <dgm:pt modelId="{1958E85E-F721-4311-B393-15419DD19D33}" type="parTrans" cxnId="{9F16023F-3472-431A-B940-2530094A1345}">
      <dgm:prSet/>
      <dgm:spPr/>
      <dgm:t>
        <a:bodyPr/>
        <a:lstStyle/>
        <a:p>
          <a:endParaRPr lang="en-US"/>
        </a:p>
      </dgm:t>
    </dgm:pt>
    <dgm:pt modelId="{7509DDE9-ECDF-462D-8802-4D5E7103DE18}" type="sibTrans" cxnId="{9F16023F-3472-431A-B940-2530094A1345}">
      <dgm:prSet/>
      <dgm:spPr/>
      <dgm:t>
        <a:bodyPr/>
        <a:lstStyle/>
        <a:p>
          <a:endParaRPr lang="en-US"/>
        </a:p>
      </dgm:t>
    </dgm:pt>
    <dgm:pt modelId="{7F23E58B-C457-4E4F-830F-1C109206D06F}">
      <dgm:prSet phldrT="[Text]" custT="1"/>
      <dgm:spPr/>
      <dgm:t>
        <a:bodyPr/>
        <a:lstStyle/>
        <a:p>
          <a:pPr algn="ctr"/>
          <a:r>
            <a:rPr lang="en-US" sz="1600" dirty="0" smtClean="0">
              <a:solidFill>
                <a:srgbClr val="FFFF00"/>
              </a:solidFill>
            </a:rPr>
            <a:t>SRS</a:t>
          </a:r>
          <a:r>
            <a:rPr lang="en-US" sz="1600" dirty="0" smtClean="0"/>
            <a:t> or </a:t>
          </a:r>
          <a:r>
            <a:rPr lang="en-US" sz="1600" dirty="0" smtClean="0">
              <a:solidFill>
                <a:srgbClr val="FFFF00"/>
              </a:solidFill>
            </a:rPr>
            <a:t>Surgery</a:t>
          </a:r>
          <a:r>
            <a:rPr lang="en-US" sz="1600" dirty="0" smtClean="0"/>
            <a:t> based on priority system to defined limit:</a:t>
          </a:r>
        </a:p>
        <a:p>
          <a:pPr algn="l"/>
          <a:r>
            <a:rPr lang="en-US" sz="1600" dirty="0" smtClean="0"/>
            <a:t>1) Sites of PD on TKI</a:t>
          </a:r>
        </a:p>
        <a:p>
          <a:pPr algn="l"/>
          <a:r>
            <a:rPr lang="en-US" sz="1600" dirty="0" smtClean="0"/>
            <a:t>2) Areas of residual FDG avidity on TKI</a:t>
          </a:r>
        </a:p>
        <a:p>
          <a:pPr algn="ctr"/>
          <a:endParaRPr lang="en-US" sz="1600" dirty="0" smtClean="0"/>
        </a:p>
        <a:p>
          <a:pPr algn="ctr"/>
          <a:r>
            <a:rPr lang="en-US" sz="1600" dirty="0" smtClean="0">
              <a:solidFill>
                <a:srgbClr val="FFFF00"/>
              </a:solidFill>
            </a:rPr>
            <a:t>Site-specific rules for local ablation</a:t>
          </a:r>
        </a:p>
      </dgm:t>
    </dgm:pt>
    <dgm:pt modelId="{76268D2B-0CC6-4478-97FD-053732D6FD43}" type="parTrans" cxnId="{EDD860E1-884C-4D03-9E90-3627CEF3D447}">
      <dgm:prSet/>
      <dgm:spPr>
        <a:ln>
          <a:tailEnd type="triangle"/>
        </a:ln>
      </dgm:spPr>
      <dgm:t>
        <a:bodyPr/>
        <a:lstStyle/>
        <a:p>
          <a:endParaRPr lang="en-US"/>
        </a:p>
      </dgm:t>
    </dgm:pt>
    <dgm:pt modelId="{32C83F7F-F12B-456C-8E58-CFCBDF6CA625}" type="sibTrans" cxnId="{EDD860E1-884C-4D03-9E90-3627CEF3D447}">
      <dgm:prSet/>
      <dgm:spPr/>
      <dgm:t>
        <a:bodyPr/>
        <a:lstStyle/>
        <a:p>
          <a:endParaRPr lang="en-US"/>
        </a:p>
      </dgm:t>
    </dgm:pt>
    <dgm:pt modelId="{1DEA5520-984B-477C-8991-9B38006D40A5}">
      <dgm:prSet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Re-initiation of </a:t>
          </a:r>
          <a:r>
            <a:rPr lang="en-US" dirty="0" err="1" smtClean="0">
              <a:solidFill>
                <a:srgbClr val="FFFF00"/>
              </a:solidFill>
            </a:rPr>
            <a:t>erlotinib</a:t>
          </a:r>
          <a:r>
            <a:rPr lang="en-US" dirty="0" smtClean="0">
              <a:solidFill>
                <a:srgbClr val="FFFF00"/>
              </a:solidFill>
            </a:rPr>
            <a:t> until progression</a:t>
          </a:r>
          <a:endParaRPr lang="en-US" dirty="0"/>
        </a:p>
      </dgm:t>
    </dgm:pt>
    <dgm:pt modelId="{560A084F-2914-4EAE-B759-DA1F0BA3DC1F}" type="parTrans" cxnId="{2FCC634D-C37F-4399-9D14-92FFA8E78FE4}">
      <dgm:prSet/>
      <dgm:spPr>
        <a:ln>
          <a:tailEnd type="triangle"/>
        </a:ln>
      </dgm:spPr>
      <dgm:t>
        <a:bodyPr/>
        <a:lstStyle/>
        <a:p>
          <a:endParaRPr lang="en-US"/>
        </a:p>
      </dgm:t>
    </dgm:pt>
    <dgm:pt modelId="{DF708ECB-0B41-4F03-BC0C-1959FEE2A8C5}" type="sibTrans" cxnId="{2FCC634D-C37F-4399-9D14-92FFA8E78FE4}">
      <dgm:prSet/>
      <dgm:spPr/>
      <dgm:t>
        <a:bodyPr/>
        <a:lstStyle/>
        <a:p>
          <a:endParaRPr lang="en-US"/>
        </a:p>
      </dgm:t>
    </dgm:pt>
    <dgm:pt modelId="{270A48C7-5C51-4314-ACC6-8B33085A068E}" type="pres">
      <dgm:prSet presAssocID="{7D63079F-C521-4C28-9629-698B5C36553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71DDB-CDF6-4348-91F6-A5CA6AE41F98}" type="pres">
      <dgm:prSet presAssocID="{FF90DF9A-2904-4324-85A5-2543F6CB26A6}" presName="root1" presStyleCnt="0"/>
      <dgm:spPr/>
    </dgm:pt>
    <dgm:pt modelId="{1B2A46BF-1456-4E7A-98D0-7C6EB290BC4C}" type="pres">
      <dgm:prSet presAssocID="{FF90DF9A-2904-4324-85A5-2543F6CB26A6}" presName="LevelOneTextNode" presStyleLbl="node0" presStyleIdx="0" presStyleCnt="1" custScaleY="4482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3AC228-B868-4349-B6B6-2E2D57643BFF}" type="pres">
      <dgm:prSet presAssocID="{FF90DF9A-2904-4324-85A5-2543F6CB26A6}" presName="level2hierChild" presStyleCnt="0"/>
      <dgm:spPr/>
    </dgm:pt>
    <dgm:pt modelId="{10B7F11C-328F-43C5-84C7-BEF92450E00E}" type="pres">
      <dgm:prSet presAssocID="{76268D2B-0CC6-4478-97FD-053732D6FD43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F4469E42-6540-4361-B5A5-E2657E446E9D}" type="pres">
      <dgm:prSet presAssocID="{76268D2B-0CC6-4478-97FD-053732D6FD43}" presName="connTx" presStyleLbl="parChTrans1D2" presStyleIdx="0" presStyleCnt="1"/>
      <dgm:spPr/>
      <dgm:t>
        <a:bodyPr/>
        <a:lstStyle/>
        <a:p>
          <a:endParaRPr lang="en-US"/>
        </a:p>
      </dgm:t>
    </dgm:pt>
    <dgm:pt modelId="{D13DE2D0-17D6-422E-9BCB-DA846CBD7080}" type="pres">
      <dgm:prSet presAssocID="{7F23E58B-C457-4E4F-830F-1C109206D06F}" presName="root2" presStyleCnt="0"/>
      <dgm:spPr/>
    </dgm:pt>
    <dgm:pt modelId="{1AA430CE-4AE0-42E4-8707-004ECDAD06D4}" type="pres">
      <dgm:prSet presAssocID="{7F23E58B-C457-4E4F-830F-1C109206D06F}" presName="LevelTwoTextNode" presStyleLbl="node2" presStyleIdx="0" presStyleCnt="1" custScaleY="4706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5514AF-F239-41E0-BEA1-FDC9B9EECB25}" type="pres">
      <dgm:prSet presAssocID="{7F23E58B-C457-4E4F-830F-1C109206D06F}" presName="level3hierChild" presStyleCnt="0"/>
      <dgm:spPr/>
    </dgm:pt>
    <dgm:pt modelId="{E79CC4BA-8548-4D5D-98CE-E0A9BB5C4A50}" type="pres">
      <dgm:prSet presAssocID="{560A084F-2914-4EAE-B759-DA1F0BA3DC1F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22ACD89C-3D9A-4E3E-8A23-2EA43A74996B}" type="pres">
      <dgm:prSet presAssocID="{560A084F-2914-4EAE-B759-DA1F0BA3DC1F}" presName="connTx" presStyleLbl="parChTrans1D3" presStyleIdx="0" presStyleCnt="1"/>
      <dgm:spPr/>
      <dgm:t>
        <a:bodyPr/>
        <a:lstStyle/>
        <a:p>
          <a:endParaRPr lang="en-US"/>
        </a:p>
      </dgm:t>
    </dgm:pt>
    <dgm:pt modelId="{13E46578-3F03-43EB-AFCD-FFF8035BCB30}" type="pres">
      <dgm:prSet presAssocID="{1DEA5520-984B-477C-8991-9B38006D40A5}" presName="root2" presStyleCnt="0"/>
      <dgm:spPr/>
    </dgm:pt>
    <dgm:pt modelId="{A04DBBEF-1FD3-45D0-ABE0-37D629DA5162}" type="pres">
      <dgm:prSet presAssocID="{1DEA5520-984B-477C-8991-9B38006D40A5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E5CF43-FE90-43C3-BE47-0CCFF37CD795}" type="pres">
      <dgm:prSet presAssocID="{1DEA5520-984B-477C-8991-9B38006D40A5}" presName="level3hierChild" presStyleCnt="0"/>
      <dgm:spPr/>
    </dgm:pt>
  </dgm:ptLst>
  <dgm:cxnLst>
    <dgm:cxn modelId="{4FF954B9-A7E0-A844-875A-B9197C518E69}" type="presOf" srcId="{7D63079F-C521-4C28-9629-698B5C365537}" destId="{270A48C7-5C51-4314-ACC6-8B33085A068E}" srcOrd="0" destOrd="0" presId="urn:microsoft.com/office/officeart/2005/8/layout/hierarchy2"/>
    <dgm:cxn modelId="{EDD860E1-884C-4D03-9E90-3627CEF3D447}" srcId="{FF90DF9A-2904-4324-85A5-2543F6CB26A6}" destId="{7F23E58B-C457-4E4F-830F-1C109206D06F}" srcOrd="0" destOrd="0" parTransId="{76268D2B-0CC6-4478-97FD-053732D6FD43}" sibTransId="{32C83F7F-F12B-456C-8E58-CFCBDF6CA625}"/>
    <dgm:cxn modelId="{90230A3D-5A9C-454E-A975-AAEA4232766A}" type="presOf" srcId="{76268D2B-0CC6-4478-97FD-053732D6FD43}" destId="{10B7F11C-328F-43C5-84C7-BEF92450E00E}" srcOrd="0" destOrd="0" presId="urn:microsoft.com/office/officeart/2005/8/layout/hierarchy2"/>
    <dgm:cxn modelId="{9F16023F-3472-431A-B940-2530094A1345}" srcId="{7D63079F-C521-4C28-9629-698B5C365537}" destId="{FF90DF9A-2904-4324-85A5-2543F6CB26A6}" srcOrd="0" destOrd="0" parTransId="{1958E85E-F721-4311-B393-15419DD19D33}" sibTransId="{7509DDE9-ECDF-462D-8802-4D5E7103DE18}"/>
    <dgm:cxn modelId="{66A83705-72F0-F54F-AC4B-D3FB4378E033}" type="presOf" srcId="{76268D2B-0CC6-4478-97FD-053732D6FD43}" destId="{F4469E42-6540-4361-B5A5-E2657E446E9D}" srcOrd="1" destOrd="0" presId="urn:microsoft.com/office/officeart/2005/8/layout/hierarchy2"/>
    <dgm:cxn modelId="{4588AD76-D8F0-624F-9082-6332F55D1C70}" type="presOf" srcId="{560A084F-2914-4EAE-B759-DA1F0BA3DC1F}" destId="{22ACD89C-3D9A-4E3E-8A23-2EA43A74996B}" srcOrd="1" destOrd="0" presId="urn:microsoft.com/office/officeart/2005/8/layout/hierarchy2"/>
    <dgm:cxn modelId="{F50F772E-B4F8-B648-A331-1BC50A7DE9B9}" type="presOf" srcId="{560A084F-2914-4EAE-B759-DA1F0BA3DC1F}" destId="{E79CC4BA-8548-4D5D-98CE-E0A9BB5C4A50}" srcOrd="0" destOrd="0" presId="urn:microsoft.com/office/officeart/2005/8/layout/hierarchy2"/>
    <dgm:cxn modelId="{2A99538F-11A1-914B-A8F6-4236541BBD42}" type="presOf" srcId="{FF90DF9A-2904-4324-85A5-2543F6CB26A6}" destId="{1B2A46BF-1456-4E7A-98D0-7C6EB290BC4C}" srcOrd="0" destOrd="0" presId="urn:microsoft.com/office/officeart/2005/8/layout/hierarchy2"/>
    <dgm:cxn modelId="{D72C3D08-83A4-B54E-9381-9A3EE5521939}" type="presOf" srcId="{1DEA5520-984B-477C-8991-9B38006D40A5}" destId="{A04DBBEF-1FD3-45D0-ABE0-37D629DA5162}" srcOrd="0" destOrd="0" presId="urn:microsoft.com/office/officeart/2005/8/layout/hierarchy2"/>
    <dgm:cxn modelId="{10AF266A-B82C-FA46-AD62-3253CA916262}" type="presOf" srcId="{7F23E58B-C457-4E4F-830F-1C109206D06F}" destId="{1AA430CE-4AE0-42E4-8707-004ECDAD06D4}" srcOrd="0" destOrd="0" presId="urn:microsoft.com/office/officeart/2005/8/layout/hierarchy2"/>
    <dgm:cxn modelId="{2FCC634D-C37F-4399-9D14-92FFA8E78FE4}" srcId="{7F23E58B-C457-4E4F-830F-1C109206D06F}" destId="{1DEA5520-984B-477C-8991-9B38006D40A5}" srcOrd="0" destOrd="0" parTransId="{560A084F-2914-4EAE-B759-DA1F0BA3DC1F}" sibTransId="{DF708ECB-0B41-4F03-BC0C-1959FEE2A8C5}"/>
    <dgm:cxn modelId="{5622478C-734C-F042-8AA5-4F6984965513}" type="presParOf" srcId="{270A48C7-5C51-4314-ACC6-8B33085A068E}" destId="{46671DDB-CDF6-4348-91F6-A5CA6AE41F98}" srcOrd="0" destOrd="0" presId="urn:microsoft.com/office/officeart/2005/8/layout/hierarchy2"/>
    <dgm:cxn modelId="{5E82895E-9EF3-DE43-AC4C-01DFFB2C2093}" type="presParOf" srcId="{46671DDB-CDF6-4348-91F6-A5CA6AE41F98}" destId="{1B2A46BF-1456-4E7A-98D0-7C6EB290BC4C}" srcOrd="0" destOrd="0" presId="urn:microsoft.com/office/officeart/2005/8/layout/hierarchy2"/>
    <dgm:cxn modelId="{F19C69EB-6EF9-B142-B7EB-A61E2C76C300}" type="presParOf" srcId="{46671DDB-CDF6-4348-91F6-A5CA6AE41F98}" destId="{D53AC228-B868-4349-B6B6-2E2D57643BFF}" srcOrd="1" destOrd="0" presId="urn:microsoft.com/office/officeart/2005/8/layout/hierarchy2"/>
    <dgm:cxn modelId="{AD808783-DBDE-824D-B511-E2047875124A}" type="presParOf" srcId="{D53AC228-B868-4349-B6B6-2E2D57643BFF}" destId="{10B7F11C-328F-43C5-84C7-BEF92450E00E}" srcOrd="0" destOrd="0" presId="urn:microsoft.com/office/officeart/2005/8/layout/hierarchy2"/>
    <dgm:cxn modelId="{437E0DD9-F853-124F-8941-401FC9CEDB40}" type="presParOf" srcId="{10B7F11C-328F-43C5-84C7-BEF92450E00E}" destId="{F4469E42-6540-4361-B5A5-E2657E446E9D}" srcOrd="0" destOrd="0" presId="urn:microsoft.com/office/officeart/2005/8/layout/hierarchy2"/>
    <dgm:cxn modelId="{5B25367E-B161-0248-84FC-D800EBE59BB2}" type="presParOf" srcId="{D53AC228-B868-4349-B6B6-2E2D57643BFF}" destId="{D13DE2D0-17D6-422E-9BCB-DA846CBD7080}" srcOrd="1" destOrd="0" presId="urn:microsoft.com/office/officeart/2005/8/layout/hierarchy2"/>
    <dgm:cxn modelId="{34BAF4E7-97FB-774E-A77C-36CCA14AF7B7}" type="presParOf" srcId="{D13DE2D0-17D6-422E-9BCB-DA846CBD7080}" destId="{1AA430CE-4AE0-42E4-8707-004ECDAD06D4}" srcOrd="0" destOrd="0" presId="urn:microsoft.com/office/officeart/2005/8/layout/hierarchy2"/>
    <dgm:cxn modelId="{62EE273C-58D3-9C49-9800-4ECB8F229097}" type="presParOf" srcId="{D13DE2D0-17D6-422E-9BCB-DA846CBD7080}" destId="{E55514AF-F239-41E0-BEA1-FDC9B9EECB25}" srcOrd="1" destOrd="0" presId="urn:microsoft.com/office/officeart/2005/8/layout/hierarchy2"/>
    <dgm:cxn modelId="{70CA88A9-096D-B342-BB39-D5C900B0D944}" type="presParOf" srcId="{E55514AF-F239-41E0-BEA1-FDC9B9EECB25}" destId="{E79CC4BA-8548-4D5D-98CE-E0A9BB5C4A50}" srcOrd="0" destOrd="0" presId="urn:microsoft.com/office/officeart/2005/8/layout/hierarchy2"/>
    <dgm:cxn modelId="{C54D0D93-BCE8-1C4D-8DA3-B5893D4A471D}" type="presParOf" srcId="{E79CC4BA-8548-4D5D-98CE-E0A9BB5C4A50}" destId="{22ACD89C-3D9A-4E3E-8A23-2EA43A74996B}" srcOrd="0" destOrd="0" presId="urn:microsoft.com/office/officeart/2005/8/layout/hierarchy2"/>
    <dgm:cxn modelId="{9A1018F4-F43D-0E4B-9003-A8AA71DF8EB2}" type="presParOf" srcId="{E55514AF-F239-41E0-BEA1-FDC9B9EECB25}" destId="{13E46578-3F03-43EB-AFCD-FFF8035BCB30}" srcOrd="1" destOrd="0" presId="urn:microsoft.com/office/officeart/2005/8/layout/hierarchy2"/>
    <dgm:cxn modelId="{53CBC90F-A115-6A44-B685-011AF1EC5C98}" type="presParOf" srcId="{13E46578-3F03-43EB-AFCD-FFF8035BCB30}" destId="{A04DBBEF-1FD3-45D0-ABE0-37D629DA5162}" srcOrd="0" destOrd="0" presId="urn:microsoft.com/office/officeart/2005/8/layout/hierarchy2"/>
    <dgm:cxn modelId="{7FA0000E-36CB-A84C-A904-68FC5DFB30C9}" type="presParOf" srcId="{13E46578-3F03-43EB-AFCD-FFF8035BCB30}" destId="{BEE5CF43-FE90-43C3-BE47-0CCFF37CD79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AE309-8305-4775-9694-2E02A084F487}" type="datetimeFigureOut">
              <a:rPr lang="en-US" smtClean="0"/>
              <a:t>8/26/2014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1B8B37-A493-4A65-9745-5566EDD1E7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06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story </a:t>
            </a:r>
            <a:r>
              <a:rPr lang="en-US" baseline="0" dirty="0" smtClean="0"/>
              <a:t>with </a:t>
            </a:r>
            <a:r>
              <a:rPr lang="en-US" baseline="0" dirty="0" err="1" smtClean="0"/>
              <a:t>crioztiniob</a:t>
            </a:r>
            <a:r>
              <a:rPr lang="en-US" baseline="0" dirty="0" smtClean="0"/>
              <a:t> with only 10 months or so of PFS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2C22-66CF-3E4E-82CA-D533A53799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02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28% PD in brain in </a:t>
            </a:r>
            <a:r>
              <a:rPr lang="en-US" dirty="0" err="1" smtClean="0"/>
              <a:t>criz</a:t>
            </a:r>
            <a:r>
              <a:rPr lang="en-US" dirty="0" smtClean="0"/>
              <a:t> </a:t>
            </a:r>
            <a:r>
              <a:rPr lang="en-US" dirty="0" err="1" smtClean="0"/>
              <a:t>pts</a:t>
            </a:r>
            <a:r>
              <a:rPr lang="en-US" dirty="0" smtClean="0"/>
              <a:t> who got other therapy,</a:t>
            </a:r>
            <a:r>
              <a:rPr lang="en-US" baseline="0" dirty="0" smtClean="0"/>
              <a:t> 51% in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who got </a:t>
            </a:r>
            <a:r>
              <a:rPr lang="en-US" baseline="0" dirty="0" err="1" smtClean="0"/>
              <a:t>criz</a:t>
            </a:r>
            <a:r>
              <a:rPr lang="en-US" baseline="0" dirty="0" smtClean="0"/>
              <a:t> past PD; we will break down some of the data on weeding by brain as site of PD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Mostly surgical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2C22-66CF-3E4E-82CA-D533A53799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62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Mixed series; note that </a:t>
            </a:r>
            <a:r>
              <a:rPr lang="en-US" dirty="0" err="1" smtClean="0"/>
              <a:t>eCNS</a:t>
            </a:r>
            <a:r>
              <a:rPr lang="en-US" dirty="0" smtClean="0"/>
              <a:t> ALK patients published in new paper in Red Journal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2C22-66CF-3E4E-82CA-D533A53799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71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8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Alice</a:t>
            </a:r>
            <a:r>
              <a:rPr lang="en-US" baseline="0" dirty="0" smtClean="0"/>
              <a:t> Shaw says that she’s seen worse flare with </a:t>
            </a:r>
            <a:r>
              <a:rPr lang="en-US" baseline="0" dirty="0" err="1" smtClean="0"/>
              <a:t>crizotinib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alk</a:t>
            </a:r>
            <a:r>
              <a:rPr lang="en-US" baseline="0" dirty="0" smtClean="0"/>
              <a:t> than with EGFR and </a:t>
            </a:r>
            <a:r>
              <a:rPr lang="en-US" baseline="0" dirty="0" err="1" smtClean="0"/>
              <a:t>erlotinib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28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First solution was already shown, continuing</a:t>
            </a:r>
            <a:r>
              <a:rPr lang="en-US" sz="1200" b="1" baseline="0" dirty="0" smtClean="0">
                <a:latin typeface="Arial" pitchFamily="34" charset="0"/>
                <a:cs typeface="Arial" pitchFamily="34" charset="0"/>
              </a:rPr>
              <a:t> TKI alone past progression, appropriate for indolent </a:t>
            </a:r>
            <a:r>
              <a:rPr lang="en-US" sz="1200" b="1" baseline="0" dirty="0" err="1" smtClean="0">
                <a:latin typeface="Arial" pitchFamily="34" charset="0"/>
                <a:cs typeface="Arial" pitchFamily="34" charset="0"/>
              </a:rPr>
              <a:t>polyprogression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Retrospective analysis of 78 patients with acquired resistance to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erlotinib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gefitinib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going on to receive </a:t>
            </a: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chemotherapy alone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1200" b="1" u="sng" dirty="0" smtClean="0">
                <a:latin typeface="Arial" pitchFamily="34" charset="0"/>
                <a:cs typeface="Arial" pitchFamily="34" charset="0"/>
              </a:rPr>
              <a:t>chemo with </a:t>
            </a:r>
            <a:r>
              <a:rPr lang="en-US" sz="1200" b="1" u="sng" dirty="0" err="1" smtClean="0">
                <a:latin typeface="Arial" pitchFamily="34" charset="0"/>
                <a:cs typeface="Arial" pitchFamily="34" charset="0"/>
              </a:rPr>
              <a:t>erlotinib</a:t>
            </a:r>
            <a:endParaRPr lang="en-US" sz="1200" b="1" u="sng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However, no difference in PFS was identified in this series (adjusted HR 0.79, p=0.34) or OS.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2C22-66CF-3E4E-82CA-D533A53799F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OS also no better</a:t>
            </a:r>
          </a:p>
          <a:p>
            <a:r>
              <a:rPr lang="en-US" dirty="0" smtClean="0"/>
              <a:t>This retrospective analysis wasn’t able to measure toxicity, but other studies have looked at the question of chemo vs. chemo + </a:t>
            </a:r>
            <a:r>
              <a:rPr lang="en-US" dirty="0" err="1" smtClean="0"/>
              <a:t>erlo</a:t>
            </a:r>
            <a:r>
              <a:rPr lang="en-US" dirty="0" smtClean="0"/>
              <a:t>.  Never OS advantage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11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unacceptable,</a:t>
            </a:r>
            <a:r>
              <a:rPr lang="en-US" baseline="0" dirty="0" smtClean="0"/>
              <a:t> BUT:</a:t>
            </a:r>
            <a:endParaRPr lang="en-US" dirty="0" smtClean="0"/>
          </a:p>
          <a:p>
            <a:r>
              <a:rPr lang="en-US" dirty="0" smtClean="0"/>
              <a:t>Serious AEs increased from 2.4% to 8.6%, mostly driven by rash and diarrhea.</a:t>
            </a:r>
          </a:p>
          <a:p>
            <a:r>
              <a:rPr lang="en-US" dirty="0" smtClean="0"/>
              <a:t>1</a:t>
            </a:r>
            <a:r>
              <a:rPr lang="en-US" baseline="0" dirty="0" smtClean="0"/>
              <a:t> serious ILD-like event in placebo arm, but 5 in </a:t>
            </a:r>
            <a:r>
              <a:rPr lang="en-US" baseline="0" dirty="0" err="1" smtClean="0"/>
              <a:t>erlo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If you do chemo alone, lesson is to do it fast after stopping </a:t>
            </a:r>
            <a:r>
              <a:rPr lang="en-US" baseline="0" dirty="0" err="1" smtClean="0"/>
              <a:t>erlo</a:t>
            </a:r>
            <a:r>
              <a:rPr lang="en-US" baseline="0" dirty="0" smtClean="0"/>
              <a:t>: </a:t>
            </a:r>
            <a:r>
              <a:rPr lang="en-US" dirty="0" err="1" smtClean="0"/>
              <a:t>Erlo</a:t>
            </a:r>
            <a:r>
              <a:rPr lang="en-US" dirty="0" smtClean="0"/>
              <a:t> half</a:t>
            </a:r>
            <a:r>
              <a:rPr lang="en-US" baseline="0" dirty="0" smtClean="0"/>
              <a:t> life is 8 hours.  Quickest flare in study was 3 days.  So, 2 day washout seems rational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701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408" tIns="42204" rIns="84408" bIns="42204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A62F7B5-01BA-8145-8078-81515992BAEF}" type="slidenum">
              <a:rPr lang="en-US"/>
              <a:pPr eaLnBrk="1" hangingPunct="1"/>
              <a:t>21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5175" cy="3430588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7750" y="4344988"/>
            <a:ext cx="5486400" cy="4113212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Times New Roman" charset="0"/>
                <a:ea typeface="ＭＳ Ｐゴシック" charset="0"/>
                <a:cs typeface="ＭＳ Ｐゴシック" charset="0"/>
              </a:rPr>
              <a:t>Such trials are just beginning to emerge.  The IMPRESS trial, an international effort led by Drs. Tony Mok and Jean-Charles Soria, is looking at whether there is a benefit, specifically in the primary endpoint of progression-free survival, of continuing gefitinib beyond progression, along with cisplatin/pemetrexed, compared with the same chemo alone, in EGFR mutation-positive patients who received and subsequently progressed on first line gefitinib.</a:t>
            </a:r>
          </a:p>
        </p:txBody>
      </p:sp>
    </p:spTree>
    <p:extLst>
      <p:ext uri="{BB962C8B-B14F-4D97-AF65-F5344CB8AC3E}">
        <p14:creationId xmlns:p14="http://schemas.microsoft.com/office/powerpoint/2010/main" val="2925978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/>
            <a:fld id="{F7120D5C-4F5F-4100-B65F-1C9B45B72EA6}" type="slidenum">
              <a:rPr lang="en-US" sz="1200"/>
              <a:pPr algn="r"/>
              <a:t>22</a:t>
            </a:fld>
            <a:endParaRPr lang="en-US" sz="1200"/>
          </a:p>
        </p:txBody>
      </p:sp>
      <p:sp>
        <p:nvSpPr>
          <p:cNvPr id="8192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71613" y="685800"/>
            <a:ext cx="4235450" cy="3176588"/>
          </a:xfrm>
          <a:ln/>
        </p:spPr>
      </p:sp>
      <p:sp>
        <p:nvSpPr>
          <p:cNvPr id="81924" name="Notes Placeholder 2"/>
          <p:cNvSpPr>
            <a:spLocks noGrp="1"/>
          </p:cNvSpPr>
          <p:nvPr>
            <p:ph type="body" idx="1"/>
          </p:nvPr>
        </p:nvSpPr>
        <p:spPr>
          <a:xfrm>
            <a:off x="1252538" y="4017963"/>
            <a:ext cx="4668837" cy="4440237"/>
          </a:xfrm>
          <a:noFill/>
          <a:ln/>
        </p:spPr>
        <p:txBody>
          <a:bodyPr lIns="92097" tIns="46049" rIns="92097" bIns="46049"/>
          <a:lstStyle/>
          <a:p>
            <a:pPr eaLnBrk="1" hangingPunct="1"/>
            <a:endParaRPr lang="en-GB" smtClean="0"/>
          </a:p>
        </p:txBody>
      </p:sp>
      <p:sp>
        <p:nvSpPr>
          <p:cNvPr id="81925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92097" tIns="46049" rIns="92097" bIns="46049" anchor="b"/>
          <a:lstStyle/>
          <a:p>
            <a:pPr algn="r" defTabSz="920750" eaLnBrk="0" hangingPunct="0"/>
            <a:fld id="{7A2586DC-3D39-4182-9132-03D6B6796A8B}" type="slidenum">
              <a:rPr lang="ja-JP" altLang="en-US" sz="1200">
                <a:latin typeface="Times New Roman" pitchFamily="18" charset="0"/>
                <a:cs typeface="ＭＳ Ｐゴシック"/>
              </a:rPr>
              <a:pPr algn="r" defTabSz="920750" eaLnBrk="0" hangingPunct="0"/>
              <a:t>22</a:t>
            </a:fld>
            <a:endParaRPr lang="en-US" altLang="ja-JP" sz="1200">
              <a:latin typeface="Times New Roman" pitchFamily="18" charset="0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91424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 story </a:t>
            </a:r>
            <a:r>
              <a:rPr lang="en-US" baseline="0" dirty="0" smtClean="0"/>
              <a:t>with </a:t>
            </a:r>
            <a:r>
              <a:rPr lang="en-US" baseline="0" dirty="0" err="1" smtClean="0"/>
              <a:t>crioztiniob</a:t>
            </a:r>
            <a:r>
              <a:rPr lang="en-US" baseline="0" dirty="0" smtClean="0"/>
              <a:t> with only 10 months or so of PFS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92C22-66CF-3E4E-82CA-D533A5379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02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0" dirty="0" smtClean="0"/>
              <a:t> studies on coming back to TKI later; both showed advantage to retreatment.</a:t>
            </a:r>
          </a:p>
          <a:p>
            <a:r>
              <a:rPr lang="en-US" baseline="0" dirty="0" smtClean="0"/>
              <a:t>OK to not </a:t>
            </a:r>
            <a:r>
              <a:rPr lang="en-US" baseline="0" dirty="0" err="1" smtClean="0"/>
              <a:t>cont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tki</a:t>
            </a:r>
            <a:r>
              <a:rPr lang="en-US" baseline="0" dirty="0" smtClean="0"/>
              <a:t>, but consider coming back to it at some future point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11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45% of patients were able to delay change</a:t>
            </a:r>
            <a:r>
              <a:rPr lang="en-US" baseline="0" dirty="0" smtClean="0"/>
              <a:t> in therapy for longer than 3 months, some with help from some surgery or XRT</a:t>
            </a:r>
          </a:p>
          <a:p>
            <a:r>
              <a:rPr lang="en-US" baseline="0" dirty="0" smtClean="0"/>
              <a:t>21% delayed a change in therapy for more than 12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DCA5E1-AB7C-44DC-A96F-C371164D8E6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6998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470025" y="685800"/>
            <a:ext cx="4235450" cy="3176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1252538" y="4017963"/>
            <a:ext cx="4668837" cy="4440237"/>
          </a:xfrm>
          <a:noFill/>
        </p:spPr>
        <p:txBody>
          <a:bodyPr wrap="square" lIns="92105" tIns="46053" rIns="92105" bIns="46053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169989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lIns="92105" tIns="46053" rIns="92105" bIns="46053" anchor="b"/>
          <a:lstStyle/>
          <a:p>
            <a:pPr algn="r" defTabSz="920750"/>
            <a:fld id="{957B3E93-83F9-40E4-9641-65970743D3FD}" type="slidenum">
              <a:rPr lang="ja-JP" altLang="en-US" sz="1200">
                <a:latin typeface="Times New Roman" pitchFamily="18" charset="0"/>
              </a:rPr>
              <a:pPr algn="r" defTabSz="920750"/>
              <a:t>8</a:t>
            </a:fld>
            <a:endParaRPr lang="en-US" altLang="ja-JP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54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Original </a:t>
            </a:r>
            <a:r>
              <a:rPr lang="en-US" dirty="0" err="1" smtClean="0"/>
              <a:t>criozotinib</a:t>
            </a:r>
            <a:r>
              <a:rPr lang="en-US" baseline="0" dirty="0" smtClean="0"/>
              <a:t> studies allowed </a:t>
            </a:r>
            <a:r>
              <a:rPr lang="en-US" baseline="0" dirty="0" err="1" smtClean="0"/>
              <a:t>cont</a:t>
            </a:r>
            <a:r>
              <a:rPr lang="en-US" baseline="0" dirty="0" smtClean="0"/>
              <a:t> past </a:t>
            </a:r>
            <a:r>
              <a:rPr lang="en-US" baseline="0" dirty="0" err="1" smtClean="0"/>
              <a:t>prog</a:t>
            </a:r>
            <a:r>
              <a:rPr lang="en-US" baseline="0" dirty="0" smtClean="0"/>
              <a:t> if doc thought </a:t>
            </a:r>
            <a:r>
              <a:rPr lang="en-US" baseline="0" dirty="0" err="1" smtClean="0"/>
              <a:t>pt</a:t>
            </a:r>
            <a:r>
              <a:rPr lang="en-US" baseline="0" dirty="0" smtClean="0"/>
              <a:t> benefiting; 62% did.  Of course, these </a:t>
            </a:r>
            <a:r>
              <a:rPr lang="en-US" baseline="0" dirty="0" err="1" smtClean="0"/>
              <a:t>pts</a:t>
            </a:r>
            <a:r>
              <a:rPr lang="en-US" baseline="0" dirty="0" smtClean="0"/>
              <a:t> in better shape than those who didn’t, but survival better compared even to those who got other next line therapy. 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Overall, OS 16.4m vs. 3.9 months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Median time on </a:t>
            </a:r>
            <a:r>
              <a:rPr lang="en-US" baseline="0" dirty="0" err="1" smtClean="0"/>
              <a:t>criz</a:t>
            </a:r>
            <a:r>
              <a:rPr lang="en-US" baseline="0" dirty="0" smtClean="0"/>
              <a:t> post progression was 19.4 months</a:t>
            </a:r>
          </a:p>
          <a:p>
            <a:endParaRPr lang="en-US" baseline="0" dirty="0" smtClean="0"/>
          </a:p>
          <a:p>
            <a:r>
              <a:rPr lang="en-US" baseline="0" dirty="0" smtClean="0"/>
              <a:t>50% of non </a:t>
            </a:r>
            <a:r>
              <a:rPr lang="en-US" baseline="0" dirty="0" err="1" smtClean="0"/>
              <a:t>criz</a:t>
            </a:r>
            <a:r>
              <a:rPr lang="en-US" baseline="0" dirty="0" smtClean="0"/>
              <a:t> post progression didn’t get any Rx, but you can subdivide by this.  Also, now that </a:t>
            </a:r>
            <a:r>
              <a:rPr lang="en-US" baseline="0" dirty="0" err="1" smtClean="0"/>
              <a:t>criz</a:t>
            </a:r>
            <a:r>
              <a:rPr lang="en-US" baseline="0" dirty="0" smtClean="0"/>
              <a:t> has FDA approval, we don’t know if/when more </a:t>
            </a:r>
            <a:r>
              <a:rPr lang="en-US" baseline="0" dirty="0" err="1" smtClean="0"/>
              <a:t>criz</a:t>
            </a:r>
            <a:r>
              <a:rPr lang="en-US" baseline="0" dirty="0" smtClean="0"/>
              <a:t> post progression helps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Of note, at the time of this data, there were no 2</a:t>
            </a:r>
            <a:r>
              <a:rPr lang="en-US" baseline="30000" dirty="0" smtClean="0"/>
              <a:t>nd</a:t>
            </a:r>
            <a:r>
              <a:rPr lang="en-US" baseline="0" dirty="0" smtClean="0"/>
              <a:t> line </a:t>
            </a:r>
            <a:r>
              <a:rPr lang="en-US" baseline="0" dirty="0" err="1" smtClean="0"/>
              <a:t>alk</a:t>
            </a:r>
            <a:r>
              <a:rPr lang="en-US" baseline="0" dirty="0" smtClean="0"/>
              <a:t> inhibitors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53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1B8B37-A493-4A65-9745-5566EDD1E7D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3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1F49-5D98-4831-A5BE-45465D6BF341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E9297-4851-4232-936C-23175BB551FC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F904-C06F-4CD8-9896-D88F3F360013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2286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1808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08E5D-C7F6-473C-AA93-62EBFED7B4C6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393E8-66AD-4138-B7A4-669BB3A5DE13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5C0B5-8441-41CC-A551-D05F4C164834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9236B-7CC5-4443-8AA8-B68064C0B997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78527-A341-4A93-A765-B2A90809B755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A2ECC-AC8C-4C0B-A8B9-4E34A93B52C0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74EDC-20B3-463D-9E27-3A3646299410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C09DA-65F0-403C-9950-EF631DBAE5AA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90580-23F7-46A3-AA6B-0984DF1501C6}" type="datetime1">
              <a:rPr lang="en-US" smtClean="0"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85486-8ECC-0A41-859E-5C7C3DF5075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chart" Target="../charts/char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owerPoint_ope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78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6509" y="5438744"/>
            <a:ext cx="3173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Acquired Resistance Patient Forum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44265" y="6509406"/>
            <a:ext cx="8602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September 6, 2014 | Boston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226509" y="6080534"/>
            <a:ext cx="860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ALK, ROS1 &amp; EGFR Lung Cancers</a:t>
            </a:r>
            <a:endParaRPr lang="en-US" sz="105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52921" y="6484008"/>
            <a:ext cx="341790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0574" y="4147931"/>
            <a:ext cx="8269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Life After </a:t>
            </a:r>
            <a:r>
              <a:rPr lang="en-US" sz="4800" b="1" dirty="0" err="1" smtClean="0"/>
              <a:t>Erlotinib</a:t>
            </a:r>
            <a:r>
              <a:rPr lang="en-US" sz="4800" b="1" dirty="0" smtClean="0"/>
              <a:t>: What Next?</a:t>
            </a:r>
            <a:endParaRPr lang="en-US" sz="4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259385" y="5059497"/>
            <a:ext cx="4747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Jared Weiss</a:t>
            </a:r>
          </a:p>
          <a:p>
            <a:r>
              <a:rPr lang="en-US" sz="2000" b="1" dirty="0" smtClean="0"/>
              <a:t>Vice President, </a:t>
            </a:r>
            <a:r>
              <a:rPr lang="en-US" sz="2000" b="1" dirty="0" err="1" smtClean="0"/>
              <a:t>Cancergrace</a:t>
            </a:r>
            <a:endParaRPr lang="en-US" sz="2000" b="1" dirty="0" smtClean="0"/>
          </a:p>
          <a:p>
            <a:r>
              <a:rPr lang="en-US" sz="2000" b="1" dirty="0" smtClean="0"/>
              <a:t>Assistant Professor of Medicine, UNC </a:t>
            </a:r>
            <a:r>
              <a:rPr lang="en-US" sz="2000" b="1" dirty="0" err="1" smtClean="0"/>
              <a:t>Lineberger</a:t>
            </a:r>
            <a:r>
              <a:rPr lang="en-US" sz="2000" b="1" dirty="0" smtClean="0"/>
              <a:t> Comprehensive Cancer Center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8221" y="6441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Option 2: Weeding the garden</a:t>
            </a:r>
            <a:endParaRPr lang="en-US" dirty="0"/>
          </a:p>
        </p:txBody>
      </p:sp>
      <p:pic>
        <p:nvPicPr>
          <p:cNvPr id="4" name="Picture 3" descr="weed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62" y="1011701"/>
            <a:ext cx="4826000" cy="559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3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092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When weeding is a good idea</a:t>
            </a:r>
            <a:endParaRPr lang="en-US" dirty="0"/>
          </a:p>
        </p:txBody>
      </p: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324556" y="2790544"/>
            <a:ext cx="8514644" cy="1766887"/>
            <a:chOff x="653868" y="2510217"/>
            <a:chExt cx="8566971" cy="2278032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252" y="2510217"/>
              <a:ext cx="6732587" cy="227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653868" y="3197890"/>
              <a:ext cx="1510357" cy="595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40"/>
                  </a:solidFill>
                </a:rPr>
                <a:t>Oligo-PD</a:t>
              </a:r>
            </a:p>
          </p:txBody>
        </p:sp>
      </p:grp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6"/>
          <a:stretch>
            <a:fillRect/>
          </a:stretch>
        </p:blipFill>
        <p:spPr bwMode="auto">
          <a:xfrm>
            <a:off x="1888067" y="4466942"/>
            <a:ext cx="6951133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169334" y="961743"/>
            <a:ext cx="1928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40"/>
                </a:solidFill>
              </a:rPr>
              <a:t>PD-Subtype</a:t>
            </a:r>
          </a:p>
        </p:txBody>
      </p:sp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269848" y="4985258"/>
            <a:ext cx="1877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40"/>
                </a:solidFill>
              </a:rPr>
              <a:t>CNS-PD</a:t>
            </a:r>
          </a:p>
          <a:p>
            <a:pPr eaLnBrk="1" hangingPunct="1"/>
            <a:r>
              <a:rPr lang="en-US" dirty="0">
                <a:solidFill>
                  <a:srgbClr val="000040"/>
                </a:solidFill>
              </a:rPr>
              <a:t>(Sanctuary)</a:t>
            </a:r>
          </a:p>
        </p:txBody>
      </p:sp>
      <p:sp>
        <p:nvSpPr>
          <p:cNvPr id="20" name="TextBox 12"/>
          <p:cNvSpPr txBox="1">
            <a:spLocks noChangeArrowheads="1"/>
          </p:cNvSpPr>
          <p:nvPr/>
        </p:nvSpPr>
        <p:spPr bwMode="auto">
          <a:xfrm>
            <a:off x="0" y="6487830"/>
            <a:ext cx="37163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000040"/>
                </a:solidFill>
              </a:rPr>
              <a:t>Slightly adapted from </a:t>
            </a:r>
            <a:r>
              <a:rPr lang="en-US" sz="1400" dirty="0" err="1" smtClean="0">
                <a:solidFill>
                  <a:srgbClr val="000040"/>
                </a:solidFill>
              </a:rPr>
              <a:t>Gandara</a:t>
            </a:r>
            <a:r>
              <a:rPr lang="en-US" sz="1400" dirty="0" smtClean="0">
                <a:solidFill>
                  <a:srgbClr val="000040"/>
                </a:solidFill>
              </a:rPr>
              <a:t>, CLC 2013</a:t>
            </a:r>
            <a:endParaRPr lang="en-US" sz="1400" dirty="0">
              <a:solidFill>
                <a:srgbClr val="000040"/>
              </a:solidFill>
            </a:endParaRPr>
          </a:p>
        </p:txBody>
      </p:sp>
      <p:grpSp>
        <p:nvGrpSpPr>
          <p:cNvPr id="21" name="Group 14"/>
          <p:cNvGrpSpPr>
            <a:grpSpLocks/>
          </p:cNvGrpSpPr>
          <p:nvPr/>
        </p:nvGrpSpPr>
        <p:grpSpPr bwMode="auto">
          <a:xfrm>
            <a:off x="282222" y="1190761"/>
            <a:ext cx="8456789" cy="1752600"/>
            <a:chOff x="334733" y="838200"/>
            <a:chExt cx="8456539" cy="1752600"/>
          </a:xfrm>
        </p:grpSpPr>
        <p:pic>
          <p:nvPicPr>
            <p:cNvPr id="2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838200"/>
              <a:ext cx="6581472" cy="175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Box 16"/>
            <p:cNvSpPr txBox="1">
              <a:spLocks noChangeArrowheads="1"/>
            </p:cNvSpPr>
            <p:nvPr/>
          </p:nvSpPr>
          <p:spPr bwMode="auto">
            <a:xfrm>
              <a:off x="334733" y="1524000"/>
              <a:ext cx="206628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40"/>
                  </a:solidFill>
                </a:rPr>
                <a:t>Systemic-PD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235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Why radiation can be a good way to weed</a:t>
            </a:r>
            <a:endParaRPr lang="en-US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633" y="2210760"/>
            <a:ext cx="3715936" cy="344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178769" y="5791200"/>
            <a:ext cx="2076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Das, AACR 2006.</a:t>
            </a:r>
          </a:p>
          <a:p>
            <a:pPr marL="342900" indent="-342900">
              <a:buAutoNum type="arabicPeriod"/>
            </a:pPr>
            <a:r>
              <a:rPr lang="en-US" dirty="0" smtClean="0"/>
              <a:t>Das, AACR 2007.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3963" y="2591760"/>
            <a:ext cx="4255375" cy="25136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57800" y="5943600"/>
            <a:ext cx="2683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Mak</a:t>
            </a:r>
            <a:r>
              <a:rPr lang="en-US" dirty="0" smtClean="0"/>
              <a:t>, The Oncologist, 2011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3169" y="1828800"/>
            <a:ext cx="1224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vitro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19800" y="1828800"/>
            <a:ext cx="1141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 vivo</a:t>
            </a:r>
            <a:endParaRPr lang="en-US" sz="2800" dirty="0"/>
          </a:p>
        </p:txBody>
      </p:sp>
      <p:pic>
        <p:nvPicPr>
          <p:cNvPr id="9" name="Picture 8" descr="grace_logo_hom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 has been tried: MSKCC experience, all </a:t>
            </a:r>
            <a:r>
              <a:rPr lang="en-US" i="1" dirty="0" smtClean="0"/>
              <a:t>EGFR</a:t>
            </a:r>
            <a:r>
              <a:rPr lang="en-US" dirty="0" smtClean="0"/>
              <a:t> (n=18)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6540500" cy="504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1387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Yu, JTO 2013</a:t>
            </a:r>
            <a:endParaRPr lang="en-US" dirty="0"/>
          </a:p>
        </p:txBody>
      </p:sp>
      <p:pic>
        <p:nvPicPr>
          <p:cNvPr id="6" name="Picture 5" descr="grace_logo_hom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4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 Colorado Experience: Mixed </a:t>
            </a:r>
            <a:r>
              <a:rPr lang="en-US" i="1" dirty="0" smtClean="0"/>
              <a:t>EGFR</a:t>
            </a:r>
            <a:r>
              <a:rPr lang="en-US" dirty="0" smtClean="0"/>
              <a:t> (n=27) and </a:t>
            </a:r>
            <a:r>
              <a:rPr lang="en-US" i="1" dirty="0" smtClean="0"/>
              <a:t>ALK</a:t>
            </a:r>
            <a:r>
              <a:rPr lang="en-US" dirty="0" smtClean="0"/>
              <a:t> (n=38)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047080"/>
            <a:ext cx="8479492" cy="298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5200" y="5108961"/>
            <a:ext cx="224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Weickhardt</a:t>
            </a:r>
            <a:r>
              <a:rPr lang="en-US" dirty="0" smtClean="0"/>
              <a:t>, JTO 2012</a:t>
            </a:r>
            <a:endParaRPr lang="en-US" dirty="0"/>
          </a:p>
        </p:txBody>
      </p:sp>
      <p:pic>
        <p:nvPicPr>
          <p:cNvPr id="6" name="Picture 5" descr="grace_logo_hom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8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0"/>
            <a:ext cx="9677400" cy="11430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Ongoing Trial: LCCC1123: Prospective Phase II</a:t>
            </a:r>
            <a:endParaRPr lang="en-US" sz="3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70910353"/>
              </p:ext>
            </p:extLst>
          </p:nvPr>
        </p:nvGraphicFramePr>
        <p:xfrm>
          <a:off x="-685800" y="1295400"/>
          <a:ext cx="8305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5657671"/>
            <a:ext cx="8663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Primary endpoint: </a:t>
            </a:r>
            <a:r>
              <a:rPr lang="en-US" dirty="0" smtClean="0"/>
              <a:t>PFS after SRS</a:t>
            </a:r>
          </a:p>
          <a:p>
            <a:r>
              <a:rPr lang="en-US" b="1" dirty="0" smtClean="0"/>
              <a:t>Secondary endpoints: </a:t>
            </a:r>
            <a:r>
              <a:rPr lang="en-US" dirty="0" smtClean="0"/>
              <a:t>LCR of ablated lesions, </a:t>
            </a:r>
            <a:r>
              <a:rPr lang="en-US" dirty="0" err="1" smtClean="0"/>
              <a:t>mOS</a:t>
            </a:r>
            <a:r>
              <a:rPr lang="en-US" dirty="0" smtClean="0"/>
              <a:t> from initiation of SRS, QOL as measured</a:t>
            </a:r>
          </a:p>
          <a:p>
            <a:r>
              <a:rPr lang="en-US" dirty="0"/>
              <a:t>b</a:t>
            </a:r>
            <a:r>
              <a:rPr lang="en-US" dirty="0" smtClean="0"/>
              <a:t>y FACT-L, attributable toxicity, serum-based </a:t>
            </a:r>
            <a:r>
              <a:rPr lang="en-US" dirty="0" err="1" smtClean="0"/>
              <a:t>biocorrelates</a:t>
            </a:r>
            <a:r>
              <a:rPr lang="en-US" dirty="0" smtClean="0"/>
              <a:t> (</a:t>
            </a:r>
            <a:r>
              <a:rPr lang="en-US" dirty="0" err="1" smtClean="0"/>
              <a:t>Veristrast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PI: </a:t>
            </a:r>
            <a:r>
              <a:rPr lang="en-US" dirty="0" smtClean="0"/>
              <a:t>Jared Weiss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10400" y="2057400"/>
            <a:ext cx="192873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Collaborators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Cleveland Clinic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UPMC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U. Colorado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UCSF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Swedish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FCCC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Yale U.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ECU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UNC</a:t>
            </a:r>
            <a:endParaRPr lang="en-US" dirty="0"/>
          </a:p>
        </p:txBody>
      </p:sp>
      <p:pic>
        <p:nvPicPr>
          <p:cNvPr id="8" name="Picture 7" descr="grace_logo_hom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 descr="PET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4" y="2080214"/>
            <a:ext cx="2149122" cy="2830512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7" descr="PET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621" y="2061165"/>
            <a:ext cx="2188634" cy="2828925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8" descr="PET3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10" y="2080214"/>
            <a:ext cx="2212622" cy="2830512"/>
          </a:xfrm>
          <a:prstGeom prst="rect">
            <a:avLst/>
          </a:prstGeom>
          <a:noFill/>
          <a:ln w="38100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TextBox 10"/>
          <p:cNvSpPr txBox="1">
            <a:spLocks noChangeArrowheads="1"/>
          </p:cNvSpPr>
          <p:nvPr/>
        </p:nvSpPr>
        <p:spPr bwMode="auto">
          <a:xfrm>
            <a:off x="670821" y="2019889"/>
            <a:ext cx="209973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40"/>
                </a:solidFill>
              </a:rPr>
              <a:t>Last day of TKI</a:t>
            </a:r>
          </a:p>
        </p:txBody>
      </p:sp>
      <p:sp>
        <p:nvSpPr>
          <p:cNvPr id="30727" name="TextBox 11"/>
          <p:cNvSpPr txBox="1">
            <a:spLocks noChangeArrowheads="1"/>
          </p:cNvSpPr>
          <p:nvPr/>
        </p:nvSpPr>
        <p:spPr bwMode="auto">
          <a:xfrm>
            <a:off x="3380154" y="2019889"/>
            <a:ext cx="209973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40"/>
                </a:solidFill>
              </a:rPr>
              <a:t>Off EGFR TKI</a:t>
            </a:r>
          </a:p>
        </p:txBody>
      </p:sp>
      <p:sp>
        <p:nvSpPr>
          <p:cNvPr id="30728" name="TextBox 12"/>
          <p:cNvSpPr txBox="1">
            <a:spLocks noChangeArrowheads="1"/>
          </p:cNvSpPr>
          <p:nvPr/>
        </p:nvSpPr>
        <p:spPr bwMode="auto">
          <a:xfrm>
            <a:off x="6168510" y="2019889"/>
            <a:ext cx="2223911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40"/>
                </a:solidFill>
              </a:rPr>
              <a:t>Resumed TKI</a:t>
            </a:r>
          </a:p>
        </p:txBody>
      </p:sp>
      <p:sp>
        <p:nvSpPr>
          <p:cNvPr id="30729" name="TextBox 13"/>
          <p:cNvSpPr txBox="1">
            <a:spLocks noChangeArrowheads="1"/>
          </p:cNvSpPr>
          <p:nvPr/>
        </p:nvSpPr>
        <p:spPr bwMode="auto">
          <a:xfrm>
            <a:off x="715976" y="4458289"/>
            <a:ext cx="1174044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</a:rPr>
              <a:t>Day 0</a:t>
            </a:r>
          </a:p>
        </p:txBody>
      </p:sp>
      <p:sp>
        <p:nvSpPr>
          <p:cNvPr id="30730" name="TextBox 14"/>
          <p:cNvSpPr txBox="1">
            <a:spLocks noChangeArrowheads="1"/>
          </p:cNvSpPr>
          <p:nvPr/>
        </p:nvSpPr>
        <p:spPr bwMode="auto">
          <a:xfrm>
            <a:off x="3425310" y="4458289"/>
            <a:ext cx="1174044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</a:rPr>
              <a:t>Day 21</a:t>
            </a:r>
          </a:p>
        </p:txBody>
      </p:sp>
      <p:sp>
        <p:nvSpPr>
          <p:cNvPr id="30731" name="TextBox 15"/>
          <p:cNvSpPr txBox="1">
            <a:spLocks noChangeArrowheads="1"/>
          </p:cNvSpPr>
          <p:nvPr/>
        </p:nvSpPr>
        <p:spPr bwMode="auto">
          <a:xfrm>
            <a:off x="6202376" y="4458289"/>
            <a:ext cx="1174044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rgbClr val="000000"/>
                </a:solidFill>
              </a:rPr>
              <a:t>Day 42</a:t>
            </a:r>
          </a:p>
        </p:txBody>
      </p:sp>
      <p:sp>
        <p:nvSpPr>
          <p:cNvPr id="30732" name="Title 1"/>
          <p:cNvSpPr txBox="1">
            <a:spLocks/>
          </p:cNvSpPr>
          <p:nvPr/>
        </p:nvSpPr>
        <p:spPr bwMode="auto"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4200"/>
              </a:lnSpc>
            </a:pPr>
            <a:r>
              <a:rPr lang="en-US" sz="4000" b="0" dirty="0" smtClean="0"/>
              <a:t>Flare Reaction: The Danger of Coming off of EGFR TKI at progression</a:t>
            </a:r>
            <a:endParaRPr lang="en-US" sz="4000" b="0" dirty="0"/>
          </a:p>
        </p:txBody>
      </p:sp>
      <p:sp>
        <p:nvSpPr>
          <p:cNvPr id="13" name="TextBox 12"/>
          <p:cNvSpPr txBox="1"/>
          <p:nvPr/>
        </p:nvSpPr>
        <p:spPr>
          <a:xfrm>
            <a:off x="14773" y="6488668"/>
            <a:ext cx="2235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Chaft</a:t>
            </a:r>
            <a:r>
              <a:rPr lang="en-US" dirty="0" smtClean="0"/>
              <a:t>…</a:t>
            </a:r>
            <a:r>
              <a:rPr lang="en-US" dirty="0" err="1" smtClean="0"/>
              <a:t>Riely</a:t>
            </a:r>
            <a:r>
              <a:rPr lang="en-US" dirty="0" smtClean="0"/>
              <a:t> CCR 2011 </a:t>
            </a:r>
            <a:endParaRPr lang="en-US" dirty="0"/>
          </a:p>
        </p:txBody>
      </p:sp>
      <p:pic>
        <p:nvPicPr>
          <p:cNvPr id="14" name="Picture 13" descr="grace_logo_home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9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0" grpId="0"/>
      <p:bldP spid="307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Title 1"/>
          <p:cNvSpPr txBox="1">
            <a:spLocks/>
          </p:cNvSpPr>
          <p:nvPr/>
        </p:nvSpPr>
        <p:spPr bwMode="auto">
          <a:xfrm>
            <a:off x="0" y="2286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4200"/>
              </a:lnSpc>
            </a:pPr>
            <a:r>
              <a:rPr lang="en-US" sz="4000" b="0" dirty="0" smtClean="0">
                <a:solidFill>
                  <a:srgbClr val="000000"/>
                </a:solidFill>
              </a:rPr>
              <a:t>Case studies describe the same phenomenon with ALK</a:t>
            </a: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73" y="6488668"/>
            <a:ext cx="1458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 JTO 2012 </a:t>
            </a:r>
            <a:endParaRPr lang="en-US" dirty="0"/>
          </a:p>
        </p:txBody>
      </p:sp>
      <p:pic>
        <p:nvPicPr>
          <p:cNvPr id="14" name="Picture 13" descr="grace_logo_ho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32" y="1713468"/>
            <a:ext cx="4394200" cy="477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5777" y="2159000"/>
            <a:ext cx="2492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Disease well</a:t>
            </a:r>
          </a:p>
          <a:p>
            <a:r>
              <a:rPr lang="en-US" sz="3600" dirty="0" smtClean="0"/>
              <a:t>controlled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49246" y="4445000"/>
            <a:ext cx="286065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Flare 15 days</a:t>
            </a:r>
          </a:p>
          <a:p>
            <a:r>
              <a:rPr lang="en-US" sz="3600" dirty="0" smtClean="0"/>
              <a:t>After stopping</a:t>
            </a:r>
          </a:p>
          <a:p>
            <a:r>
              <a:rPr lang="en-US" sz="3600" dirty="0" err="1" smtClean="0"/>
              <a:t>crizotinib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56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432015"/>
              </p:ext>
            </p:extLst>
          </p:nvPr>
        </p:nvGraphicFramePr>
        <p:xfrm>
          <a:off x="3659188" y="2125663"/>
          <a:ext cx="6043612" cy="29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197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Third option: Keep the TKI going with the new chemo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TextBox 3"/>
          <p:cNvSpPr txBox="1">
            <a:spLocks noChangeArrowheads="1"/>
          </p:cNvSpPr>
          <p:nvPr/>
        </p:nvSpPr>
        <p:spPr bwMode="auto">
          <a:xfrm>
            <a:off x="2819400" y="6324600"/>
            <a:ext cx="32766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latin typeface="Arial" pitchFamily="34" charset="0"/>
                <a:cs typeface="Arial" pitchFamily="34" charset="0"/>
              </a:rPr>
              <a:t>Goldberg et al,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Oncologist, 2013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071671"/>
              </p:ext>
            </p:extLst>
          </p:nvPr>
        </p:nvGraphicFramePr>
        <p:xfrm>
          <a:off x="-787400" y="2098675"/>
          <a:ext cx="6153150" cy="3006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56" name="TextBox 3"/>
          <p:cNvSpPr txBox="1">
            <a:spLocks noChangeArrowheads="1"/>
          </p:cNvSpPr>
          <p:nvPr/>
        </p:nvSpPr>
        <p:spPr bwMode="auto">
          <a:xfrm>
            <a:off x="838200" y="21844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Chemo alone</a:t>
            </a:r>
          </a:p>
        </p:txBody>
      </p:sp>
      <p:sp>
        <p:nvSpPr>
          <p:cNvPr id="2057" name="TextBox 3"/>
          <p:cNvSpPr txBox="1">
            <a:spLocks noChangeArrowheads="1"/>
          </p:cNvSpPr>
          <p:nvPr/>
        </p:nvSpPr>
        <p:spPr bwMode="auto">
          <a:xfrm>
            <a:off x="5257800" y="21844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rial" pitchFamily="34" charset="0"/>
                <a:cs typeface="Arial" pitchFamily="34" charset="0"/>
              </a:rPr>
              <a:t>Chemo + erlotinib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609600" y="38563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18% RR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4800600" y="3860800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41% RR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grace_logo_home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6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But, no advantage for PFS or 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2031999"/>
            <a:ext cx="8432800" cy="3234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1765300"/>
            <a:ext cx="2885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Platinum-based combination</a:t>
            </a:r>
          </a:p>
          <a:p>
            <a:r>
              <a:rPr lang="en-US" dirty="0" smtClean="0"/>
              <a:t>chemotherapy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44137" y="1790700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drug</a:t>
            </a:r>
          </a:p>
          <a:p>
            <a:r>
              <a:rPr lang="en-US" dirty="0" smtClean="0"/>
              <a:t>chemotherapy</a:t>
            </a:r>
            <a:endParaRPr lang="en-US" dirty="0"/>
          </a:p>
        </p:txBody>
      </p:sp>
      <p:pic>
        <p:nvPicPr>
          <p:cNvPr id="9" name="Picture 8" descr="grace_logo_hom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574" y="6352143"/>
            <a:ext cx="267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Goldberg, Oncologist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1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Yesterday’s victory is today’s challenge</a:t>
            </a:r>
            <a:endParaRPr lang="en-US" dirty="0"/>
          </a:p>
        </p:txBody>
      </p:sp>
      <p:sp>
        <p:nvSpPr>
          <p:cNvPr id="204" name="Text Box 3"/>
          <p:cNvSpPr txBox="1">
            <a:spLocks noChangeArrowheads="1"/>
          </p:cNvSpPr>
          <p:nvPr/>
        </p:nvSpPr>
        <p:spPr bwMode="auto">
          <a:xfrm>
            <a:off x="1933575" y="1582737"/>
            <a:ext cx="294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400" dirty="0">
                <a:solidFill>
                  <a:srgbClr val="008000"/>
                </a:solidFill>
              </a:rPr>
              <a:t>EGFR mutation positive</a:t>
            </a:r>
          </a:p>
        </p:txBody>
      </p:sp>
      <p:sp>
        <p:nvSpPr>
          <p:cNvPr id="205" name="Rectangle 22"/>
          <p:cNvSpPr>
            <a:spLocks noChangeArrowheads="1"/>
          </p:cNvSpPr>
          <p:nvPr/>
        </p:nvSpPr>
        <p:spPr bwMode="auto">
          <a:xfrm>
            <a:off x="2212975" y="5313362"/>
            <a:ext cx="255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132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6" name="Rectangle 23"/>
          <p:cNvSpPr>
            <a:spLocks noChangeArrowheads="1"/>
          </p:cNvSpPr>
          <p:nvPr/>
        </p:nvSpPr>
        <p:spPr bwMode="auto">
          <a:xfrm>
            <a:off x="3328988" y="5319712"/>
            <a:ext cx="171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71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7" name="Rectangle 24"/>
          <p:cNvSpPr>
            <a:spLocks noChangeArrowheads="1"/>
          </p:cNvSpPr>
          <p:nvPr/>
        </p:nvSpPr>
        <p:spPr bwMode="auto">
          <a:xfrm>
            <a:off x="3883025" y="5313362"/>
            <a:ext cx="171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31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8" name="Rectangle 25"/>
          <p:cNvSpPr>
            <a:spLocks noChangeArrowheads="1"/>
          </p:cNvSpPr>
          <p:nvPr/>
        </p:nvSpPr>
        <p:spPr bwMode="auto">
          <a:xfrm>
            <a:off x="4430713" y="5313362"/>
            <a:ext cx="168275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11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09" name="Rectangle 26"/>
          <p:cNvSpPr>
            <a:spLocks noChangeArrowheads="1"/>
          </p:cNvSpPr>
          <p:nvPr/>
        </p:nvSpPr>
        <p:spPr bwMode="auto">
          <a:xfrm>
            <a:off x="5002213" y="5313362"/>
            <a:ext cx="84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3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0" name="Rectangle 27"/>
          <p:cNvSpPr>
            <a:spLocks noChangeArrowheads="1"/>
          </p:cNvSpPr>
          <p:nvPr/>
        </p:nvSpPr>
        <p:spPr bwMode="auto">
          <a:xfrm>
            <a:off x="5553075" y="5313362"/>
            <a:ext cx="841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0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1" name="Rectangle 32"/>
          <p:cNvSpPr>
            <a:spLocks noChangeArrowheads="1"/>
          </p:cNvSpPr>
          <p:nvPr/>
        </p:nvSpPr>
        <p:spPr bwMode="auto">
          <a:xfrm>
            <a:off x="2212975" y="5526087"/>
            <a:ext cx="25558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129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2" name="Rectangle 33"/>
          <p:cNvSpPr>
            <a:spLocks noChangeArrowheads="1"/>
          </p:cNvSpPr>
          <p:nvPr/>
        </p:nvSpPr>
        <p:spPr bwMode="auto">
          <a:xfrm>
            <a:off x="3330575" y="5526087"/>
            <a:ext cx="1714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37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3" name="Rectangle 34"/>
          <p:cNvSpPr>
            <a:spLocks noChangeArrowheads="1"/>
          </p:cNvSpPr>
          <p:nvPr/>
        </p:nvSpPr>
        <p:spPr bwMode="auto">
          <a:xfrm>
            <a:off x="3919538" y="5526087"/>
            <a:ext cx="84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7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4" name="Rectangle 35"/>
          <p:cNvSpPr>
            <a:spLocks noChangeArrowheads="1"/>
          </p:cNvSpPr>
          <p:nvPr/>
        </p:nvSpPr>
        <p:spPr bwMode="auto">
          <a:xfrm>
            <a:off x="4459288" y="5526087"/>
            <a:ext cx="84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2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5" name="Rectangle 36"/>
          <p:cNvSpPr>
            <a:spLocks noChangeArrowheads="1"/>
          </p:cNvSpPr>
          <p:nvPr/>
        </p:nvSpPr>
        <p:spPr bwMode="auto">
          <a:xfrm>
            <a:off x="5002213" y="5526087"/>
            <a:ext cx="84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1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6" name="Rectangle 37"/>
          <p:cNvSpPr>
            <a:spLocks noChangeArrowheads="1"/>
          </p:cNvSpPr>
          <p:nvPr/>
        </p:nvSpPr>
        <p:spPr bwMode="auto">
          <a:xfrm>
            <a:off x="5553075" y="5526087"/>
            <a:ext cx="841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0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7" name="Rectangle 42"/>
          <p:cNvSpPr>
            <a:spLocks noChangeArrowheads="1"/>
          </p:cNvSpPr>
          <p:nvPr/>
        </p:nvSpPr>
        <p:spPr bwMode="auto">
          <a:xfrm>
            <a:off x="2763838" y="5313362"/>
            <a:ext cx="255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108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8" name="Rectangle 43"/>
          <p:cNvSpPr>
            <a:spLocks noChangeArrowheads="1"/>
          </p:cNvSpPr>
          <p:nvPr/>
        </p:nvSpPr>
        <p:spPr bwMode="auto">
          <a:xfrm>
            <a:off x="2767013" y="5526087"/>
            <a:ext cx="2555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altLang="ja-JP" sz="1200">
                <a:ea typeface="MS PGothic" charset="0"/>
                <a:cs typeface="MS PGothic" charset="0"/>
              </a:rPr>
              <a:t>103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19" name="Freeform 45"/>
          <p:cNvSpPr>
            <a:spLocks/>
          </p:cNvSpPr>
          <p:nvPr/>
        </p:nvSpPr>
        <p:spPr bwMode="auto">
          <a:xfrm>
            <a:off x="2287588" y="2492375"/>
            <a:ext cx="3302000" cy="2238375"/>
          </a:xfrm>
          <a:custGeom>
            <a:avLst/>
            <a:gdLst>
              <a:gd name="T0" fmla="*/ 0 w 3970"/>
              <a:gd name="T1" fmla="*/ 0 h 1665"/>
              <a:gd name="T2" fmla="*/ 0 w 3970"/>
              <a:gd name="T3" fmla="*/ 3432175 h 1665"/>
              <a:gd name="T4" fmla="*/ 6057900 w 3970"/>
              <a:gd name="T5" fmla="*/ 3432175 h 1665"/>
              <a:gd name="T6" fmla="*/ 0 60000 65536"/>
              <a:gd name="T7" fmla="*/ 0 60000 65536"/>
              <a:gd name="T8" fmla="*/ 0 60000 65536"/>
              <a:gd name="T9" fmla="*/ 0 w 3970"/>
              <a:gd name="T10" fmla="*/ 0 h 1665"/>
              <a:gd name="T11" fmla="*/ 3970 w 3970"/>
              <a:gd name="T12" fmla="*/ 1665 h 16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70" h="1665">
                <a:moveTo>
                  <a:pt x="0" y="0"/>
                </a:moveTo>
                <a:lnTo>
                  <a:pt x="0" y="1665"/>
                </a:lnTo>
                <a:lnTo>
                  <a:pt x="3970" y="1665"/>
                </a:lnTo>
              </a:path>
            </a:pathLst>
          </a:custGeom>
          <a:noFill/>
          <a:ln w="28575">
            <a:solidFill>
              <a:srgbClr val="6EA0B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20" name="Line 46"/>
          <p:cNvSpPr>
            <a:spLocks noChangeShapeType="1"/>
          </p:cNvSpPr>
          <p:nvPr/>
        </p:nvSpPr>
        <p:spPr bwMode="auto">
          <a:xfrm flipH="1">
            <a:off x="2225675" y="2509837"/>
            <a:ext cx="619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21" name="Line 47"/>
          <p:cNvSpPr>
            <a:spLocks noChangeShapeType="1"/>
          </p:cNvSpPr>
          <p:nvPr/>
        </p:nvSpPr>
        <p:spPr bwMode="auto">
          <a:xfrm flipH="1">
            <a:off x="2225675" y="2952750"/>
            <a:ext cx="619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22" name="Line 48"/>
          <p:cNvSpPr>
            <a:spLocks noChangeShapeType="1"/>
          </p:cNvSpPr>
          <p:nvPr/>
        </p:nvSpPr>
        <p:spPr bwMode="auto">
          <a:xfrm flipH="1">
            <a:off x="2225675" y="3402012"/>
            <a:ext cx="619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23" name="Line 49"/>
          <p:cNvSpPr>
            <a:spLocks noChangeShapeType="1"/>
          </p:cNvSpPr>
          <p:nvPr/>
        </p:nvSpPr>
        <p:spPr bwMode="auto">
          <a:xfrm flipH="1">
            <a:off x="2225675" y="3848100"/>
            <a:ext cx="619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24" name="Line 50"/>
          <p:cNvSpPr>
            <a:spLocks noChangeShapeType="1"/>
          </p:cNvSpPr>
          <p:nvPr/>
        </p:nvSpPr>
        <p:spPr bwMode="auto">
          <a:xfrm flipH="1">
            <a:off x="2225675" y="4294187"/>
            <a:ext cx="619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25" name="Line 51"/>
          <p:cNvSpPr>
            <a:spLocks noChangeShapeType="1"/>
          </p:cNvSpPr>
          <p:nvPr/>
        </p:nvSpPr>
        <p:spPr bwMode="auto">
          <a:xfrm flipH="1">
            <a:off x="2225675" y="4733925"/>
            <a:ext cx="6191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26" name="Line 52"/>
          <p:cNvSpPr>
            <a:spLocks noChangeShapeType="1"/>
          </p:cNvSpPr>
          <p:nvPr/>
        </p:nvSpPr>
        <p:spPr bwMode="auto">
          <a:xfrm rot="16200000" flipH="1">
            <a:off x="2248694" y="4780756"/>
            <a:ext cx="7778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27" name="Line 53"/>
          <p:cNvSpPr>
            <a:spLocks noChangeShapeType="1"/>
          </p:cNvSpPr>
          <p:nvPr/>
        </p:nvSpPr>
        <p:spPr bwMode="auto">
          <a:xfrm rot="16200000" flipH="1">
            <a:off x="2797969" y="4780756"/>
            <a:ext cx="7778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28" name="Line 54"/>
          <p:cNvSpPr>
            <a:spLocks noChangeShapeType="1"/>
          </p:cNvSpPr>
          <p:nvPr/>
        </p:nvSpPr>
        <p:spPr bwMode="auto">
          <a:xfrm rot="16200000" flipH="1">
            <a:off x="3347244" y="4780756"/>
            <a:ext cx="7778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29" name="Line 55"/>
          <p:cNvSpPr>
            <a:spLocks noChangeShapeType="1"/>
          </p:cNvSpPr>
          <p:nvPr/>
        </p:nvSpPr>
        <p:spPr bwMode="auto">
          <a:xfrm rot="16200000" flipH="1">
            <a:off x="3896519" y="4780756"/>
            <a:ext cx="7778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30" name="Line 56"/>
          <p:cNvSpPr>
            <a:spLocks noChangeShapeType="1"/>
          </p:cNvSpPr>
          <p:nvPr/>
        </p:nvSpPr>
        <p:spPr bwMode="auto">
          <a:xfrm rot="16200000" flipH="1">
            <a:off x="4445794" y="4780756"/>
            <a:ext cx="7778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31" name="Line 57"/>
          <p:cNvSpPr>
            <a:spLocks noChangeShapeType="1"/>
          </p:cNvSpPr>
          <p:nvPr/>
        </p:nvSpPr>
        <p:spPr bwMode="auto">
          <a:xfrm rot="16200000" flipH="1">
            <a:off x="4995069" y="4780756"/>
            <a:ext cx="7778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32" name="Line 62"/>
          <p:cNvSpPr>
            <a:spLocks noChangeShapeType="1"/>
          </p:cNvSpPr>
          <p:nvPr/>
        </p:nvSpPr>
        <p:spPr bwMode="auto">
          <a:xfrm rot="16200000" flipH="1">
            <a:off x="5544344" y="4780756"/>
            <a:ext cx="77788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en-GB" sz="1050" b="0" dirty="0">
              <a:ea typeface="+mn-ea"/>
              <a:cs typeface="+mn-cs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2263775" y="4837112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0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34" name="Rectangle 66"/>
          <p:cNvSpPr>
            <a:spLocks noChangeArrowheads="1"/>
          </p:cNvSpPr>
          <p:nvPr/>
        </p:nvSpPr>
        <p:spPr bwMode="auto">
          <a:xfrm>
            <a:off x="2811463" y="4837112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4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35" name="Rectangle 67"/>
          <p:cNvSpPr>
            <a:spLocks noChangeArrowheads="1"/>
          </p:cNvSpPr>
          <p:nvPr/>
        </p:nvSpPr>
        <p:spPr bwMode="auto">
          <a:xfrm>
            <a:off x="3360738" y="4837112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8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36" name="Rectangle 68"/>
          <p:cNvSpPr>
            <a:spLocks noChangeArrowheads="1"/>
          </p:cNvSpPr>
          <p:nvPr/>
        </p:nvSpPr>
        <p:spPr bwMode="auto">
          <a:xfrm>
            <a:off x="3878263" y="4837112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12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37" name="Rectangle 69"/>
          <p:cNvSpPr>
            <a:spLocks noChangeArrowheads="1"/>
          </p:cNvSpPr>
          <p:nvPr/>
        </p:nvSpPr>
        <p:spPr bwMode="auto">
          <a:xfrm>
            <a:off x="4429125" y="4837112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16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38" name="Rectangle 70"/>
          <p:cNvSpPr>
            <a:spLocks noChangeArrowheads="1"/>
          </p:cNvSpPr>
          <p:nvPr/>
        </p:nvSpPr>
        <p:spPr bwMode="auto">
          <a:xfrm>
            <a:off x="4978400" y="4837112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20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39" name="Rectangle 75"/>
          <p:cNvSpPr>
            <a:spLocks noChangeArrowheads="1"/>
          </p:cNvSpPr>
          <p:nvPr/>
        </p:nvSpPr>
        <p:spPr bwMode="auto">
          <a:xfrm>
            <a:off x="5529263" y="4837112"/>
            <a:ext cx="139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GB" sz="1000">
                <a:solidFill>
                  <a:schemeClr val="bg1"/>
                </a:solidFill>
              </a:rPr>
              <a:t>24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40" name="Rectangle 85"/>
          <p:cNvSpPr>
            <a:spLocks noChangeArrowheads="1"/>
          </p:cNvSpPr>
          <p:nvPr/>
        </p:nvSpPr>
        <p:spPr bwMode="auto">
          <a:xfrm>
            <a:off x="1536700" y="5313362"/>
            <a:ext cx="6207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200">
                <a:ea typeface="MS PGothic" charset="0"/>
                <a:cs typeface="MS PGothic" charset="0"/>
              </a:rPr>
              <a:t>Gefitinib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41" name="Rectangle 86"/>
          <p:cNvSpPr>
            <a:spLocks noChangeArrowheads="1"/>
          </p:cNvSpPr>
          <p:nvPr/>
        </p:nvSpPr>
        <p:spPr bwMode="auto">
          <a:xfrm>
            <a:off x="1536700" y="5519737"/>
            <a:ext cx="3635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ja-JP" sz="1200">
                <a:ea typeface="MS PGothic" charset="0"/>
                <a:cs typeface="MS PGothic" charset="0"/>
              </a:rPr>
              <a:t>C/P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42" name="Rectangle 76"/>
          <p:cNvSpPr>
            <a:spLocks noChangeArrowheads="1"/>
          </p:cNvSpPr>
          <p:nvPr/>
        </p:nvSpPr>
        <p:spPr bwMode="auto">
          <a:xfrm>
            <a:off x="2022475" y="4678362"/>
            <a:ext cx="1793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0.0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43" name="Rectangle 77"/>
          <p:cNvSpPr>
            <a:spLocks noChangeArrowheads="1"/>
          </p:cNvSpPr>
          <p:nvPr/>
        </p:nvSpPr>
        <p:spPr bwMode="auto">
          <a:xfrm>
            <a:off x="2022475" y="4237037"/>
            <a:ext cx="1793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0.2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44" name="Rectangle 78"/>
          <p:cNvSpPr>
            <a:spLocks noChangeArrowheads="1"/>
          </p:cNvSpPr>
          <p:nvPr/>
        </p:nvSpPr>
        <p:spPr bwMode="auto">
          <a:xfrm>
            <a:off x="2022475" y="3790950"/>
            <a:ext cx="17938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0.4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45" name="Rectangle 79"/>
          <p:cNvSpPr>
            <a:spLocks noChangeArrowheads="1"/>
          </p:cNvSpPr>
          <p:nvPr/>
        </p:nvSpPr>
        <p:spPr bwMode="auto">
          <a:xfrm>
            <a:off x="2022475" y="3343275"/>
            <a:ext cx="1793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0.6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46" name="Rectangle 80"/>
          <p:cNvSpPr>
            <a:spLocks noChangeArrowheads="1"/>
          </p:cNvSpPr>
          <p:nvPr/>
        </p:nvSpPr>
        <p:spPr bwMode="auto">
          <a:xfrm>
            <a:off x="2022475" y="2897187"/>
            <a:ext cx="1793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0.8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47" name="Rectangle 81"/>
          <p:cNvSpPr>
            <a:spLocks noChangeArrowheads="1"/>
          </p:cNvSpPr>
          <p:nvPr/>
        </p:nvSpPr>
        <p:spPr bwMode="auto">
          <a:xfrm>
            <a:off x="2022475" y="2451100"/>
            <a:ext cx="1793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/>
            <a:r>
              <a:rPr lang="en-GB" sz="1000">
                <a:solidFill>
                  <a:schemeClr val="bg1"/>
                </a:solidFill>
              </a:rPr>
              <a:t>1.0</a:t>
            </a:r>
            <a:endParaRPr lang="en-GB" sz="100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248" name="Rectangle 83"/>
          <p:cNvSpPr>
            <a:spLocks noChangeArrowheads="1"/>
          </p:cNvSpPr>
          <p:nvPr/>
        </p:nvSpPr>
        <p:spPr bwMode="auto">
          <a:xfrm rot="16200000">
            <a:off x="773906" y="3456781"/>
            <a:ext cx="239236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GB" sz="1200" dirty="0"/>
              <a:t>Probability of progression-free survival</a:t>
            </a:r>
            <a:endParaRPr lang="en-GB" sz="1200" dirty="0">
              <a:latin typeface="Times New Roman" charset="0"/>
            </a:endParaRPr>
          </a:p>
        </p:txBody>
      </p:sp>
      <p:sp>
        <p:nvSpPr>
          <p:cNvPr id="249" name="Rectangle 84"/>
          <p:cNvSpPr>
            <a:spLocks noChangeArrowheads="1"/>
          </p:cNvSpPr>
          <p:nvPr/>
        </p:nvSpPr>
        <p:spPr bwMode="auto">
          <a:xfrm>
            <a:off x="1406525" y="5119687"/>
            <a:ext cx="11763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ja-JP" sz="1200">
                <a:ea typeface="MS PGothic" charset="0"/>
                <a:cs typeface="MS PGothic" charset="0"/>
              </a:rPr>
              <a:t>Patients at risk :</a:t>
            </a:r>
            <a:endParaRPr lang="en-US" altLang="ja-JP" sz="1200">
              <a:latin typeface="Times New Roman" charset="0"/>
              <a:ea typeface="MS PGothic" charset="0"/>
              <a:cs typeface="MS PGothic" charset="0"/>
            </a:endParaRPr>
          </a:p>
        </p:txBody>
      </p:sp>
      <p:sp>
        <p:nvSpPr>
          <p:cNvPr id="250" name="Freeform 55"/>
          <p:cNvSpPr>
            <a:spLocks/>
          </p:cNvSpPr>
          <p:nvPr/>
        </p:nvSpPr>
        <p:spPr bwMode="auto">
          <a:xfrm>
            <a:off x="2286000" y="2514600"/>
            <a:ext cx="2817813" cy="2200275"/>
          </a:xfrm>
          <a:custGeom>
            <a:avLst/>
            <a:gdLst>
              <a:gd name="T0" fmla="*/ 2147483647 w 1857"/>
              <a:gd name="T1" fmla="*/ 2147483647 h 1450"/>
              <a:gd name="T2" fmla="*/ 2147483647 w 1857"/>
              <a:gd name="T3" fmla="*/ 2147483647 h 1450"/>
              <a:gd name="T4" fmla="*/ 2147483647 w 1857"/>
              <a:gd name="T5" fmla="*/ 2147483647 h 1450"/>
              <a:gd name="T6" fmla="*/ 2147483647 w 1857"/>
              <a:gd name="T7" fmla="*/ 2147483647 h 1450"/>
              <a:gd name="T8" fmla="*/ 2147483647 w 1857"/>
              <a:gd name="T9" fmla="*/ 2147483647 h 1450"/>
              <a:gd name="T10" fmla="*/ 2147483647 w 1857"/>
              <a:gd name="T11" fmla="*/ 2147483647 h 1450"/>
              <a:gd name="T12" fmla="*/ 2147483647 w 1857"/>
              <a:gd name="T13" fmla="*/ 2147483647 h 1450"/>
              <a:gd name="T14" fmla="*/ 2147483647 w 1857"/>
              <a:gd name="T15" fmla="*/ 2147483647 h 1450"/>
              <a:gd name="T16" fmla="*/ 2147483647 w 1857"/>
              <a:gd name="T17" fmla="*/ 2147483647 h 1450"/>
              <a:gd name="T18" fmla="*/ 2147483647 w 1857"/>
              <a:gd name="T19" fmla="*/ 2147483647 h 1450"/>
              <a:gd name="T20" fmla="*/ 2147483647 w 1857"/>
              <a:gd name="T21" fmla="*/ 2147483647 h 1450"/>
              <a:gd name="T22" fmla="*/ 2147483647 w 1857"/>
              <a:gd name="T23" fmla="*/ 2147483647 h 1450"/>
              <a:gd name="T24" fmla="*/ 2147483647 w 1857"/>
              <a:gd name="T25" fmla="*/ 2147483647 h 1450"/>
              <a:gd name="T26" fmla="*/ 2147483647 w 1857"/>
              <a:gd name="T27" fmla="*/ 2147483647 h 1450"/>
              <a:gd name="T28" fmla="*/ 2147483647 w 1857"/>
              <a:gd name="T29" fmla="*/ 2147483647 h 1450"/>
              <a:gd name="T30" fmla="*/ 2147483647 w 1857"/>
              <a:gd name="T31" fmla="*/ 2147483647 h 1450"/>
              <a:gd name="T32" fmla="*/ 2147483647 w 1857"/>
              <a:gd name="T33" fmla="*/ 2147483647 h 1450"/>
              <a:gd name="T34" fmla="*/ 2147483647 w 1857"/>
              <a:gd name="T35" fmla="*/ 2147483647 h 1450"/>
              <a:gd name="T36" fmla="*/ 2147483647 w 1857"/>
              <a:gd name="T37" fmla="*/ 2147483647 h 1450"/>
              <a:gd name="T38" fmla="*/ 2147483647 w 1857"/>
              <a:gd name="T39" fmla="*/ 2147483647 h 1450"/>
              <a:gd name="T40" fmla="*/ 2147483647 w 1857"/>
              <a:gd name="T41" fmla="*/ 2147483647 h 1450"/>
              <a:gd name="T42" fmla="*/ 2147483647 w 1857"/>
              <a:gd name="T43" fmla="*/ 2147483647 h 1450"/>
              <a:gd name="T44" fmla="*/ 2147483647 w 1857"/>
              <a:gd name="T45" fmla="*/ 2147483647 h 1450"/>
              <a:gd name="T46" fmla="*/ 2147483647 w 1857"/>
              <a:gd name="T47" fmla="*/ 2147483647 h 1450"/>
              <a:gd name="T48" fmla="*/ 2147483647 w 1857"/>
              <a:gd name="T49" fmla="*/ 2147483647 h 1450"/>
              <a:gd name="T50" fmla="*/ 2147483647 w 1857"/>
              <a:gd name="T51" fmla="*/ 2147483647 h 1450"/>
              <a:gd name="T52" fmla="*/ 2147483647 w 1857"/>
              <a:gd name="T53" fmla="*/ 2147483647 h 1450"/>
              <a:gd name="T54" fmla="*/ 2147483647 w 1857"/>
              <a:gd name="T55" fmla="*/ 2147483647 h 1450"/>
              <a:gd name="T56" fmla="*/ 2147483647 w 1857"/>
              <a:gd name="T57" fmla="*/ 2147483647 h 1450"/>
              <a:gd name="T58" fmla="*/ 2147483647 w 1857"/>
              <a:gd name="T59" fmla="*/ 2147483647 h 1450"/>
              <a:gd name="T60" fmla="*/ 2147483647 w 1857"/>
              <a:gd name="T61" fmla="*/ 2147483647 h 1450"/>
              <a:gd name="T62" fmla="*/ 2147483647 w 1857"/>
              <a:gd name="T63" fmla="*/ 2147483647 h 1450"/>
              <a:gd name="T64" fmla="*/ 2147483647 w 1857"/>
              <a:gd name="T65" fmla="*/ 2147483647 h 1450"/>
              <a:gd name="T66" fmla="*/ 2147483647 w 1857"/>
              <a:gd name="T67" fmla="*/ 2147483647 h 1450"/>
              <a:gd name="T68" fmla="*/ 2147483647 w 1857"/>
              <a:gd name="T69" fmla="*/ 2147483647 h 1450"/>
              <a:gd name="T70" fmla="*/ 2147483647 w 1857"/>
              <a:gd name="T71" fmla="*/ 2147483647 h 1450"/>
              <a:gd name="T72" fmla="*/ 2147483647 w 1857"/>
              <a:gd name="T73" fmla="*/ 2147483647 h 1450"/>
              <a:gd name="T74" fmla="*/ 2147483647 w 1857"/>
              <a:gd name="T75" fmla="*/ 2147483647 h 1450"/>
              <a:gd name="T76" fmla="*/ 2147483647 w 1857"/>
              <a:gd name="T77" fmla="*/ 2147483647 h 1450"/>
              <a:gd name="T78" fmla="*/ 2147483647 w 1857"/>
              <a:gd name="T79" fmla="*/ 2147483647 h 1450"/>
              <a:gd name="T80" fmla="*/ 2147483647 w 1857"/>
              <a:gd name="T81" fmla="*/ 2147483647 h 1450"/>
              <a:gd name="T82" fmla="*/ 2147483647 w 1857"/>
              <a:gd name="T83" fmla="*/ 2147483647 h 1450"/>
              <a:gd name="T84" fmla="*/ 2147483647 w 1857"/>
              <a:gd name="T85" fmla="*/ 2147483647 h 1450"/>
              <a:gd name="T86" fmla="*/ 2147483647 w 1857"/>
              <a:gd name="T87" fmla="*/ 2147483647 h 1450"/>
              <a:gd name="T88" fmla="*/ 2147483647 w 1857"/>
              <a:gd name="T89" fmla="*/ 2147483647 h 1450"/>
              <a:gd name="T90" fmla="*/ 2147483647 w 1857"/>
              <a:gd name="T91" fmla="*/ 2147483647 h 1450"/>
              <a:gd name="T92" fmla="*/ 2147483647 w 1857"/>
              <a:gd name="T93" fmla="*/ 2147483647 h 1450"/>
              <a:gd name="T94" fmla="*/ 2147483647 w 1857"/>
              <a:gd name="T95" fmla="*/ 2147483647 h 1450"/>
              <a:gd name="T96" fmla="*/ 2147483647 w 1857"/>
              <a:gd name="T97" fmla="*/ 2147483647 h 1450"/>
              <a:gd name="T98" fmla="*/ 2147483647 w 1857"/>
              <a:gd name="T99" fmla="*/ 2147483647 h 1450"/>
              <a:gd name="T100" fmla="*/ 2147483647 w 1857"/>
              <a:gd name="T101" fmla="*/ 2147483647 h 1450"/>
              <a:gd name="T102" fmla="*/ 2147483647 w 1857"/>
              <a:gd name="T103" fmla="*/ 2147483647 h 1450"/>
              <a:gd name="T104" fmla="*/ 2147483647 w 1857"/>
              <a:gd name="T105" fmla="*/ 2147483647 h 1450"/>
              <a:gd name="T106" fmla="*/ 2147483647 w 1857"/>
              <a:gd name="T107" fmla="*/ 2147483647 h 1450"/>
              <a:gd name="T108" fmla="*/ 2147483647 w 1857"/>
              <a:gd name="T109" fmla="*/ 2147483647 h 1450"/>
              <a:gd name="T110" fmla="*/ 2147483647 w 1857"/>
              <a:gd name="T111" fmla="*/ 2147483647 h 1450"/>
              <a:gd name="T112" fmla="*/ 2147483647 w 1857"/>
              <a:gd name="T113" fmla="*/ 2147483647 h 1450"/>
              <a:gd name="T114" fmla="*/ 2147483647 w 1857"/>
              <a:gd name="T115" fmla="*/ 2147483647 h 1450"/>
              <a:gd name="T116" fmla="*/ 2147483647 w 1857"/>
              <a:gd name="T117" fmla="*/ 2147483647 h 1450"/>
              <a:gd name="T118" fmla="*/ 2147483647 w 1857"/>
              <a:gd name="T119" fmla="*/ 2147483647 h 145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857"/>
              <a:gd name="T181" fmla="*/ 0 h 1450"/>
              <a:gd name="T182" fmla="*/ 1857 w 1857"/>
              <a:gd name="T183" fmla="*/ 1450 h 1450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857" h="1450">
                <a:moveTo>
                  <a:pt x="0" y="0"/>
                </a:moveTo>
                <a:lnTo>
                  <a:pt x="34" y="0"/>
                </a:lnTo>
                <a:lnTo>
                  <a:pt x="34" y="8"/>
                </a:lnTo>
                <a:lnTo>
                  <a:pt x="50" y="8"/>
                </a:lnTo>
                <a:lnTo>
                  <a:pt x="50" y="20"/>
                </a:lnTo>
                <a:lnTo>
                  <a:pt x="79" y="20"/>
                </a:lnTo>
                <a:lnTo>
                  <a:pt x="79" y="32"/>
                </a:lnTo>
                <a:lnTo>
                  <a:pt x="99" y="32"/>
                </a:lnTo>
                <a:lnTo>
                  <a:pt x="99" y="47"/>
                </a:lnTo>
                <a:lnTo>
                  <a:pt x="103" y="47"/>
                </a:lnTo>
                <a:lnTo>
                  <a:pt x="103" y="67"/>
                </a:lnTo>
                <a:lnTo>
                  <a:pt x="107" y="67"/>
                </a:lnTo>
                <a:lnTo>
                  <a:pt x="107" y="79"/>
                </a:lnTo>
                <a:lnTo>
                  <a:pt x="115" y="79"/>
                </a:lnTo>
                <a:lnTo>
                  <a:pt x="115" y="91"/>
                </a:lnTo>
                <a:lnTo>
                  <a:pt x="123" y="91"/>
                </a:lnTo>
                <a:lnTo>
                  <a:pt x="123" y="115"/>
                </a:lnTo>
                <a:lnTo>
                  <a:pt x="131" y="115"/>
                </a:lnTo>
                <a:lnTo>
                  <a:pt x="131" y="135"/>
                </a:lnTo>
                <a:lnTo>
                  <a:pt x="159" y="135"/>
                </a:lnTo>
                <a:lnTo>
                  <a:pt x="159" y="148"/>
                </a:lnTo>
                <a:lnTo>
                  <a:pt x="184" y="148"/>
                </a:lnTo>
                <a:lnTo>
                  <a:pt x="184" y="160"/>
                </a:lnTo>
                <a:lnTo>
                  <a:pt x="232" y="160"/>
                </a:lnTo>
                <a:lnTo>
                  <a:pt x="232" y="172"/>
                </a:lnTo>
                <a:lnTo>
                  <a:pt x="240" y="172"/>
                </a:lnTo>
                <a:lnTo>
                  <a:pt x="240" y="186"/>
                </a:lnTo>
                <a:lnTo>
                  <a:pt x="242" y="186"/>
                </a:lnTo>
                <a:lnTo>
                  <a:pt x="242" y="194"/>
                </a:lnTo>
                <a:lnTo>
                  <a:pt x="248" y="194"/>
                </a:lnTo>
                <a:lnTo>
                  <a:pt x="248" y="206"/>
                </a:lnTo>
                <a:lnTo>
                  <a:pt x="250" y="204"/>
                </a:lnTo>
                <a:lnTo>
                  <a:pt x="250" y="218"/>
                </a:lnTo>
                <a:lnTo>
                  <a:pt x="256" y="218"/>
                </a:lnTo>
                <a:lnTo>
                  <a:pt x="256" y="228"/>
                </a:lnTo>
                <a:lnTo>
                  <a:pt x="266" y="228"/>
                </a:lnTo>
                <a:lnTo>
                  <a:pt x="266" y="242"/>
                </a:lnTo>
                <a:lnTo>
                  <a:pt x="268" y="242"/>
                </a:lnTo>
                <a:lnTo>
                  <a:pt x="268" y="251"/>
                </a:lnTo>
                <a:lnTo>
                  <a:pt x="274" y="251"/>
                </a:lnTo>
                <a:lnTo>
                  <a:pt x="274" y="263"/>
                </a:lnTo>
                <a:lnTo>
                  <a:pt x="351" y="263"/>
                </a:lnTo>
                <a:lnTo>
                  <a:pt x="351" y="287"/>
                </a:lnTo>
                <a:lnTo>
                  <a:pt x="365" y="287"/>
                </a:lnTo>
                <a:lnTo>
                  <a:pt x="365" y="313"/>
                </a:lnTo>
                <a:lnTo>
                  <a:pt x="369" y="313"/>
                </a:lnTo>
                <a:lnTo>
                  <a:pt x="369" y="333"/>
                </a:lnTo>
                <a:lnTo>
                  <a:pt x="371" y="333"/>
                </a:lnTo>
                <a:lnTo>
                  <a:pt x="371" y="345"/>
                </a:lnTo>
                <a:lnTo>
                  <a:pt x="377" y="345"/>
                </a:lnTo>
                <a:lnTo>
                  <a:pt x="377" y="358"/>
                </a:lnTo>
                <a:lnTo>
                  <a:pt x="379" y="358"/>
                </a:lnTo>
                <a:lnTo>
                  <a:pt x="379" y="382"/>
                </a:lnTo>
                <a:lnTo>
                  <a:pt x="387" y="382"/>
                </a:lnTo>
                <a:lnTo>
                  <a:pt x="387" y="394"/>
                </a:lnTo>
                <a:lnTo>
                  <a:pt x="414" y="394"/>
                </a:lnTo>
                <a:lnTo>
                  <a:pt x="414" y="406"/>
                </a:lnTo>
                <a:lnTo>
                  <a:pt x="438" y="406"/>
                </a:lnTo>
                <a:lnTo>
                  <a:pt x="438" y="414"/>
                </a:lnTo>
                <a:lnTo>
                  <a:pt x="450" y="414"/>
                </a:lnTo>
                <a:lnTo>
                  <a:pt x="450" y="428"/>
                </a:lnTo>
                <a:lnTo>
                  <a:pt x="456" y="428"/>
                </a:lnTo>
                <a:lnTo>
                  <a:pt x="456" y="438"/>
                </a:lnTo>
                <a:lnTo>
                  <a:pt x="470" y="438"/>
                </a:lnTo>
                <a:lnTo>
                  <a:pt x="470" y="450"/>
                </a:lnTo>
                <a:lnTo>
                  <a:pt x="476" y="450"/>
                </a:lnTo>
                <a:lnTo>
                  <a:pt x="476" y="509"/>
                </a:lnTo>
                <a:lnTo>
                  <a:pt x="480" y="509"/>
                </a:lnTo>
                <a:lnTo>
                  <a:pt x="480" y="521"/>
                </a:lnTo>
                <a:lnTo>
                  <a:pt x="486" y="521"/>
                </a:lnTo>
                <a:lnTo>
                  <a:pt x="486" y="531"/>
                </a:lnTo>
                <a:lnTo>
                  <a:pt x="490" y="531"/>
                </a:lnTo>
                <a:lnTo>
                  <a:pt x="490" y="557"/>
                </a:lnTo>
                <a:lnTo>
                  <a:pt x="492" y="557"/>
                </a:lnTo>
                <a:lnTo>
                  <a:pt x="492" y="580"/>
                </a:lnTo>
                <a:lnTo>
                  <a:pt x="496" y="580"/>
                </a:lnTo>
                <a:lnTo>
                  <a:pt x="496" y="604"/>
                </a:lnTo>
                <a:lnTo>
                  <a:pt x="500" y="604"/>
                </a:lnTo>
                <a:lnTo>
                  <a:pt x="500" y="616"/>
                </a:lnTo>
                <a:lnTo>
                  <a:pt x="504" y="616"/>
                </a:lnTo>
                <a:lnTo>
                  <a:pt x="504" y="640"/>
                </a:lnTo>
                <a:lnTo>
                  <a:pt x="507" y="640"/>
                </a:lnTo>
                <a:lnTo>
                  <a:pt x="507" y="664"/>
                </a:lnTo>
                <a:lnTo>
                  <a:pt x="511" y="664"/>
                </a:lnTo>
                <a:lnTo>
                  <a:pt x="511" y="677"/>
                </a:lnTo>
                <a:lnTo>
                  <a:pt x="517" y="677"/>
                </a:lnTo>
                <a:lnTo>
                  <a:pt x="517" y="689"/>
                </a:lnTo>
                <a:lnTo>
                  <a:pt x="519" y="689"/>
                </a:lnTo>
                <a:lnTo>
                  <a:pt x="519" y="697"/>
                </a:lnTo>
                <a:lnTo>
                  <a:pt x="527" y="697"/>
                </a:lnTo>
                <a:lnTo>
                  <a:pt x="527" y="709"/>
                </a:lnTo>
                <a:lnTo>
                  <a:pt x="539" y="709"/>
                </a:lnTo>
                <a:lnTo>
                  <a:pt x="539" y="721"/>
                </a:lnTo>
                <a:lnTo>
                  <a:pt x="553" y="721"/>
                </a:lnTo>
                <a:lnTo>
                  <a:pt x="553" y="733"/>
                </a:lnTo>
                <a:lnTo>
                  <a:pt x="569" y="733"/>
                </a:lnTo>
                <a:lnTo>
                  <a:pt x="569" y="745"/>
                </a:lnTo>
                <a:lnTo>
                  <a:pt x="589" y="745"/>
                </a:lnTo>
                <a:lnTo>
                  <a:pt x="589" y="757"/>
                </a:lnTo>
                <a:lnTo>
                  <a:pt x="595" y="757"/>
                </a:lnTo>
                <a:lnTo>
                  <a:pt x="595" y="771"/>
                </a:lnTo>
                <a:lnTo>
                  <a:pt x="599" y="771"/>
                </a:lnTo>
                <a:lnTo>
                  <a:pt x="599" y="784"/>
                </a:lnTo>
                <a:lnTo>
                  <a:pt x="601" y="784"/>
                </a:lnTo>
                <a:lnTo>
                  <a:pt x="601" y="798"/>
                </a:lnTo>
                <a:lnTo>
                  <a:pt x="605" y="798"/>
                </a:lnTo>
                <a:lnTo>
                  <a:pt x="605" y="810"/>
                </a:lnTo>
                <a:lnTo>
                  <a:pt x="609" y="810"/>
                </a:lnTo>
                <a:lnTo>
                  <a:pt x="609" y="820"/>
                </a:lnTo>
                <a:lnTo>
                  <a:pt x="611" y="820"/>
                </a:lnTo>
                <a:lnTo>
                  <a:pt x="611" y="844"/>
                </a:lnTo>
                <a:lnTo>
                  <a:pt x="618" y="844"/>
                </a:lnTo>
                <a:lnTo>
                  <a:pt x="618" y="856"/>
                </a:lnTo>
                <a:lnTo>
                  <a:pt x="628" y="856"/>
                </a:lnTo>
                <a:lnTo>
                  <a:pt x="628" y="868"/>
                </a:lnTo>
                <a:lnTo>
                  <a:pt x="636" y="868"/>
                </a:lnTo>
                <a:lnTo>
                  <a:pt x="636" y="885"/>
                </a:lnTo>
                <a:lnTo>
                  <a:pt x="646" y="885"/>
                </a:lnTo>
                <a:lnTo>
                  <a:pt x="646" y="899"/>
                </a:lnTo>
                <a:lnTo>
                  <a:pt x="648" y="899"/>
                </a:lnTo>
                <a:lnTo>
                  <a:pt x="648" y="909"/>
                </a:lnTo>
                <a:lnTo>
                  <a:pt x="664" y="909"/>
                </a:lnTo>
                <a:lnTo>
                  <a:pt x="664" y="921"/>
                </a:lnTo>
                <a:lnTo>
                  <a:pt x="672" y="921"/>
                </a:lnTo>
                <a:lnTo>
                  <a:pt x="672" y="935"/>
                </a:lnTo>
                <a:lnTo>
                  <a:pt x="674" y="935"/>
                </a:lnTo>
                <a:lnTo>
                  <a:pt x="674" y="951"/>
                </a:lnTo>
                <a:lnTo>
                  <a:pt x="680" y="951"/>
                </a:lnTo>
                <a:lnTo>
                  <a:pt x="680" y="963"/>
                </a:lnTo>
                <a:lnTo>
                  <a:pt x="688" y="963"/>
                </a:lnTo>
                <a:lnTo>
                  <a:pt x="688" y="977"/>
                </a:lnTo>
                <a:lnTo>
                  <a:pt x="724" y="977"/>
                </a:lnTo>
                <a:lnTo>
                  <a:pt x="724" y="988"/>
                </a:lnTo>
                <a:lnTo>
                  <a:pt x="729" y="988"/>
                </a:lnTo>
                <a:lnTo>
                  <a:pt x="729" y="1016"/>
                </a:lnTo>
                <a:lnTo>
                  <a:pt x="735" y="1016"/>
                </a:lnTo>
                <a:lnTo>
                  <a:pt x="735" y="1030"/>
                </a:lnTo>
                <a:lnTo>
                  <a:pt x="741" y="1030"/>
                </a:lnTo>
                <a:lnTo>
                  <a:pt x="741" y="1046"/>
                </a:lnTo>
                <a:lnTo>
                  <a:pt x="745" y="1046"/>
                </a:lnTo>
                <a:lnTo>
                  <a:pt x="745" y="1068"/>
                </a:lnTo>
                <a:lnTo>
                  <a:pt x="751" y="1068"/>
                </a:lnTo>
                <a:lnTo>
                  <a:pt x="751" y="1111"/>
                </a:lnTo>
                <a:lnTo>
                  <a:pt x="757" y="1111"/>
                </a:lnTo>
                <a:lnTo>
                  <a:pt x="757" y="1129"/>
                </a:lnTo>
                <a:lnTo>
                  <a:pt x="763" y="1129"/>
                </a:lnTo>
                <a:lnTo>
                  <a:pt x="763" y="1139"/>
                </a:lnTo>
                <a:lnTo>
                  <a:pt x="767" y="1139"/>
                </a:lnTo>
                <a:lnTo>
                  <a:pt x="767" y="1155"/>
                </a:lnTo>
                <a:lnTo>
                  <a:pt x="787" y="1155"/>
                </a:lnTo>
                <a:lnTo>
                  <a:pt x="787" y="1167"/>
                </a:lnTo>
                <a:lnTo>
                  <a:pt x="813" y="1167"/>
                </a:lnTo>
                <a:lnTo>
                  <a:pt x="813" y="1183"/>
                </a:lnTo>
                <a:lnTo>
                  <a:pt x="854" y="1183"/>
                </a:lnTo>
                <a:lnTo>
                  <a:pt x="854" y="1198"/>
                </a:lnTo>
                <a:lnTo>
                  <a:pt x="872" y="1198"/>
                </a:lnTo>
                <a:lnTo>
                  <a:pt x="872" y="1226"/>
                </a:lnTo>
                <a:lnTo>
                  <a:pt x="876" y="1226"/>
                </a:lnTo>
                <a:lnTo>
                  <a:pt x="876" y="1242"/>
                </a:lnTo>
                <a:lnTo>
                  <a:pt x="892" y="1242"/>
                </a:lnTo>
                <a:lnTo>
                  <a:pt x="892" y="1258"/>
                </a:lnTo>
                <a:lnTo>
                  <a:pt x="916" y="1258"/>
                </a:lnTo>
                <a:lnTo>
                  <a:pt x="916" y="1270"/>
                </a:lnTo>
                <a:lnTo>
                  <a:pt x="995" y="1270"/>
                </a:lnTo>
                <a:lnTo>
                  <a:pt x="995" y="1288"/>
                </a:lnTo>
                <a:lnTo>
                  <a:pt x="1003" y="1288"/>
                </a:lnTo>
                <a:lnTo>
                  <a:pt x="1003" y="1305"/>
                </a:lnTo>
                <a:lnTo>
                  <a:pt x="1031" y="1305"/>
                </a:lnTo>
                <a:lnTo>
                  <a:pt x="1031" y="1323"/>
                </a:lnTo>
                <a:lnTo>
                  <a:pt x="1047" y="1323"/>
                </a:lnTo>
                <a:lnTo>
                  <a:pt x="1047" y="1343"/>
                </a:lnTo>
                <a:lnTo>
                  <a:pt x="1150" y="1343"/>
                </a:lnTo>
                <a:lnTo>
                  <a:pt x="1150" y="1369"/>
                </a:lnTo>
                <a:lnTo>
                  <a:pt x="1267" y="1369"/>
                </a:lnTo>
                <a:lnTo>
                  <a:pt x="1267" y="1393"/>
                </a:lnTo>
                <a:lnTo>
                  <a:pt x="1360" y="1393"/>
                </a:lnTo>
                <a:lnTo>
                  <a:pt x="1360" y="1422"/>
                </a:lnTo>
                <a:lnTo>
                  <a:pt x="1504" y="1422"/>
                </a:lnTo>
                <a:lnTo>
                  <a:pt x="1504" y="1450"/>
                </a:lnTo>
                <a:lnTo>
                  <a:pt x="1857" y="1450"/>
                </a:lnTo>
              </a:path>
            </a:pathLst>
          </a:custGeom>
          <a:noFill/>
          <a:ln w="3810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1" name="Freeform 56"/>
          <p:cNvSpPr>
            <a:spLocks/>
          </p:cNvSpPr>
          <p:nvPr/>
        </p:nvSpPr>
        <p:spPr bwMode="auto">
          <a:xfrm>
            <a:off x="2292350" y="2514600"/>
            <a:ext cx="3025775" cy="2163762"/>
          </a:xfrm>
          <a:custGeom>
            <a:avLst/>
            <a:gdLst>
              <a:gd name="T0" fmla="*/ 2147483647 w 1994"/>
              <a:gd name="T1" fmla="*/ 2147483647 h 1426"/>
              <a:gd name="T2" fmla="*/ 2147483647 w 1994"/>
              <a:gd name="T3" fmla="*/ 2147483647 h 1426"/>
              <a:gd name="T4" fmla="*/ 2147483647 w 1994"/>
              <a:gd name="T5" fmla="*/ 2147483647 h 1426"/>
              <a:gd name="T6" fmla="*/ 2147483647 w 1994"/>
              <a:gd name="T7" fmla="*/ 2147483647 h 1426"/>
              <a:gd name="T8" fmla="*/ 2147483647 w 1994"/>
              <a:gd name="T9" fmla="*/ 2147483647 h 1426"/>
              <a:gd name="T10" fmla="*/ 2147483647 w 1994"/>
              <a:gd name="T11" fmla="*/ 2147483647 h 1426"/>
              <a:gd name="T12" fmla="*/ 2147483647 w 1994"/>
              <a:gd name="T13" fmla="*/ 2147483647 h 1426"/>
              <a:gd name="T14" fmla="*/ 2147483647 w 1994"/>
              <a:gd name="T15" fmla="*/ 2147483647 h 1426"/>
              <a:gd name="T16" fmla="*/ 2147483647 w 1994"/>
              <a:gd name="T17" fmla="*/ 2147483647 h 1426"/>
              <a:gd name="T18" fmla="*/ 2147483647 w 1994"/>
              <a:gd name="T19" fmla="*/ 2147483647 h 1426"/>
              <a:gd name="T20" fmla="*/ 2147483647 w 1994"/>
              <a:gd name="T21" fmla="*/ 2147483647 h 1426"/>
              <a:gd name="T22" fmla="*/ 2147483647 w 1994"/>
              <a:gd name="T23" fmla="*/ 2147483647 h 1426"/>
              <a:gd name="T24" fmla="*/ 2147483647 w 1994"/>
              <a:gd name="T25" fmla="*/ 2147483647 h 1426"/>
              <a:gd name="T26" fmla="*/ 2147483647 w 1994"/>
              <a:gd name="T27" fmla="*/ 2147483647 h 1426"/>
              <a:gd name="T28" fmla="*/ 2147483647 w 1994"/>
              <a:gd name="T29" fmla="*/ 2147483647 h 1426"/>
              <a:gd name="T30" fmla="*/ 2147483647 w 1994"/>
              <a:gd name="T31" fmla="*/ 2147483647 h 1426"/>
              <a:gd name="T32" fmla="*/ 2147483647 w 1994"/>
              <a:gd name="T33" fmla="*/ 2147483647 h 1426"/>
              <a:gd name="T34" fmla="*/ 2147483647 w 1994"/>
              <a:gd name="T35" fmla="*/ 2147483647 h 1426"/>
              <a:gd name="T36" fmla="*/ 2147483647 w 1994"/>
              <a:gd name="T37" fmla="*/ 2147483647 h 1426"/>
              <a:gd name="T38" fmla="*/ 2147483647 w 1994"/>
              <a:gd name="T39" fmla="*/ 2147483647 h 1426"/>
              <a:gd name="T40" fmla="*/ 2147483647 w 1994"/>
              <a:gd name="T41" fmla="*/ 2147483647 h 1426"/>
              <a:gd name="T42" fmla="*/ 2147483647 w 1994"/>
              <a:gd name="T43" fmla="*/ 2147483647 h 1426"/>
              <a:gd name="T44" fmla="*/ 2147483647 w 1994"/>
              <a:gd name="T45" fmla="*/ 2147483647 h 1426"/>
              <a:gd name="T46" fmla="*/ 2147483647 w 1994"/>
              <a:gd name="T47" fmla="*/ 2147483647 h 1426"/>
              <a:gd name="T48" fmla="*/ 2147483647 w 1994"/>
              <a:gd name="T49" fmla="*/ 2147483647 h 1426"/>
              <a:gd name="T50" fmla="*/ 2147483647 w 1994"/>
              <a:gd name="T51" fmla="*/ 2147483647 h 1426"/>
              <a:gd name="T52" fmla="*/ 2147483647 w 1994"/>
              <a:gd name="T53" fmla="*/ 2147483647 h 1426"/>
              <a:gd name="T54" fmla="*/ 2147483647 w 1994"/>
              <a:gd name="T55" fmla="*/ 2147483647 h 1426"/>
              <a:gd name="T56" fmla="*/ 2147483647 w 1994"/>
              <a:gd name="T57" fmla="*/ 2147483647 h 1426"/>
              <a:gd name="T58" fmla="*/ 2147483647 w 1994"/>
              <a:gd name="T59" fmla="*/ 2147483647 h 1426"/>
              <a:gd name="T60" fmla="*/ 2147483647 w 1994"/>
              <a:gd name="T61" fmla="*/ 2147483647 h 1426"/>
              <a:gd name="T62" fmla="*/ 2147483647 w 1994"/>
              <a:gd name="T63" fmla="*/ 2147483647 h 1426"/>
              <a:gd name="T64" fmla="*/ 2147483647 w 1994"/>
              <a:gd name="T65" fmla="*/ 2147483647 h 1426"/>
              <a:gd name="T66" fmla="*/ 2147483647 w 1994"/>
              <a:gd name="T67" fmla="*/ 2147483647 h 1426"/>
              <a:gd name="T68" fmla="*/ 2147483647 w 1994"/>
              <a:gd name="T69" fmla="*/ 2147483647 h 1426"/>
              <a:gd name="T70" fmla="*/ 2147483647 w 1994"/>
              <a:gd name="T71" fmla="*/ 2147483647 h 1426"/>
              <a:gd name="T72" fmla="*/ 2147483647 w 1994"/>
              <a:gd name="T73" fmla="*/ 2147483647 h 1426"/>
              <a:gd name="T74" fmla="*/ 2147483647 w 1994"/>
              <a:gd name="T75" fmla="*/ 2147483647 h 1426"/>
              <a:gd name="T76" fmla="*/ 2147483647 w 1994"/>
              <a:gd name="T77" fmla="*/ 2147483647 h 1426"/>
              <a:gd name="T78" fmla="*/ 2147483647 w 1994"/>
              <a:gd name="T79" fmla="*/ 2147483647 h 1426"/>
              <a:gd name="T80" fmla="*/ 2147483647 w 1994"/>
              <a:gd name="T81" fmla="*/ 2147483647 h 1426"/>
              <a:gd name="T82" fmla="*/ 2147483647 w 1994"/>
              <a:gd name="T83" fmla="*/ 2147483647 h 1426"/>
              <a:gd name="T84" fmla="*/ 2147483647 w 1994"/>
              <a:gd name="T85" fmla="*/ 2147483647 h 1426"/>
              <a:gd name="T86" fmla="*/ 2147483647 w 1994"/>
              <a:gd name="T87" fmla="*/ 2147483647 h 1426"/>
              <a:gd name="T88" fmla="*/ 2147483647 w 1994"/>
              <a:gd name="T89" fmla="*/ 2147483647 h 1426"/>
              <a:gd name="T90" fmla="*/ 2147483647 w 1994"/>
              <a:gd name="T91" fmla="*/ 2147483647 h 1426"/>
              <a:gd name="T92" fmla="*/ 2147483647 w 1994"/>
              <a:gd name="T93" fmla="*/ 2147483647 h 1426"/>
              <a:gd name="T94" fmla="*/ 2147483647 w 1994"/>
              <a:gd name="T95" fmla="*/ 2147483647 h 1426"/>
              <a:gd name="T96" fmla="*/ 2147483647 w 1994"/>
              <a:gd name="T97" fmla="*/ 2147483647 h 1426"/>
              <a:gd name="T98" fmla="*/ 2147483647 w 1994"/>
              <a:gd name="T99" fmla="*/ 2147483647 h 142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94"/>
              <a:gd name="T151" fmla="*/ 0 h 1426"/>
              <a:gd name="T152" fmla="*/ 1994 w 1994"/>
              <a:gd name="T153" fmla="*/ 1426 h 142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94" h="1426">
                <a:moveTo>
                  <a:pt x="0" y="0"/>
                </a:moveTo>
                <a:lnTo>
                  <a:pt x="109" y="0"/>
                </a:lnTo>
                <a:lnTo>
                  <a:pt x="109" y="8"/>
                </a:lnTo>
                <a:lnTo>
                  <a:pt x="115" y="8"/>
                </a:lnTo>
                <a:lnTo>
                  <a:pt x="115" y="20"/>
                </a:lnTo>
                <a:lnTo>
                  <a:pt x="117" y="20"/>
                </a:lnTo>
                <a:lnTo>
                  <a:pt x="117" y="45"/>
                </a:lnTo>
                <a:lnTo>
                  <a:pt x="121" y="45"/>
                </a:lnTo>
                <a:lnTo>
                  <a:pt x="121" y="53"/>
                </a:lnTo>
                <a:lnTo>
                  <a:pt x="186" y="53"/>
                </a:lnTo>
                <a:lnTo>
                  <a:pt x="186" y="65"/>
                </a:lnTo>
                <a:lnTo>
                  <a:pt x="200" y="65"/>
                </a:lnTo>
                <a:lnTo>
                  <a:pt x="200" y="79"/>
                </a:lnTo>
                <a:lnTo>
                  <a:pt x="216" y="79"/>
                </a:lnTo>
                <a:lnTo>
                  <a:pt x="216" y="97"/>
                </a:lnTo>
                <a:lnTo>
                  <a:pt x="222" y="97"/>
                </a:lnTo>
                <a:lnTo>
                  <a:pt x="222" y="113"/>
                </a:lnTo>
                <a:lnTo>
                  <a:pt x="228" y="113"/>
                </a:lnTo>
                <a:lnTo>
                  <a:pt x="228" y="135"/>
                </a:lnTo>
                <a:lnTo>
                  <a:pt x="232" y="135"/>
                </a:lnTo>
                <a:lnTo>
                  <a:pt x="232" y="144"/>
                </a:lnTo>
                <a:lnTo>
                  <a:pt x="236" y="144"/>
                </a:lnTo>
                <a:lnTo>
                  <a:pt x="236" y="156"/>
                </a:lnTo>
                <a:lnTo>
                  <a:pt x="238" y="156"/>
                </a:lnTo>
                <a:lnTo>
                  <a:pt x="238" y="166"/>
                </a:lnTo>
                <a:lnTo>
                  <a:pt x="242" y="166"/>
                </a:lnTo>
                <a:lnTo>
                  <a:pt x="242" y="200"/>
                </a:lnTo>
                <a:lnTo>
                  <a:pt x="315" y="200"/>
                </a:lnTo>
                <a:lnTo>
                  <a:pt x="315" y="214"/>
                </a:lnTo>
                <a:lnTo>
                  <a:pt x="327" y="214"/>
                </a:lnTo>
                <a:lnTo>
                  <a:pt x="327" y="226"/>
                </a:lnTo>
                <a:lnTo>
                  <a:pt x="331" y="226"/>
                </a:lnTo>
                <a:lnTo>
                  <a:pt x="331" y="240"/>
                </a:lnTo>
                <a:lnTo>
                  <a:pt x="347" y="240"/>
                </a:lnTo>
                <a:lnTo>
                  <a:pt x="347" y="246"/>
                </a:lnTo>
                <a:lnTo>
                  <a:pt x="355" y="246"/>
                </a:lnTo>
                <a:lnTo>
                  <a:pt x="355" y="271"/>
                </a:lnTo>
                <a:lnTo>
                  <a:pt x="367" y="271"/>
                </a:lnTo>
                <a:lnTo>
                  <a:pt x="367" y="315"/>
                </a:lnTo>
                <a:lnTo>
                  <a:pt x="404" y="315"/>
                </a:lnTo>
                <a:lnTo>
                  <a:pt x="404" y="331"/>
                </a:lnTo>
                <a:lnTo>
                  <a:pt x="438" y="331"/>
                </a:lnTo>
                <a:lnTo>
                  <a:pt x="438" y="343"/>
                </a:lnTo>
                <a:lnTo>
                  <a:pt x="480" y="343"/>
                </a:lnTo>
                <a:lnTo>
                  <a:pt x="480" y="349"/>
                </a:lnTo>
                <a:lnTo>
                  <a:pt x="494" y="349"/>
                </a:lnTo>
                <a:lnTo>
                  <a:pt x="494" y="374"/>
                </a:lnTo>
                <a:lnTo>
                  <a:pt x="496" y="374"/>
                </a:lnTo>
                <a:lnTo>
                  <a:pt x="496" y="398"/>
                </a:lnTo>
                <a:lnTo>
                  <a:pt x="498" y="398"/>
                </a:lnTo>
                <a:lnTo>
                  <a:pt x="498" y="408"/>
                </a:lnTo>
                <a:lnTo>
                  <a:pt x="507" y="408"/>
                </a:lnTo>
                <a:lnTo>
                  <a:pt x="507" y="420"/>
                </a:lnTo>
                <a:lnTo>
                  <a:pt x="515" y="420"/>
                </a:lnTo>
                <a:lnTo>
                  <a:pt x="515" y="430"/>
                </a:lnTo>
                <a:lnTo>
                  <a:pt x="533" y="430"/>
                </a:lnTo>
                <a:lnTo>
                  <a:pt x="533" y="442"/>
                </a:lnTo>
                <a:lnTo>
                  <a:pt x="585" y="442"/>
                </a:lnTo>
                <a:lnTo>
                  <a:pt x="585" y="456"/>
                </a:lnTo>
                <a:lnTo>
                  <a:pt x="599" y="456"/>
                </a:lnTo>
                <a:lnTo>
                  <a:pt x="599" y="467"/>
                </a:lnTo>
                <a:lnTo>
                  <a:pt x="605" y="467"/>
                </a:lnTo>
                <a:lnTo>
                  <a:pt x="605" y="489"/>
                </a:lnTo>
                <a:lnTo>
                  <a:pt x="609" y="489"/>
                </a:lnTo>
                <a:lnTo>
                  <a:pt x="609" y="501"/>
                </a:lnTo>
                <a:lnTo>
                  <a:pt x="614" y="501"/>
                </a:lnTo>
                <a:lnTo>
                  <a:pt x="614" y="537"/>
                </a:lnTo>
                <a:lnTo>
                  <a:pt x="618" y="537"/>
                </a:lnTo>
                <a:lnTo>
                  <a:pt x="618" y="551"/>
                </a:lnTo>
                <a:lnTo>
                  <a:pt x="622" y="551"/>
                </a:lnTo>
                <a:lnTo>
                  <a:pt x="622" y="588"/>
                </a:lnTo>
                <a:lnTo>
                  <a:pt x="628" y="588"/>
                </a:lnTo>
                <a:lnTo>
                  <a:pt x="628" y="598"/>
                </a:lnTo>
                <a:lnTo>
                  <a:pt x="638" y="598"/>
                </a:lnTo>
                <a:lnTo>
                  <a:pt x="638" y="612"/>
                </a:lnTo>
                <a:lnTo>
                  <a:pt x="723" y="612"/>
                </a:lnTo>
                <a:lnTo>
                  <a:pt x="723" y="626"/>
                </a:lnTo>
                <a:lnTo>
                  <a:pt x="727" y="626"/>
                </a:lnTo>
                <a:lnTo>
                  <a:pt x="727" y="636"/>
                </a:lnTo>
                <a:lnTo>
                  <a:pt x="733" y="636"/>
                </a:lnTo>
                <a:lnTo>
                  <a:pt x="733" y="648"/>
                </a:lnTo>
                <a:lnTo>
                  <a:pt x="743" y="648"/>
                </a:lnTo>
                <a:lnTo>
                  <a:pt x="743" y="675"/>
                </a:lnTo>
                <a:lnTo>
                  <a:pt x="759" y="675"/>
                </a:lnTo>
                <a:lnTo>
                  <a:pt x="759" y="683"/>
                </a:lnTo>
                <a:lnTo>
                  <a:pt x="815" y="683"/>
                </a:lnTo>
                <a:lnTo>
                  <a:pt x="815" y="699"/>
                </a:lnTo>
                <a:lnTo>
                  <a:pt x="844" y="699"/>
                </a:lnTo>
                <a:lnTo>
                  <a:pt x="844" y="713"/>
                </a:lnTo>
                <a:lnTo>
                  <a:pt x="850" y="713"/>
                </a:lnTo>
                <a:lnTo>
                  <a:pt x="850" y="725"/>
                </a:lnTo>
                <a:lnTo>
                  <a:pt x="852" y="725"/>
                </a:lnTo>
                <a:lnTo>
                  <a:pt x="852" y="743"/>
                </a:lnTo>
                <a:lnTo>
                  <a:pt x="866" y="743"/>
                </a:lnTo>
                <a:lnTo>
                  <a:pt x="866" y="771"/>
                </a:lnTo>
                <a:lnTo>
                  <a:pt x="870" y="771"/>
                </a:lnTo>
                <a:lnTo>
                  <a:pt x="870" y="800"/>
                </a:lnTo>
                <a:lnTo>
                  <a:pt x="874" y="800"/>
                </a:lnTo>
                <a:lnTo>
                  <a:pt x="874" y="812"/>
                </a:lnTo>
                <a:lnTo>
                  <a:pt x="981" y="812"/>
                </a:lnTo>
                <a:lnTo>
                  <a:pt x="981" y="830"/>
                </a:lnTo>
                <a:lnTo>
                  <a:pt x="997" y="830"/>
                </a:lnTo>
                <a:lnTo>
                  <a:pt x="997" y="844"/>
                </a:lnTo>
                <a:lnTo>
                  <a:pt x="1005" y="844"/>
                </a:lnTo>
                <a:lnTo>
                  <a:pt x="1005" y="860"/>
                </a:lnTo>
                <a:lnTo>
                  <a:pt x="1011" y="860"/>
                </a:lnTo>
                <a:lnTo>
                  <a:pt x="1011" y="881"/>
                </a:lnTo>
                <a:lnTo>
                  <a:pt x="1029" y="881"/>
                </a:lnTo>
                <a:lnTo>
                  <a:pt x="1029" y="899"/>
                </a:lnTo>
                <a:lnTo>
                  <a:pt x="1035" y="899"/>
                </a:lnTo>
                <a:lnTo>
                  <a:pt x="1035" y="913"/>
                </a:lnTo>
                <a:lnTo>
                  <a:pt x="1082" y="913"/>
                </a:lnTo>
                <a:lnTo>
                  <a:pt x="1082" y="935"/>
                </a:lnTo>
                <a:lnTo>
                  <a:pt x="1092" y="935"/>
                </a:lnTo>
                <a:lnTo>
                  <a:pt x="1092" y="951"/>
                </a:lnTo>
                <a:lnTo>
                  <a:pt x="1100" y="951"/>
                </a:lnTo>
                <a:lnTo>
                  <a:pt x="1100" y="983"/>
                </a:lnTo>
                <a:lnTo>
                  <a:pt x="1104" y="983"/>
                </a:lnTo>
                <a:lnTo>
                  <a:pt x="1104" y="1004"/>
                </a:lnTo>
                <a:lnTo>
                  <a:pt x="1112" y="1004"/>
                </a:lnTo>
                <a:lnTo>
                  <a:pt x="1112" y="1024"/>
                </a:lnTo>
                <a:lnTo>
                  <a:pt x="1122" y="1024"/>
                </a:lnTo>
                <a:lnTo>
                  <a:pt x="1122" y="1042"/>
                </a:lnTo>
                <a:lnTo>
                  <a:pt x="1225" y="1042"/>
                </a:lnTo>
                <a:lnTo>
                  <a:pt x="1225" y="1082"/>
                </a:lnTo>
                <a:lnTo>
                  <a:pt x="1237" y="1082"/>
                </a:lnTo>
                <a:lnTo>
                  <a:pt x="1237" y="1103"/>
                </a:lnTo>
                <a:lnTo>
                  <a:pt x="1239" y="1103"/>
                </a:lnTo>
                <a:lnTo>
                  <a:pt x="1239" y="1121"/>
                </a:lnTo>
                <a:lnTo>
                  <a:pt x="1245" y="1121"/>
                </a:lnTo>
                <a:lnTo>
                  <a:pt x="1245" y="1141"/>
                </a:lnTo>
                <a:lnTo>
                  <a:pt x="1255" y="1141"/>
                </a:lnTo>
                <a:lnTo>
                  <a:pt x="1255" y="1167"/>
                </a:lnTo>
                <a:lnTo>
                  <a:pt x="1259" y="1167"/>
                </a:lnTo>
                <a:lnTo>
                  <a:pt x="1259" y="1185"/>
                </a:lnTo>
                <a:lnTo>
                  <a:pt x="1366" y="1185"/>
                </a:lnTo>
                <a:lnTo>
                  <a:pt x="1366" y="1212"/>
                </a:lnTo>
                <a:lnTo>
                  <a:pt x="1508" y="1212"/>
                </a:lnTo>
                <a:lnTo>
                  <a:pt x="1508" y="1260"/>
                </a:lnTo>
                <a:lnTo>
                  <a:pt x="1520" y="1260"/>
                </a:lnTo>
                <a:lnTo>
                  <a:pt x="1520" y="1290"/>
                </a:lnTo>
                <a:lnTo>
                  <a:pt x="1532" y="1290"/>
                </a:lnTo>
                <a:lnTo>
                  <a:pt x="1532" y="1315"/>
                </a:lnTo>
                <a:lnTo>
                  <a:pt x="1604" y="1315"/>
                </a:lnTo>
                <a:lnTo>
                  <a:pt x="1604" y="1347"/>
                </a:lnTo>
                <a:lnTo>
                  <a:pt x="1607" y="1347"/>
                </a:lnTo>
                <a:lnTo>
                  <a:pt x="1607" y="1373"/>
                </a:lnTo>
                <a:lnTo>
                  <a:pt x="1623" y="1373"/>
                </a:lnTo>
                <a:lnTo>
                  <a:pt x="1623" y="1399"/>
                </a:lnTo>
                <a:lnTo>
                  <a:pt x="1869" y="1399"/>
                </a:lnTo>
                <a:lnTo>
                  <a:pt x="1869" y="1426"/>
                </a:lnTo>
                <a:lnTo>
                  <a:pt x="1994" y="1426"/>
                </a:lnTo>
              </a:path>
            </a:pathLst>
          </a:custGeom>
          <a:noFill/>
          <a:ln w="38100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" name="TextBox 141"/>
          <p:cNvSpPr txBox="1">
            <a:spLocks noChangeArrowheads="1"/>
          </p:cNvSpPr>
          <p:nvPr/>
        </p:nvSpPr>
        <p:spPr bwMode="auto">
          <a:xfrm>
            <a:off x="3560763" y="5006975"/>
            <a:ext cx="7270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1200"/>
              <a:t>Months</a:t>
            </a:r>
          </a:p>
        </p:txBody>
      </p:sp>
      <p:sp>
        <p:nvSpPr>
          <p:cNvPr id="253" name="Rectangle 15"/>
          <p:cNvSpPr>
            <a:spLocks noChangeArrowheads="1"/>
          </p:cNvSpPr>
          <p:nvPr/>
        </p:nvSpPr>
        <p:spPr bwMode="auto">
          <a:xfrm>
            <a:off x="3335338" y="1979612"/>
            <a:ext cx="26082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accent1"/>
              </a:buClr>
              <a:buSzPct val="80000"/>
              <a:buFont typeface="Wingdings" charset="0"/>
              <a:buNone/>
            </a:pPr>
            <a:r>
              <a:rPr lang="en-GB" sz="1200" dirty="0" err="1">
                <a:solidFill>
                  <a:srgbClr val="00FF00"/>
                </a:solidFill>
              </a:rPr>
              <a:t>Gefitinib</a:t>
            </a:r>
            <a:r>
              <a:rPr lang="en-GB" sz="1200" dirty="0">
                <a:solidFill>
                  <a:srgbClr val="00FF00"/>
                </a:solidFill>
              </a:rPr>
              <a:t> </a:t>
            </a:r>
            <a:r>
              <a:rPr lang="en-GB" sz="1200" dirty="0">
                <a:solidFill>
                  <a:srgbClr val="FFFFFF"/>
                </a:solidFill>
              </a:rPr>
              <a:t>(n=132)</a:t>
            </a:r>
            <a:r>
              <a:rPr lang="en-GB" sz="1200" dirty="0">
                <a:solidFill>
                  <a:srgbClr val="00FF00"/>
                </a:solidFill>
              </a:rPr>
              <a:t/>
            </a:r>
            <a:br>
              <a:rPr lang="en-GB" sz="1200" dirty="0">
                <a:solidFill>
                  <a:srgbClr val="00FF00"/>
                </a:solidFill>
              </a:rPr>
            </a:br>
            <a:r>
              <a:rPr lang="en-GB" sz="1200" dirty="0">
                <a:solidFill>
                  <a:srgbClr val="FFCC00"/>
                </a:solidFill>
              </a:rPr>
              <a:t>Carboplatin/paclitaxel </a:t>
            </a:r>
            <a:r>
              <a:rPr lang="en-GB" sz="1200" dirty="0">
                <a:solidFill>
                  <a:srgbClr val="FFFFFF"/>
                </a:solidFill>
              </a:rPr>
              <a:t>(n=129)</a:t>
            </a:r>
            <a:br>
              <a:rPr lang="en-GB" sz="1200" dirty="0">
                <a:solidFill>
                  <a:srgbClr val="FFFFFF"/>
                </a:solidFill>
              </a:rPr>
            </a:b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5257800" y="2057400"/>
            <a:ext cx="3276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D602"/>
                </a:solidFill>
              </a:rPr>
              <a:t>2009 Perspective: 10 months PFS without chemo!</a:t>
            </a:r>
            <a:endParaRPr lang="en-US" sz="2400" b="1" dirty="0">
              <a:solidFill>
                <a:srgbClr val="00D602"/>
              </a:solidFill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5257800" y="3505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12323"/>
                </a:solidFill>
              </a:rPr>
              <a:t>2014 Perspective: Only 10 months?  Now what?</a:t>
            </a:r>
            <a:endParaRPr lang="en-US" sz="2400" b="1" dirty="0">
              <a:solidFill>
                <a:srgbClr val="E12323"/>
              </a:solidFill>
            </a:endParaRPr>
          </a:p>
        </p:txBody>
      </p:sp>
      <p:pic>
        <p:nvPicPr>
          <p:cNvPr id="3" name="Picture 2" descr="grace_logo_ho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256760"/>
            <a:ext cx="87430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1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dirty="0" smtClean="0"/>
              <a:t>And, there is a toxicity cost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2206"/>
            <a:ext cx="9144000" cy="5280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3251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Herbst</a:t>
            </a:r>
            <a:r>
              <a:rPr lang="en-US" dirty="0" smtClean="0"/>
              <a:t>, JCO 2005 (TRIBUTE data)</a:t>
            </a:r>
            <a:endParaRPr lang="en-US" dirty="0"/>
          </a:p>
        </p:txBody>
      </p:sp>
      <p:pic>
        <p:nvPicPr>
          <p:cNvPr id="8" name="Picture 7" descr="grace_logo_hom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-215900" y="3400777"/>
            <a:ext cx="9359900" cy="508000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28600"/>
            <a:ext cx="9067800" cy="99060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Chemotherapy +/- Ongoing EGFR TKI for </a:t>
            </a:r>
            <a:b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Acquired </a:t>
            </a:r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Resistance: IMPRESS Trial</a:t>
            </a:r>
            <a:endParaRPr lang="en-US" sz="32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643467" y="5638801"/>
            <a:ext cx="704426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0">
                <a:solidFill>
                  <a:srgbClr val="FFFFFF"/>
                </a:solidFill>
              </a:rPr>
              <a:t>Primary endpoint: progression-free survival</a:t>
            </a:r>
          </a:p>
        </p:txBody>
      </p:sp>
      <p:sp>
        <p:nvSpPr>
          <p:cNvPr id="34820" name="Rectangle 15"/>
          <p:cNvSpPr>
            <a:spLocks noChangeArrowheads="1"/>
          </p:cNvSpPr>
          <p:nvPr/>
        </p:nvSpPr>
        <p:spPr bwMode="auto">
          <a:xfrm>
            <a:off x="304800" y="3505200"/>
            <a:ext cx="3318933" cy="15240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00003A"/>
                </a:solidFill>
              </a:rPr>
              <a:t>Activating EGFR mutation</a:t>
            </a:r>
          </a:p>
          <a:p>
            <a:pPr algn="ctr"/>
            <a:r>
              <a:rPr lang="en-US" b="0">
                <a:solidFill>
                  <a:srgbClr val="00003A"/>
                </a:solidFill>
              </a:rPr>
              <a:t>Progression on gefitinib</a:t>
            </a:r>
          </a:p>
          <a:p>
            <a:pPr algn="ctr"/>
            <a:r>
              <a:rPr lang="en-US" b="0">
                <a:solidFill>
                  <a:srgbClr val="00003A"/>
                </a:solidFill>
              </a:rPr>
              <a:t>No prior chemotherapy</a:t>
            </a:r>
            <a:endParaRPr lang="en-US" sz="1200" b="0">
              <a:solidFill>
                <a:srgbClr val="00003A"/>
              </a:solidFill>
            </a:endParaRPr>
          </a:p>
          <a:p>
            <a:pPr algn="ctr"/>
            <a:r>
              <a:rPr lang="en-US" b="0">
                <a:solidFill>
                  <a:srgbClr val="00003A"/>
                </a:solidFill>
              </a:rPr>
              <a:t>N = 250</a:t>
            </a:r>
          </a:p>
        </p:txBody>
      </p:sp>
      <p:sp>
        <p:nvSpPr>
          <p:cNvPr id="34821" name="AutoShape 16"/>
          <p:cNvSpPr>
            <a:spLocks noChangeArrowheads="1"/>
          </p:cNvSpPr>
          <p:nvPr/>
        </p:nvSpPr>
        <p:spPr bwMode="auto">
          <a:xfrm>
            <a:off x="3826934" y="4038600"/>
            <a:ext cx="474133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800080"/>
          </a:solidFill>
          <a:ln w="381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17"/>
          <p:cNvSpPr>
            <a:spLocks noChangeArrowheads="1"/>
          </p:cNvSpPr>
          <p:nvPr/>
        </p:nvSpPr>
        <p:spPr bwMode="auto">
          <a:xfrm>
            <a:off x="4572000" y="3597276"/>
            <a:ext cx="338667" cy="1508125"/>
          </a:xfrm>
          <a:prstGeom prst="rect">
            <a:avLst/>
          </a:prstGeom>
          <a:solidFill>
            <a:srgbClr val="000066"/>
          </a:solidFill>
          <a:ln w="381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b="0">
                <a:solidFill>
                  <a:srgbClr val="FBF8D3"/>
                </a:solidFill>
                <a:latin typeface="Antigoni" charset="0"/>
              </a:rPr>
              <a:t>R</a:t>
            </a:r>
          </a:p>
          <a:p>
            <a:r>
              <a:rPr lang="en-US" b="0">
                <a:solidFill>
                  <a:srgbClr val="FBF8D3"/>
                </a:solidFill>
                <a:latin typeface="Antigoni" charset="0"/>
              </a:rPr>
              <a:t>A</a:t>
            </a:r>
          </a:p>
          <a:p>
            <a:r>
              <a:rPr lang="en-US" b="0">
                <a:solidFill>
                  <a:srgbClr val="FBF8D3"/>
                </a:solidFill>
                <a:latin typeface="Antigoni" charset="0"/>
              </a:rPr>
              <a:t>N</a:t>
            </a:r>
          </a:p>
          <a:p>
            <a:r>
              <a:rPr lang="en-US" b="0">
                <a:solidFill>
                  <a:srgbClr val="FBF8D3"/>
                </a:solidFill>
                <a:latin typeface="Antigoni" charset="0"/>
              </a:rPr>
              <a:t>D</a:t>
            </a:r>
          </a:p>
        </p:txBody>
      </p:sp>
      <p:sp>
        <p:nvSpPr>
          <p:cNvPr id="34823" name="Rectangle 19"/>
          <p:cNvSpPr>
            <a:spLocks noChangeArrowheads="1"/>
          </p:cNvSpPr>
          <p:nvPr/>
        </p:nvSpPr>
        <p:spPr bwMode="auto">
          <a:xfrm>
            <a:off x="5858933" y="3521076"/>
            <a:ext cx="2777067" cy="517525"/>
          </a:xfrm>
          <a:prstGeom prst="rect">
            <a:avLst/>
          </a:prstGeom>
          <a:solidFill>
            <a:srgbClr val="FF9900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b="0">
                <a:solidFill>
                  <a:srgbClr val="00003A"/>
                </a:solidFill>
              </a:rPr>
              <a:t>Cisplatin/Pemetrexed </a:t>
            </a:r>
          </a:p>
        </p:txBody>
      </p:sp>
      <p:sp>
        <p:nvSpPr>
          <p:cNvPr id="34824" name="Text Box 4"/>
          <p:cNvSpPr txBox="1">
            <a:spLocks noChangeArrowheads="1"/>
          </p:cNvSpPr>
          <p:nvPr/>
        </p:nvSpPr>
        <p:spPr bwMode="auto">
          <a:xfrm>
            <a:off x="508000" y="1447800"/>
            <a:ext cx="8060267" cy="16002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dirty="0">
                <a:solidFill>
                  <a:srgbClr val="FFFFFF"/>
                </a:solidFill>
              </a:rPr>
              <a:t>IMPRESS TRIAL</a:t>
            </a:r>
          </a:p>
          <a:p>
            <a:pPr algn="ctr" eaLnBrk="1" hangingPunct="1"/>
            <a:endParaRPr lang="en-US" sz="1400" b="0" dirty="0">
              <a:solidFill>
                <a:srgbClr val="FFFFFF"/>
              </a:solidFill>
            </a:endParaRPr>
          </a:p>
          <a:p>
            <a:pPr eaLnBrk="1" hangingPunct="1"/>
            <a:r>
              <a:rPr lang="en-US" b="0" dirty="0">
                <a:solidFill>
                  <a:srgbClr val="FFFFFF"/>
                </a:solidFill>
              </a:rPr>
              <a:t>PI: Tony </a:t>
            </a:r>
            <a:r>
              <a:rPr lang="en-US" b="0" dirty="0" err="1">
                <a:solidFill>
                  <a:srgbClr val="FFFFFF"/>
                </a:solidFill>
              </a:rPr>
              <a:t>Mok</a:t>
            </a:r>
            <a:r>
              <a:rPr lang="en-US" b="0" dirty="0">
                <a:solidFill>
                  <a:srgbClr val="FFFFFF"/>
                </a:solidFill>
              </a:rPr>
              <a:t> &amp; Jean-Charles </a:t>
            </a:r>
            <a:r>
              <a:rPr lang="en-US" b="0" dirty="0" err="1">
                <a:solidFill>
                  <a:srgbClr val="FFFFFF"/>
                </a:solidFill>
              </a:rPr>
              <a:t>Soria</a:t>
            </a:r>
            <a:endParaRPr lang="en-US" b="0" dirty="0">
              <a:solidFill>
                <a:srgbClr val="FFFFFF"/>
              </a:solidFill>
            </a:endParaRPr>
          </a:p>
          <a:p>
            <a:pPr eaLnBrk="1" hangingPunct="1"/>
            <a:endParaRPr lang="en-US" sz="2800" b="0" dirty="0">
              <a:solidFill>
                <a:srgbClr val="FFFFFF"/>
              </a:solidFill>
            </a:endParaRPr>
          </a:p>
        </p:txBody>
      </p:sp>
      <p:sp>
        <p:nvSpPr>
          <p:cNvPr id="34825" name="AutoShape 16"/>
          <p:cNvSpPr>
            <a:spLocks noChangeArrowheads="1"/>
          </p:cNvSpPr>
          <p:nvPr/>
        </p:nvSpPr>
        <p:spPr bwMode="auto">
          <a:xfrm>
            <a:off x="5181600" y="3581400"/>
            <a:ext cx="474133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800080"/>
          </a:solidFill>
          <a:ln w="381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AutoShape 16"/>
          <p:cNvSpPr>
            <a:spLocks noChangeArrowheads="1"/>
          </p:cNvSpPr>
          <p:nvPr/>
        </p:nvSpPr>
        <p:spPr bwMode="auto">
          <a:xfrm>
            <a:off x="5181600" y="4572000"/>
            <a:ext cx="474133" cy="457200"/>
          </a:xfrm>
          <a:prstGeom prst="rightArrow">
            <a:avLst>
              <a:gd name="adj1" fmla="val 50000"/>
              <a:gd name="adj2" fmla="val 29167"/>
            </a:avLst>
          </a:prstGeom>
          <a:solidFill>
            <a:srgbClr val="800080"/>
          </a:solidFill>
          <a:ln w="38100">
            <a:solidFill>
              <a:srgbClr val="FFFF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Rectangle 19"/>
          <p:cNvSpPr>
            <a:spLocks noChangeArrowheads="1"/>
          </p:cNvSpPr>
          <p:nvPr/>
        </p:nvSpPr>
        <p:spPr bwMode="auto">
          <a:xfrm>
            <a:off x="5858933" y="4419600"/>
            <a:ext cx="2777067" cy="762000"/>
          </a:xfrm>
          <a:prstGeom prst="rect">
            <a:avLst/>
          </a:prstGeom>
          <a:solidFill>
            <a:srgbClr val="FF9900"/>
          </a:solidFill>
          <a:ln w="381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lnSpc>
                <a:spcPct val="90000"/>
              </a:lnSpc>
            </a:pPr>
            <a:r>
              <a:rPr lang="en-US" b="0">
                <a:solidFill>
                  <a:srgbClr val="00003A"/>
                </a:solidFill>
              </a:rPr>
              <a:t>Cisplatin/Pemetrexed</a:t>
            </a:r>
          </a:p>
          <a:p>
            <a:pPr>
              <a:lnSpc>
                <a:spcPct val="90000"/>
              </a:lnSpc>
            </a:pPr>
            <a:r>
              <a:rPr lang="en-US" b="0">
                <a:solidFill>
                  <a:srgbClr val="00003A"/>
                </a:solidFill>
              </a:rPr>
              <a:t>+ ongoing gefitinib </a:t>
            </a:r>
          </a:p>
        </p:txBody>
      </p:sp>
      <p:pic>
        <p:nvPicPr>
          <p:cNvPr id="12" name="Picture 11" descr="grace_logo_ho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17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4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 algn="ctr"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Chemotherapy +/- Ongoing EGFR TKI for </a:t>
            </a:r>
            <a:b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2800" dirty="0">
                <a:latin typeface="Arial" charset="0"/>
                <a:ea typeface="ＭＳ Ｐゴシック" charset="0"/>
                <a:cs typeface="ＭＳ Ｐゴシック" charset="0"/>
              </a:rPr>
              <a:t>Acquired Resistance: </a:t>
            </a:r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Vanderbilt Trial</a:t>
            </a:r>
            <a:endParaRPr lang="en-US" sz="2800" b="1" kern="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395" name="Content Placeholder 3"/>
          <p:cNvSpPr txBox="1">
            <a:spLocks/>
          </p:cNvSpPr>
          <p:nvPr/>
        </p:nvSpPr>
        <p:spPr bwMode="auto">
          <a:xfrm>
            <a:off x="457200" y="13716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9396" name="AutoShape 16"/>
          <p:cNvCxnSpPr>
            <a:cxnSpLocks noChangeShapeType="1"/>
          </p:cNvCxnSpPr>
          <p:nvPr/>
        </p:nvCxnSpPr>
        <p:spPr bwMode="auto">
          <a:xfrm rot="5400000" flipH="1" flipV="1">
            <a:off x="3355786" y="2243137"/>
            <a:ext cx="690562" cy="40163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3901886" y="3508375"/>
            <a:ext cx="3913187" cy="98901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zh-CN" sz="2000" b="1" dirty="0" smtClean="0">
                <a:solidFill>
                  <a:schemeClr val="bg1"/>
                </a:solidFill>
                <a:latin typeface="Calibri" pitchFamily="34" charset="0"/>
              </a:rPr>
              <a:t>Carboplatin / </a:t>
            </a:r>
            <a:r>
              <a:rPr lang="en-GB" altLang="zh-CN" sz="2000" b="1" dirty="0" err="1" smtClean="0">
                <a:solidFill>
                  <a:schemeClr val="bg1"/>
                </a:solidFill>
                <a:latin typeface="Calibri" pitchFamily="34" charset="0"/>
              </a:rPr>
              <a:t>pemetrexed</a:t>
            </a:r>
            <a:endParaRPr lang="en-GB" altLang="zh-CN" sz="2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59398" name="AutoShape 12"/>
          <p:cNvSpPr>
            <a:spLocks noChangeArrowheads="1"/>
          </p:cNvSpPr>
          <p:nvPr/>
        </p:nvSpPr>
        <p:spPr bwMode="auto">
          <a:xfrm>
            <a:off x="8200836" y="1782762"/>
            <a:ext cx="658812" cy="6508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sz="1600" b="1">
                <a:solidFill>
                  <a:schemeClr val="bg1"/>
                </a:solidFill>
                <a:latin typeface="Calibri" pitchFamily="34" charset="0"/>
                <a:ea typeface="宋体" charset="-122"/>
              </a:rPr>
              <a:t>PD</a:t>
            </a:r>
          </a:p>
        </p:txBody>
      </p:sp>
      <p:sp>
        <p:nvSpPr>
          <p:cNvPr id="59399" name="AutoShape 12"/>
          <p:cNvSpPr>
            <a:spLocks noChangeArrowheads="1"/>
          </p:cNvSpPr>
          <p:nvPr/>
        </p:nvSpPr>
        <p:spPr bwMode="auto">
          <a:xfrm>
            <a:off x="8200836" y="3695700"/>
            <a:ext cx="658812" cy="650875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/>
            <a:r>
              <a:rPr lang="en-GB" altLang="zh-CN" sz="1600" b="1">
                <a:solidFill>
                  <a:schemeClr val="bg1"/>
                </a:solidFill>
                <a:latin typeface="Calibri" pitchFamily="34" charset="0"/>
                <a:ea typeface="宋体" charset="-122"/>
              </a:rPr>
              <a:t>PD</a:t>
            </a:r>
          </a:p>
        </p:txBody>
      </p:sp>
      <p:cxnSp>
        <p:nvCxnSpPr>
          <p:cNvPr id="59400" name="AutoShape 27"/>
          <p:cNvCxnSpPr>
            <a:cxnSpLocks noChangeShapeType="1"/>
          </p:cNvCxnSpPr>
          <p:nvPr/>
        </p:nvCxnSpPr>
        <p:spPr bwMode="auto">
          <a:xfrm flipV="1">
            <a:off x="7816661" y="2108200"/>
            <a:ext cx="38417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401" name="AutoShape 16"/>
          <p:cNvCxnSpPr>
            <a:cxnSpLocks noChangeShapeType="1"/>
          </p:cNvCxnSpPr>
          <p:nvPr/>
        </p:nvCxnSpPr>
        <p:spPr bwMode="auto">
          <a:xfrm rot="16200000" flipH="1">
            <a:off x="3393092" y="3480594"/>
            <a:ext cx="617537" cy="400050"/>
          </a:xfrm>
          <a:prstGeom prst="bentConnector3">
            <a:avLst>
              <a:gd name="adj1" fmla="val 10069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59402" name="AutoShape 27"/>
          <p:cNvCxnSpPr>
            <a:cxnSpLocks noChangeShapeType="1"/>
          </p:cNvCxnSpPr>
          <p:nvPr/>
        </p:nvCxnSpPr>
        <p:spPr bwMode="auto">
          <a:xfrm flipV="1">
            <a:off x="7816661" y="4011612"/>
            <a:ext cx="384175" cy="31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3917761" y="1600200"/>
            <a:ext cx="3897312" cy="989012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lIns="90488" tIns="0" rIns="90488" bIns="0" anchor="ctr"/>
          <a:lstStyle/>
          <a:p>
            <a:pPr algn="ctr" defTabSz="892175" eaLnBrk="0" hangingPunct="0">
              <a:defRPr/>
            </a:pPr>
            <a:r>
              <a:rPr lang="en-GB" altLang="zh-CN" sz="2000" b="1" dirty="0" err="1" smtClean="0">
                <a:solidFill>
                  <a:schemeClr val="bg1"/>
                </a:solidFill>
                <a:latin typeface="Calibri" pitchFamily="34" charset="0"/>
              </a:rPr>
              <a:t>Caboplatin</a:t>
            </a:r>
            <a:r>
              <a:rPr lang="en-GB" altLang="zh-CN" sz="2000" b="1" dirty="0" smtClean="0">
                <a:solidFill>
                  <a:schemeClr val="bg1"/>
                </a:solidFill>
                <a:latin typeface="Calibri" pitchFamily="34" charset="0"/>
              </a:rPr>
              <a:t> / </a:t>
            </a:r>
            <a:r>
              <a:rPr lang="en-GB" altLang="zh-CN" sz="2000" b="1" dirty="0" err="1" smtClean="0">
                <a:solidFill>
                  <a:schemeClr val="bg1"/>
                </a:solidFill>
                <a:latin typeface="Calibri" pitchFamily="34" charset="0"/>
              </a:rPr>
              <a:t>pemetrexed</a:t>
            </a:r>
            <a:r>
              <a:rPr lang="en-GB" altLang="zh-CN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endParaRPr lang="en-GB" altLang="zh-CN" sz="20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defTabSz="892175" eaLnBrk="0" hangingPunct="0">
              <a:defRPr/>
            </a:pPr>
            <a:r>
              <a:rPr lang="en-GB" altLang="zh-CN" sz="2000" b="1" dirty="0">
                <a:solidFill>
                  <a:schemeClr val="bg1"/>
                </a:solidFill>
                <a:latin typeface="Calibri" pitchFamily="34" charset="0"/>
              </a:rPr>
              <a:t>with erlotinib</a:t>
            </a:r>
            <a:endParaRPr lang="en-GB" altLang="zh-CN" sz="2000" b="1" dirty="0">
              <a:latin typeface="Calibri" pitchFamily="34" charset="0"/>
            </a:endParaRPr>
          </a:p>
        </p:txBody>
      </p:sp>
      <p:sp>
        <p:nvSpPr>
          <p:cNvPr id="59404" name="AutoShape 25"/>
          <p:cNvSpPr>
            <a:spLocks noChangeArrowheads="1"/>
          </p:cNvSpPr>
          <p:nvPr/>
        </p:nvSpPr>
        <p:spPr bwMode="auto">
          <a:xfrm>
            <a:off x="195073" y="2341562"/>
            <a:ext cx="2590800" cy="14366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Rectangle 10"/>
          <p:cNvSpPr>
            <a:spLocks noChangeArrowheads="1"/>
          </p:cNvSpPr>
          <p:nvPr/>
        </p:nvSpPr>
        <p:spPr bwMode="auto">
          <a:xfrm>
            <a:off x="-20827" y="2566987"/>
            <a:ext cx="27305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spcBef>
                <a:spcPct val="15000"/>
              </a:spcBef>
              <a:buClr>
                <a:schemeClr val="tx1"/>
              </a:buClr>
              <a:buSzPct val="90000"/>
            </a:pPr>
            <a:r>
              <a:rPr lang="en-GB" sz="2000" b="1">
                <a:latin typeface="Calibri" pitchFamily="34" charset="0"/>
              </a:rPr>
              <a:t>      EGFR-mutant lung cancer with acquired resistance to erlotinib</a:t>
            </a:r>
          </a:p>
        </p:txBody>
      </p:sp>
      <p:cxnSp>
        <p:nvCxnSpPr>
          <p:cNvPr id="59406" name="AutoShape 25"/>
          <p:cNvCxnSpPr>
            <a:cxnSpLocks noChangeShapeType="1"/>
            <a:stCxn id="59404" idx="3"/>
            <a:endCxn id="59407" idx="2"/>
          </p:cNvCxnSpPr>
          <p:nvPr/>
        </p:nvCxnSpPr>
        <p:spPr bwMode="auto">
          <a:xfrm>
            <a:off x="2785873" y="3060700"/>
            <a:ext cx="40163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407" name="Oval 27"/>
          <p:cNvSpPr>
            <a:spLocks noChangeArrowheads="1"/>
          </p:cNvSpPr>
          <p:nvPr/>
        </p:nvSpPr>
        <p:spPr bwMode="auto">
          <a:xfrm>
            <a:off x="3200211" y="2755900"/>
            <a:ext cx="609600" cy="609600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latin typeface="Calibri" pitchFamily="34" charset="0"/>
              </a:rPr>
              <a:t>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42617" y="620485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PI: </a:t>
            </a:r>
            <a:r>
              <a:rPr lang="en-US" dirty="0" err="1"/>
              <a:t>Leora</a:t>
            </a:r>
            <a:r>
              <a:rPr lang="en-US" dirty="0"/>
              <a:t> Horn, VICC</a:t>
            </a:r>
          </a:p>
          <a:p>
            <a:endParaRPr lang="en-US" dirty="0"/>
          </a:p>
        </p:txBody>
      </p:sp>
      <p:pic>
        <p:nvPicPr>
          <p:cNvPr id="17" name="Picture 16" descr="grace_logo_ho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46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chemo used, it’s worth coming back to TKI later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9" name="Picture 8" descr="grace_logo_ho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1" t="55925" r="23003" b="33104"/>
          <a:stretch/>
        </p:blipFill>
        <p:spPr bwMode="auto">
          <a:xfrm>
            <a:off x="208429" y="1977199"/>
            <a:ext cx="4796944" cy="2993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Hata EGFR TKI rechallen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4" y="1757328"/>
            <a:ext cx="3683000" cy="3810000"/>
          </a:xfrm>
          <a:prstGeom prst="rect">
            <a:avLst/>
          </a:prstGeom>
          <a:noFill/>
          <a:ln w="38100">
            <a:solidFill>
              <a:srgbClr val="5F5F5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19800" y="5733837"/>
            <a:ext cx="1772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Hata</a:t>
            </a:r>
            <a:r>
              <a:rPr lang="en-US" dirty="0" smtClean="0"/>
              <a:t>, ASCO 2012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79537" y="5238292"/>
            <a:ext cx="1831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Heon</a:t>
            </a:r>
            <a:r>
              <a:rPr lang="en-US" dirty="0" smtClean="0"/>
              <a:t>, ASCO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30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Systemic options other than chemo: Combination trials and 3</a:t>
            </a:r>
            <a:r>
              <a:rPr lang="en-US" baseline="30000" dirty="0" smtClean="0"/>
              <a:t>rd</a:t>
            </a:r>
            <a:r>
              <a:rPr lang="en-US" dirty="0" smtClean="0"/>
              <a:t> generation TKIs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generation TKIs</a:t>
            </a:r>
            <a:r>
              <a:rPr lang="en-US" dirty="0" smtClean="0"/>
              <a:t>: CO1686, AZD9291, HM61713, EGFR816, ASP8273: Look promising, but most requires repeat biopsy (more on this in next talk from Dr. </a:t>
            </a:r>
            <a:r>
              <a:rPr lang="en-US" dirty="0" err="1" smtClean="0"/>
              <a:t>Sequist</a:t>
            </a:r>
            <a:r>
              <a:rPr lang="en-US" dirty="0" smtClean="0"/>
              <a:t>).  More on 3</a:t>
            </a:r>
            <a:r>
              <a:rPr lang="en-US" baseline="30000" dirty="0" smtClean="0"/>
              <a:t>rd</a:t>
            </a:r>
            <a:r>
              <a:rPr lang="en-US" dirty="0" smtClean="0"/>
              <a:t> gen TKI from Dr. </a:t>
            </a:r>
            <a:r>
              <a:rPr lang="en-US" dirty="0" err="1" smtClean="0"/>
              <a:t>Pasi</a:t>
            </a:r>
            <a:r>
              <a:rPr lang="en-US" dirty="0" smtClean="0"/>
              <a:t> </a:t>
            </a:r>
            <a:r>
              <a:rPr lang="en-US" dirty="0" err="1" smtClean="0"/>
              <a:t>Janne</a:t>
            </a:r>
            <a:r>
              <a:rPr lang="en-US" dirty="0" smtClean="0"/>
              <a:t> in afternoon breakout session</a:t>
            </a:r>
          </a:p>
          <a:p>
            <a:r>
              <a:rPr lang="en-US" b="1" dirty="0" smtClean="0"/>
              <a:t>Combination trials</a:t>
            </a:r>
            <a:r>
              <a:rPr lang="en-US" dirty="0" smtClean="0"/>
              <a:t>: </a:t>
            </a:r>
            <a:r>
              <a:rPr lang="en-US" dirty="0" err="1" smtClean="0"/>
              <a:t>Afatinib</a:t>
            </a:r>
            <a:r>
              <a:rPr lang="en-US" dirty="0" smtClean="0"/>
              <a:t>/</a:t>
            </a:r>
            <a:r>
              <a:rPr lang="en-US" dirty="0" err="1" smtClean="0"/>
              <a:t>cetuximab</a:t>
            </a:r>
            <a:r>
              <a:rPr lang="en-US" dirty="0" smtClean="0"/>
              <a:t> farthest along; AUY922/</a:t>
            </a:r>
            <a:r>
              <a:rPr lang="en-US" dirty="0" err="1" smtClean="0"/>
              <a:t>erlotinib</a:t>
            </a:r>
            <a:r>
              <a:rPr lang="en-US" dirty="0" smtClean="0"/>
              <a:t>, MET inhibitor/EGFR TKI, others.  More on combo trials from Dr. Melissa Johnson at afternoon breakout session)</a:t>
            </a:r>
          </a:p>
          <a:p>
            <a:r>
              <a:rPr lang="en-US" b="1" dirty="0" smtClean="0"/>
              <a:t>Other trials:</a:t>
            </a:r>
            <a:r>
              <a:rPr lang="en-US" dirty="0" smtClean="0"/>
              <a:t> Any active agent can be considered including immunotherapy.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Options, summarized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Kick the can down the road</a:t>
            </a:r>
          </a:p>
          <a:p>
            <a:r>
              <a:rPr lang="en-US" dirty="0" smtClean="0"/>
              <a:t>Local ablation of spots that are growing then restart TKI</a:t>
            </a:r>
          </a:p>
          <a:p>
            <a:r>
              <a:rPr lang="en-US" dirty="0" smtClean="0"/>
              <a:t>Chemo + TKI</a:t>
            </a:r>
          </a:p>
          <a:p>
            <a:r>
              <a:rPr lang="en-US" dirty="0" smtClean="0"/>
              <a:t>Chemo alone (but, must start quickly after stopping TKI and reconsider TKI later)</a:t>
            </a:r>
          </a:p>
          <a:p>
            <a:r>
              <a:rPr lang="en-US" dirty="0" smtClean="0"/>
              <a:t>Combination Therapies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Generation TKIs</a:t>
            </a:r>
          </a:p>
          <a:p>
            <a:r>
              <a:rPr lang="en-US" dirty="0" smtClean="0"/>
              <a:t>Other clinical trials</a:t>
            </a:r>
            <a:endParaRPr lang="en-US" dirty="0"/>
          </a:p>
        </p:txBody>
      </p:sp>
      <p:pic>
        <p:nvPicPr>
          <p:cNvPr id="4" name="Picture 3" descr="grace_logo_hom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65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78" y="321733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Crizotinib</a:t>
            </a:r>
            <a:r>
              <a:rPr lang="en-US" dirty="0" smtClean="0"/>
              <a:t> for </a:t>
            </a:r>
            <a:r>
              <a:rPr lang="en-US" i="1" dirty="0" smtClean="0"/>
              <a:t>ALK</a:t>
            </a:r>
            <a:r>
              <a:rPr lang="en-US" dirty="0" smtClean="0"/>
              <a:t>: Like </a:t>
            </a:r>
            <a:r>
              <a:rPr lang="en-US" dirty="0" err="1" smtClean="0"/>
              <a:t>erlotinib</a:t>
            </a:r>
            <a:r>
              <a:rPr lang="en-US" dirty="0" smtClean="0"/>
              <a:t> for </a:t>
            </a:r>
            <a:r>
              <a:rPr lang="en-US" i="1" dirty="0" smtClean="0"/>
              <a:t>EGFR</a:t>
            </a:r>
            <a:r>
              <a:rPr lang="en-US" dirty="0" smtClean="0"/>
              <a:t>, better than chemo, but again, now what should be done?</a:t>
            </a:r>
            <a:endParaRPr lang="en-US" dirty="0"/>
          </a:p>
        </p:txBody>
      </p:sp>
      <p:pic>
        <p:nvPicPr>
          <p:cNvPr id="3" name="Picture 2" descr="grace_logo_hom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256760"/>
            <a:ext cx="874300" cy="446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1" y="1848448"/>
            <a:ext cx="8115300" cy="4394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5778" y="6533444"/>
            <a:ext cx="1754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Mok</a:t>
            </a:r>
            <a:r>
              <a:rPr lang="en-US" dirty="0" smtClean="0"/>
              <a:t>, ASCO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6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092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8307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pic>
        <p:nvPicPr>
          <p:cNvPr id="4" name="Picture 3" descr="kicking-the-can-down-the-road-ElephantDonke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33" y="1295400"/>
            <a:ext cx="7784811" cy="486550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Option 1: Learn from the politicians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092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8307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8221" y="455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When this is a good idea</a:t>
            </a:r>
            <a:endParaRPr lang="en-US" dirty="0"/>
          </a:p>
        </p:txBody>
      </p:sp>
      <p:sp>
        <p:nvSpPr>
          <p:cNvPr id="9" name="Line 95"/>
          <p:cNvSpPr>
            <a:spLocks noChangeShapeType="1"/>
          </p:cNvSpPr>
          <p:nvPr/>
        </p:nvSpPr>
        <p:spPr bwMode="auto">
          <a:xfrm>
            <a:off x="1089816" y="2175365"/>
            <a:ext cx="0" cy="3635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 flipH="1" flipV="1">
            <a:off x="1086994" y="5783753"/>
            <a:ext cx="6913033" cy="222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7"/>
          <p:cNvSpPr>
            <a:spLocks/>
          </p:cNvSpPr>
          <p:nvPr/>
        </p:nvSpPr>
        <p:spPr bwMode="auto">
          <a:xfrm>
            <a:off x="1212582" y="2224577"/>
            <a:ext cx="6740878" cy="3433762"/>
          </a:xfrm>
          <a:custGeom>
            <a:avLst/>
            <a:gdLst>
              <a:gd name="T0" fmla="*/ 0 w 4144"/>
              <a:gd name="T1" fmla="*/ 0 h 2030"/>
              <a:gd name="T2" fmla="*/ 1092505 w 4144"/>
              <a:gd name="T3" fmla="*/ 2887405 h 2030"/>
              <a:gd name="T4" fmla="*/ 4922679 w 4144"/>
              <a:gd name="T5" fmla="*/ 3278143 h 2030"/>
              <a:gd name="T6" fmla="*/ 7583488 w 4144"/>
              <a:gd name="T7" fmla="*/ 2625221 h 2030"/>
              <a:gd name="T8" fmla="*/ 0 60000 65536"/>
              <a:gd name="T9" fmla="*/ 0 60000 65536"/>
              <a:gd name="T10" fmla="*/ 0 60000 65536"/>
              <a:gd name="T11" fmla="*/ 0 60000 65536"/>
              <a:gd name="T12" fmla="*/ 0 w 4144"/>
              <a:gd name="T13" fmla="*/ 0 h 2030"/>
              <a:gd name="T14" fmla="*/ 4144 w 4144"/>
              <a:gd name="T15" fmla="*/ 2030 h 20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44" h="2030">
                <a:moveTo>
                  <a:pt x="0" y="0"/>
                </a:moveTo>
                <a:cubicBezTo>
                  <a:pt x="74" y="692"/>
                  <a:pt x="149" y="1384"/>
                  <a:pt x="597" y="1707"/>
                </a:cubicBezTo>
                <a:cubicBezTo>
                  <a:pt x="1045" y="2030"/>
                  <a:pt x="2099" y="1964"/>
                  <a:pt x="2690" y="1938"/>
                </a:cubicBezTo>
                <a:cubicBezTo>
                  <a:pt x="3281" y="1912"/>
                  <a:pt x="3904" y="1616"/>
                  <a:pt x="4144" y="155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284B9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181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West, ASCO 2013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48981" y="5976241"/>
            <a:ext cx="1114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Time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167058" y="3697711"/>
            <a:ext cx="359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Amount of Cancer</a:t>
            </a:r>
            <a:endParaRPr lang="en-US" sz="36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6215353" y="5817177"/>
            <a:ext cx="13511" cy="805395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65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092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8307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8221" y="4551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Now it’s time for a new idea</a:t>
            </a:r>
            <a:endParaRPr lang="en-US" dirty="0"/>
          </a:p>
        </p:txBody>
      </p:sp>
      <p:sp>
        <p:nvSpPr>
          <p:cNvPr id="9" name="Line 95"/>
          <p:cNvSpPr>
            <a:spLocks noChangeShapeType="1"/>
          </p:cNvSpPr>
          <p:nvPr/>
        </p:nvSpPr>
        <p:spPr bwMode="auto">
          <a:xfrm>
            <a:off x="1089816" y="2175365"/>
            <a:ext cx="0" cy="36353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6"/>
          <p:cNvSpPr>
            <a:spLocks noChangeShapeType="1"/>
          </p:cNvSpPr>
          <p:nvPr/>
        </p:nvSpPr>
        <p:spPr bwMode="auto">
          <a:xfrm flipH="1" flipV="1">
            <a:off x="1086994" y="5783753"/>
            <a:ext cx="6913033" cy="2222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7"/>
          <p:cNvSpPr>
            <a:spLocks/>
          </p:cNvSpPr>
          <p:nvPr/>
        </p:nvSpPr>
        <p:spPr bwMode="auto">
          <a:xfrm>
            <a:off x="1212582" y="2224577"/>
            <a:ext cx="6740878" cy="3433762"/>
          </a:xfrm>
          <a:custGeom>
            <a:avLst/>
            <a:gdLst>
              <a:gd name="T0" fmla="*/ 0 w 4144"/>
              <a:gd name="T1" fmla="*/ 0 h 2030"/>
              <a:gd name="T2" fmla="*/ 1092505 w 4144"/>
              <a:gd name="T3" fmla="*/ 2887405 h 2030"/>
              <a:gd name="T4" fmla="*/ 4922679 w 4144"/>
              <a:gd name="T5" fmla="*/ 3278143 h 2030"/>
              <a:gd name="T6" fmla="*/ 7583488 w 4144"/>
              <a:gd name="T7" fmla="*/ 2625221 h 2030"/>
              <a:gd name="T8" fmla="*/ 0 60000 65536"/>
              <a:gd name="T9" fmla="*/ 0 60000 65536"/>
              <a:gd name="T10" fmla="*/ 0 60000 65536"/>
              <a:gd name="T11" fmla="*/ 0 60000 65536"/>
              <a:gd name="T12" fmla="*/ 0 w 4144"/>
              <a:gd name="T13" fmla="*/ 0 h 2030"/>
              <a:gd name="T14" fmla="*/ 4144 w 4144"/>
              <a:gd name="T15" fmla="*/ 2030 h 20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44" h="2030">
                <a:moveTo>
                  <a:pt x="0" y="0"/>
                </a:moveTo>
                <a:cubicBezTo>
                  <a:pt x="74" y="692"/>
                  <a:pt x="149" y="1384"/>
                  <a:pt x="597" y="1707"/>
                </a:cubicBezTo>
                <a:cubicBezTo>
                  <a:pt x="1045" y="2030"/>
                  <a:pt x="2099" y="1964"/>
                  <a:pt x="2690" y="1938"/>
                </a:cubicBezTo>
                <a:cubicBezTo>
                  <a:pt x="3281" y="1912"/>
                  <a:pt x="3904" y="1616"/>
                  <a:pt x="4144" y="1552"/>
                </a:cubicBezTo>
              </a:path>
            </a:pathLst>
          </a:cu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284B90"/>
              </a:solidFill>
            </a:endParaRPr>
          </a:p>
        </p:txBody>
      </p:sp>
      <p:sp>
        <p:nvSpPr>
          <p:cNvPr id="13" name="Freeform 98"/>
          <p:cNvSpPr>
            <a:spLocks/>
          </p:cNvSpPr>
          <p:nvPr/>
        </p:nvSpPr>
        <p:spPr bwMode="auto">
          <a:xfrm>
            <a:off x="6141594" y="3172315"/>
            <a:ext cx="1762477" cy="2259013"/>
          </a:xfrm>
          <a:custGeom>
            <a:avLst/>
            <a:gdLst>
              <a:gd name="T0" fmla="*/ 0 w 1110"/>
              <a:gd name="T1" fmla="*/ 2248603 h 868"/>
              <a:gd name="T2" fmla="*/ 626989 w 1110"/>
              <a:gd name="T3" fmla="*/ 1884246 h 868"/>
              <a:gd name="T4" fmla="*/ 1982787 w 1110"/>
              <a:gd name="T5" fmla="*/ 0 h 868"/>
              <a:gd name="T6" fmla="*/ 0 60000 65536"/>
              <a:gd name="T7" fmla="*/ 0 60000 65536"/>
              <a:gd name="T8" fmla="*/ 0 60000 65536"/>
              <a:gd name="T9" fmla="*/ 0 w 1110"/>
              <a:gd name="T10" fmla="*/ 0 h 868"/>
              <a:gd name="T11" fmla="*/ 1110 w 1110"/>
              <a:gd name="T12" fmla="*/ 868 h 8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0" h="868">
                <a:moveTo>
                  <a:pt x="0" y="864"/>
                </a:moveTo>
                <a:cubicBezTo>
                  <a:pt x="83" y="866"/>
                  <a:pt x="166" y="868"/>
                  <a:pt x="351" y="724"/>
                </a:cubicBezTo>
                <a:cubicBezTo>
                  <a:pt x="536" y="580"/>
                  <a:pt x="993" y="138"/>
                  <a:pt x="1110" y="0"/>
                </a:cubicBezTo>
              </a:path>
            </a:pathLst>
          </a:cu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6488668"/>
            <a:ext cx="181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West, ASCO 2013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1167058" y="3697711"/>
            <a:ext cx="35926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Amount of Cancer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748981" y="5976241"/>
            <a:ext cx="1114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Time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8414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54092"/>
            <a:ext cx="7772400" cy="1470025"/>
          </a:xfrm>
        </p:spPr>
        <p:txBody>
          <a:bodyPr/>
          <a:lstStyle/>
          <a:p>
            <a:r>
              <a:rPr lang="en-US" dirty="0" smtClean="0"/>
              <a:t>45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08307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 descr="PowerPoint_whit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8355" y="874671"/>
            <a:ext cx="1846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400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87338"/>
            <a:ext cx="26336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287338"/>
            <a:ext cx="23622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87338"/>
            <a:ext cx="2590800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5079" y="2057400"/>
            <a:ext cx="2743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Baseline: Start TKI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451682" y="2057400"/>
            <a:ext cx="2170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3m: Response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6036073" y="2057400"/>
            <a:ext cx="25900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14m: RECIST PD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2438400"/>
            <a:ext cx="2514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011999" y="4114800"/>
            <a:ext cx="784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30m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495800"/>
            <a:ext cx="2514600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4495800"/>
            <a:ext cx="2438400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2438400"/>
            <a:ext cx="22860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1217630" y="4114800"/>
            <a:ext cx="784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18m</a:t>
            </a:r>
          </a:p>
        </p:txBody>
      </p:sp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29000" y="2438400"/>
            <a:ext cx="2362200" cy="168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4246580" y="4114800"/>
            <a:ext cx="784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24m</a:t>
            </a:r>
          </a:p>
        </p:txBody>
      </p:sp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30213" y="4511675"/>
            <a:ext cx="23622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1779131" y="6498762"/>
            <a:ext cx="4775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Oxnard, ASCO 2012 and Santa Monica Lung 2014</a:t>
            </a:r>
            <a:endParaRPr lang="en-US" dirty="0"/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1217630" y="6172200"/>
            <a:ext cx="7841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35m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3515691" y="6172200"/>
            <a:ext cx="2144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37m: Stop TKI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6006090" y="6172200"/>
            <a:ext cx="28023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39m: First dyspnea</a:t>
            </a:r>
          </a:p>
        </p:txBody>
      </p:sp>
    </p:spTree>
    <p:extLst>
      <p:ext uri="{BB962C8B-B14F-4D97-AF65-F5344CB8AC3E}">
        <p14:creationId xmlns:p14="http://schemas.microsoft.com/office/powerpoint/2010/main" val="358414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20" grpId="0"/>
      <p:bldP spid="22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4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000" kern="0" dirty="0" smtClean="0">
                <a:latin typeface="Arial" pitchFamily="34" charset="0"/>
                <a:cs typeface="Arial" pitchFamily="34" charset="0"/>
              </a:rPr>
              <a:t>EGFR TKI beyond RECIST</a:t>
            </a:r>
            <a:endParaRPr lang="en-US" sz="4000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Content Placeholder 3"/>
          <p:cNvSpPr txBox="1">
            <a:spLocks/>
          </p:cNvSpPr>
          <p:nvPr/>
        </p:nvSpPr>
        <p:spPr bwMode="auto">
          <a:xfrm>
            <a:off x="457200" y="1219200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42 pts with EGFR-mutant lung cancer receiving 1</a:t>
            </a:r>
            <a:r>
              <a:rPr lang="en-US" sz="2800" b="1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-line erlotinib on 3 clinical trials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45% of pts could delay change of therapy &gt;3 months after RECIST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progression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21% delayed treatment change &gt;12 months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76200" y="3581400"/>
            <a:ext cx="8991600" cy="2895600"/>
            <a:chOff x="288" y="2352"/>
            <a:chExt cx="5184" cy="1632"/>
          </a:xfrm>
        </p:grpSpPr>
        <p:graphicFrame>
          <p:nvGraphicFramePr>
            <p:cNvPr id="20" name="Object 25"/>
            <p:cNvGraphicFramePr>
              <a:graphicFrameLocks noChangeAspect="1"/>
            </p:cNvGraphicFramePr>
            <p:nvPr/>
          </p:nvGraphicFramePr>
          <p:xfrm>
            <a:off x="288" y="2352"/>
            <a:ext cx="5184" cy="16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Worksheet" r:id="rId5" imgW="7715169" imgH="2323974" progId="Excel.Sheet.8">
                    <p:embed/>
                  </p:oleObj>
                </mc:Choice>
                <mc:Fallback>
                  <p:oleObj name="Worksheet" r:id="rId5" imgW="7715169" imgH="2323974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2352"/>
                          <a:ext cx="5184" cy="16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Oval 26"/>
            <p:cNvSpPr>
              <a:spLocks noChangeArrowheads="1"/>
            </p:cNvSpPr>
            <p:nvPr/>
          </p:nvSpPr>
          <p:spPr bwMode="auto">
            <a:xfrm>
              <a:off x="3684" y="3032"/>
              <a:ext cx="103" cy="1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22" name="Oval 27"/>
            <p:cNvSpPr>
              <a:spLocks noChangeArrowheads="1"/>
            </p:cNvSpPr>
            <p:nvPr/>
          </p:nvSpPr>
          <p:spPr bwMode="auto">
            <a:xfrm>
              <a:off x="3681" y="3186"/>
              <a:ext cx="104" cy="1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699" y="2506"/>
              <a:ext cx="104" cy="1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1195" y="2766"/>
              <a:ext cx="103" cy="1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2028" y="3090"/>
              <a:ext cx="103" cy="1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1945" y="3163"/>
              <a:ext cx="103" cy="1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2112" y="3297"/>
              <a:ext cx="103" cy="1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2436" y="3298"/>
              <a:ext cx="104" cy="1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>
              <a:off x="4114" y="3495"/>
              <a:ext cx="104" cy="1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R</a:t>
              </a:r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4218" y="3556"/>
              <a:ext cx="104" cy="1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1944" y="3088"/>
              <a:ext cx="104" cy="10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2142" y="3225"/>
              <a:ext cx="104" cy="1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603250" eaLnBrk="1" hangingPunct="1"/>
              <a:r>
                <a:rPr lang="en-US" sz="1200" smtClean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79669" y="6516511"/>
            <a:ext cx="46561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latin typeface="Arial" pitchFamily="34" charset="0"/>
                <a:cs typeface="Arial" pitchFamily="34" charset="0"/>
              </a:rPr>
              <a:t>Oxnard et al, ASCO,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2012 and Santa Monica Lung 2014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 descr="grace_logo_home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577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Crizotinib</a:t>
            </a:r>
            <a:r>
              <a:rPr lang="en-US" dirty="0" smtClean="0"/>
              <a:t> past progression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Acquired Resistance Patient Forum | Sept. 6, 2014 | Boston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85486-8ECC-0A41-859E-5C7C3DF5075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7130"/>
            <a:ext cx="7318021" cy="48186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2896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Ou</a:t>
            </a:r>
            <a:r>
              <a:rPr lang="en-US" dirty="0" smtClean="0"/>
              <a:t>, Annals of Oncology 2014</a:t>
            </a:r>
            <a:endParaRPr lang="en-US" dirty="0"/>
          </a:p>
        </p:txBody>
      </p:sp>
      <p:pic>
        <p:nvPicPr>
          <p:cNvPr id="8" name="Picture 7" descr="grace_logo_hom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19"/>
          <a:stretch/>
        </p:blipFill>
        <p:spPr>
          <a:xfrm>
            <a:off x="8186615" y="6411792"/>
            <a:ext cx="874300" cy="4462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1086556"/>
            <a:ext cx="445911" cy="53622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54222" y="1217130"/>
            <a:ext cx="2737556" cy="85720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7897</TotalTime>
  <Words>1462</Words>
  <Application>Microsoft Office PowerPoint</Application>
  <PresentationFormat>On-screen Show (4:3)</PresentationFormat>
  <Paragraphs>267</Paragraphs>
  <Slides>25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ＭＳ Ｐゴシック</vt:lpstr>
      <vt:lpstr>宋体</vt:lpstr>
      <vt:lpstr>Antigoni</vt:lpstr>
      <vt:lpstr>Arial</vt:lpstr>
      <vt:lpstr>Calibri</vt:lpstr>
      <vt:lpstr>Times New Roman</vt:lpstr>
      <vt:lpstr>Wingdings</vt:lpstr>
      <vt:lpstr>Office Theme</vt:lpstr>
      <vt:lpstr>Worksheet</vt:lpstr>
      <vt:lpstr>PowerPoint Presentation</vt:lpstr>
      <vt:lpstr>Yesterday’s victory is today’s challenge</vt:lpstr>
      <vt:lpstr>Crizotinib for ALK: Like erlotinib for EGFR, better than chemo, but again, now what should be done?</vt:lpstr>
      <vt:lpstr>PowerPoint Presentation</vt:lpstr>
      <vt:lpstr>PowerPoint Presentation</vt:lpstr>
      <vt:lpstr>PowerPoint Presentation</vt:lpstr>
      <vt:lpstr>45 </vt:lpstr>
      <vt:lpstr>PowerPoint Presentation</vt:lpstr>
      <vt:lpstr>Crizotinib past progression</vt:lpstr>
      <vt:lpstr>PowerPoint Presentation</vt:lpstr>
      <vt:lpstr>PowerPoint Presentation</vt:lpstr>
      <vt:lpstr>Why radiation can be a good way to weed</vt:lpstr>
      <vt:lpstr>It has been tried: MSKCC experience, all EGFR (n=18)</vt:lpstr>
      <vt:lpstr>U Colorado Experience: Mixed EGFR (n=27) and ALK (n=38)</vt:lpstr>
      <vt:lpstr>Ongoing Trial: LCCC1123: Prospective Phase II</vt:lpstr>
      <vt:lpstr>PowerPoint Presentation</vt:lpstr>
      <vt:lpstr>PowerPoint Presentation</vt:lpstr>
      <vt:lpstr>Third option: Keep the TKI going with the new chemo</vt:lpstr>
      <vt:lpstr>But, no advantage for PFS or OS</vt:lpstr>
      <vt:lpstr>And, there is a toxicity cost</vt:lpstr>
      <vt:lpstr>Chemotherapy +/- Ongoing EGFR TKI for  Acquired Resistance: IMPRESS Trial</vt:lpstr>
      <vt:lpstr>PowerPoint Presentation</vt:lpstr>
      <vt:lpstr>When chemo used, it’s worth coming back to TKI later</vt:lpstr>
      <vt:lpstr>Systemic options other than chemo: Combination trials and 3rd generation TKIs </vt:lpstr>
      <vt:lpstr>Options, summarized</vt:lpstr>
    </vt:vector>
  </TitlesOfParts>
  <Company>Go West Health Care Consulting, LLC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Howard West</dc:creator>
  <cp:lastModifiedBy>Carlea</cp:lastModifiedBy>
  <cp:revision>88</cp:revision>
  <dcterms:created xsi:type="dcterms:W3CDTF">2012-12-02T20:25:22Z</dcterms:created>
  <dcterms:modified xsi:type="dcterms:W3CDTF">2014-08-26T14:32:44Z</dcterms:modified>
</cp:coreProperties>
</file>