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3" r:id="rId4"/>
    <p:sldId id="276" r:id="rId5"/>
    <p:sldId id="277" r:id="rId6"/>
    <p:sldId id="283" r:id="rId7"/>
    <p:sldId id="284" r:id="rId8"/>
    <p:sldId id="287" r:id="rId9"/>
    <p:sldId id="286" r:id="rId10"/>
    <p:sldId id="288" r:id="rId11"/>
    <p:sldId id="293" r:id="rId12"/>
    <p:sldId id="291" r:id="rId13"/>
    <p:sldId id="285" r:id="rId14"/>
    <p:sldId id="268" r:id="rId15"/>
    <p:sldId id="270" r:id="rId16"/>
    <p:sldId id="267" r:id="rId17"/>
    <p:sldId id="266" r:id="rId18"/>
    <p:sldId id="294" r:id="rId19"/>
    <p:sldId id="289" r:id="rId20"/>
    <p:sldId id="295" r:id="rId21"/>
    <p:sldId id="296" r:id="rId22"/>
    <p:sldId id="269" r:id="rId23"/>
    <p:sldId id="298" r:id="rId24"/>
    <p:sldId id="297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8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965D-CF0A-DE48-B966-60E3D3034828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B5AEB-35BE-C146-ABE0-6B621A565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1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A model for EGFR-dependent tumor maintenance that accounts for the lack of complete response to treatment with gefitinib or erlotinib (see text for details).</a:t>
            </a:r>
          </a:p>
        </p:txBody>
      </p:sp>
    </p:spTree>
    <p:extLst>
      <p:ext uri="{BB962C8B-B14F-4D97-AF65-F5344CB8AC3E}">
        <p14:creationId xmlns:p14="http://schemas.microsoft.com/office/powerpoint/2010/main" val="429227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7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5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1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1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8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E92F-5700-4645-B00D-E907C80E7AED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DDEF-CD84-0E40-B88F-1B2A11156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Acquired Resistance?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How Does it Occur?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7022"/>
            <a:ext cx="6400800" cy="1752600"/>
          </a:xfrm>
        </p:spPr>
        <p:txBody>
          <a:bodyPr/>
          <a:lstStyle/>
          <a:p>
            <a:r>
              <a:rPr lang="en-US" dirty="0" smtClean="0"/>
              <a:t>Gregory J. Riely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RielyMD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3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Overcoming Resistance Due to Altered </a:t>
            </a:r>
            <a:br>
              <a:rPr lang="en-US" dirty="0" smtClean="0"/>
            </a:br>
            <a:r>
              <a:rPr lang="en-US" dirty="0" smtClean="0"/>
              <a:t>Drug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34" b="36396"/>
          <a:stretch/>
        </p:blipFill>
        <p:spPr>
          <a:xfrm>
            <a:off x="457200" y="1600201"/>
            <a:ext cx="8229600" cy="4292600"/>
          </a:xfrm>
        </p:spPr>
      </p:pic>
      <p:sp>
        <p:nvSpPr>
          <p:cNvPr id="3" name="TextBox 2"/>
          <p:cNvSpPr txBox="1"/>
          <p:nvPr/>
        </p:nvSpPr>
        <p:spPr>
          <a:xfrm>
            <a:off x="914447" y="5892801"/>
            <a:ext cx="7587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Treated with Pulsatile </a:t>
            </a:r>
            <a:r>
              <a:rPr lang="en-US" sz="2400" dirty="0" err="1" smtClean="0"/>
              <a:t>Erlotinib</a:t>
            </a:r>
            <a:r>
              <a:rPr lang="en-US" sz="2400" dirty="0" smtClean="0"/>
              <a:t> 1500 mg weekly x 5 months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57359" y="6482272"/>
            <a:ext cx="338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Grommes</a:t>
            </a:r>
            <a:r>
              <a:rPr lang="en-US" dirty="0" smtClean="0"/>
              <a:t> et al, </a:t>
            </a:r>
            <a:r>
              <a:rPr lang="en-US" dirty="0" err="1" smtClean="0"/>
              <a:t>Neuro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0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Resistance Due to Altered </a:t>
            </a:r>
            <a:br>
              <a:rPr lang="en-US" dirty="0" smtClean="0"/>
            </a:br>
            <a:r>
              <a:rPr lang="en-US" dirty="0" smtClean="0"/>
              <a:t>Drug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33" r="50412" b="34833"/>
          <a:stretch/>
        </p:blipFill>
        <p:spPr>
          <a:xfrm>
            <a:off x="457200" y="1600200"/>
            <a:ext cx="4080933" cy="4525963"/>
          </a:xfrm>
        </p:spPr>
      </p:pic>
    </p:spTree>
    <p:extLst>
      <p:ext uri="{BB962C8B-B14F-4D97-AF65-F5344CB8AC3E}">
        <p14:creationId xmlns:p14="http://schemas.microsoft.com/office/powerpoint/2010/main" val="313176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Overcoming Resistance Due to Altered Drug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48" b="63249"/>
          <a:stretch/>
        </p:blipFill>
        <p:spPr>
          <a:xfrm>
            <a:off x="457200" y="1896520"/>
            <a:ext cx="8229600" cy="1913467"/>
          </a:xfrm>
        </p:spPr>
      </p:pic>
      <p:sp>
        <p:nvSpPr>
          <p:cNvPr id="5" name="TextBox 4"/>
          <p:cNvSpPr txBox="1"/>
          <p:nvPr/>
        </p:nvSpPr>
        <p:spPr>
          <a:xfrm>
            <a:off x="6502400" y="6231467"/>
            <a:ext cx="218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Weickhardt</a:t>
            </a:r>
            <a:r>
              <a:rPr lang="en-US" dirty="0" smtClean="0"/>
              <a:t> et al, JTO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2406" y="4351866"/>
            <a:ext cx="5143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Treated with “Locally Ablative Therapy”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36533" y="3522149"/>
            <a:ext cx="0" cy="660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1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Drug Resistance Occur?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709" b="-14709"/>
          <a:stretch>
            <a:fillRect/>
          </a:stretch>
        </p:blipFill>
        <p:spPr>
          <a:xfrm>
            <a:off x="-50791" y="1600200"/>
            <a:ext cx="9221615" cy="5071533"/>
          </a:xfrm>
        </p:spPr>
      </p:pic>
      <p:sp>
        <p:nvSpPr>
          <p:cNvPr id="5" name="TextBox 4"/>
          <p:cNvSpPr txBox="1"/>
          <p:nvPr/>
        </p:nvSpPr>
        <p:spPr>
          <a:xfrm>
            <a:off x="4910687" y="6468533"/>
            <a:ext cx="424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Holohan</a:t>
            </a:r>
            <a:r>
              <a:rPr lang="en-US" dirty="0" smtClean="0"/>
              <a:t> et al, Nature Reviews Cancer 2013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72633" y="3149583"/>
            <a:ext cx="2980297" cy="846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t="-27425" b="-27425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for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38" t="43546" r="81276" b="24590"/>
          <a:stretch/>
        </p:blipFill>
        <p:spPr>
          <a:xfrm>
            <a:off x="7772399" y="2116668"/>
            <a:ext cx="1134533" cy="931334"/>
          </a:xfrm>
        </p:spPr>
      </p:pic>
      <p:sp>
        <p:nvSpPr>
          <p:cNvPr id="5" name="TextBox 4"/>
          <p:cNvSpPr txBox="1"/>
          <p:nvPr/>
        </p:nvSpPr>
        <p:spPr>
          <a:xfrm>
            <a:off x="3166533" y="2963334"/>
            <a:ext cx="24922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Drug Treatment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2670" y="3403595"/>
            <a:ext cx="24922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95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4298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3200" b="1" dirty="0" smtClean="0">
                <a:latin typeface="Arial" charset="0"/>
              </a:rPr>
              <a:t>Selection for Resistance in </a:t>
            </a:r>
          </a:p>
          <a:p>
            <a:pPr algn="ctr"/>
            <a:r>
              <a:rPr lang="en-GB" sz="3200" b="1" dirty="0" smtClean="0">
                <a:latin typeface="Arial" charset="0"/>
              </a:rPr>
              <a:t>EGFR Mutant Lung Cancer</a:t>
            </a:r>
            <a:endParaRPr lang="en-GB" sz="3200" b="1" dirty="0"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7712" r="39599" b="49597"/>
          <a:stretch/>
        </p:blipFill>
        <p:spPr bwMode="auto">
          <a:xfrm>
            <a:off x="914400" y="1202267"/>
            <a:ext cx="2488478" cy="442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5166" y="6429499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Riely G J et al. Clin Cancer Res 2006;12:7232-7241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54819" r="12800" b="30809"/>
          <a:stretch/>
        </p:blipFill>
        <p:spPr bwMode="auto">
          <a:xfrm>
            <a:off x="4216412" y="1608667"/>
            <a:ext cx="3759201" cy="1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75724" r="12800" b="9903"/>
          <a:stretch/>
        </p:blipFill>
        <p:spPr bwMode="auto">
          <a:xfrm>
            <a:off x="4216412" y="3098801"/>
            <a:ext cx="3759201" cy="149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650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18" y="762000"/>
            <a:ext cx="4410364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1005" y="246529"/>
            <a:ext cx="8509000" cy="584776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Erlotinib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Bound to the EGFR Kinase Domain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43088" y="6104211"/>
            <a:ext cx="8347364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dirty="0"/>
              <a:t>Clark J, Cools J, Gilliland DG (2005) </a:t>
            </a:r>
            <a:r>
              <a:rPr lang="en-US" dirty="0" err="1" smtClean="0"/>
              <a:t>PLoS</a:t>
            </a:r>
            <a:r>
              <a:rPr lang="en-US" dirty="0" smtClean="0"/>
              <a:t> Med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7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7" y="762000"/>
            <a:ext cx="3175000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7938" y="246529"/>
            <a:ext cx="8509000" cy="523220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Structural </a:t>
            </a:r>
            <a:r>
              <a:rPr lang="en-US" sz="2800" b="1" dirty="0">
                <a:solidFill>
                  <a:schemeClr val="tx2"/>
                </a:solidFill>
              </a:rPr>
              <a:t>Models of EGFR Showing </a:t>
            </a:r>
            <a:r>
              <a:rPr lang="en-US" sz="2800" b="1" dirty="0" smtClean="0">
                <a:solidFill>
                  <a:schemeClr val="tx2"/>
                </a:solidFill>
              </a:rPr>
              <a:t>T790M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43088" y="6104211"/>
            <a:ext cx="8347364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dirty="0"/>
              <a:t>Clark J, Cools J, Gilliland DG (2005) </a:t>
            </a:r>
            <a:r>
              <a:rPr lang="en-US" dirty="0" err="1" smtClean="0"/>
              <a:t>PLoS</a:t>
            </a:r>
            <a:r>
              <a:rPr lang="en-US" dirty="0" smtClean="0"/>
              <a:t> Med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6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t="-27425" b="-27425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for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38" t="43546" r="81276" b="24590"/>
          <a:stretch/>
        </p:blipFill>
        <p:spPr>
          <a:xfrm>
            <a:off x="7772399" y="2116668"/>
            <a:ext cx="1134533" cy="931334"/>
          </a:xfrm>
        </p:spPr>
      </p:pic>
      <p:sp>
        <p:nvSpPr>
          <p:cNvPr id="5" name="TextBox 4"/>
          <p:cNvSpPr txBox="1"/>
          <p:nvPr/>
        </p:nvSpPr>
        <p:spPr>
          <a:xfrm>
            <a:off x="3166533" y="2963334"/>
            <a:ext cx="24922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Drug Treatment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2670" y="3403595"/>
            <a:ext cx="24922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54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Disease Flare</a:t>
            </a:r>
          </a:p>
        </p:txBody>
      </p:sp>
      <p:pic>
        <p:nvPicPr>
          <p:cNvPr id="16390" name="Picture 6" descr="PET1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84" y="2237163"/>
            <a:ext cx="2356556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117840" y="6400801"/>
            <a:ext cx="403347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Riely </a:t>
            </a:r>
            <a:r>
              <a:rPr lang="en-US" sz="2000" b="0" dirty="0" smtClean="0">
                <a:solidFill>
                  <a:schemeClr val="tx1"/>
                </a:solidFill>
              </a:rPr>
              <a:t>et al  </a:t>
            </a:r>
            <a:r>
              <a:rPr lang="en-US" sz="2000" b="0" i="1" dirty="0" err="1">
                <a:solidFill>
                  <a:schemeClr val="tx1"/>
                </a:solidFill>
              </a:rPr>
              <a:t>Clin</a:t>
            </a:r>
            <a:r>
              <a:rPr lang="en-US" sz="2000" b="0" i="1" dirty="0">
                <a:solidFill>
                  <a:schemeClr val="tx1"/>
                </a:solidFill>
              </a:rPr>
              <a:t> Cancer Res</a:t>
            </a:r>
            <a:r>
              <a:rPr lang="en-US" sz="2000" b="0" dirty="0">
                <a:solidFill>
                  <a:schemeClr val="tx1"/>
                </a:solidFill>
              </a:rPr>
              <a:t>. 2007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773784" y="1776676"/>
            <a:ext cx="2302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Last day of TKI</a:t>
            </a: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>
            <a:off x="1329384" y="5439126"/>
            <a:ext cx="1286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Day 0</a:t>
            </a:r>
          </a:p>
        </p:txBody>
      </p:sp>
    </p:spTree>
    <p:extLst>
      <p:ext uri="{BB962C8B-B14F-4D97-AF65-F5344CB8AC3E}">
        <p14:creationId xmlns:p14="http://schemas.microsoft.com/office/powerpoint/2010/main" val="19081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Resistance</a:t>
            </a:r>
            <a:endParaRPr lang="en-US" dirty="0"/>
          </a:p>
        </p:txBody>
      </p:sp>
      <p:pic>
        <p:nvPicPr>
          <p:cNvPr id="5" name="Picture 4" descr="Im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8683" r="1223" b="54118"/>
          <a:stretch/>
        </p:blipFill>
        <p:spPr bwMode="auto">
          <a:xfrm>
            <a:off x="76200" y="1809750"/>
            <a:ext cx="899160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53949" y="6298219"/>
            <a:ext cx="3792105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ct val="97000"/>
              </a:lnSpc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en-GB" sz="1600" dirty="0" err="1">
                <a:solidFill>
                  <a:prstClr val="black"/>
                </a:solidFill>
                <a:ea typeface="ＭＳ Ｐゴシック" pitchFamily="34" charset="-128"/>
              </a:rPr>
              <a:t>Kwak</a:t>
            </a:r>
            <a:r>
              <a:rPr lang="en-GB" sz="1600" dirty="0">
                <a:solidFill>
                  <a:prstClr val="black"/>
                </a:solidFill>
                <a:ea typeface="ＭＳ Ｐゴシック" pitchFamily="34" charset="-128"/>
              </a:rPr>
              <a:t> EL, et al. NEJM</a:t>
            </a:r>
            <a:r>
              <a:rPr lang="en-GB" sz="1600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GB" sz="1600" dirty="0">
                <a:solidFill>
                  <a:prstClr val="black"/>
                </a:solidFill>
                <a:ea typeface="ＭＳ Ｐゴシック" pitchFamily="34" charset="-128"/>
              </a:rPr>
              <a:t>2010;363:1693-1703.</a:t>
            </a:r>
          </a:p>
        </p:txBody>
      </p:sp>
    </p:spTree>
    <p:extLst>
      <p:ext uri="{BB962C8B-B14F-4D97-AF65-F5344CB8AC3E}">
        <p14:creationId xmlns:p14="http://schemas.microsoft.com/office/powerpoint/2010/main" val="256951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Disease Flare</a:t>
            </a:r>
          </a:p>
        </p:txBody>
      </p:sp>
      <p:pic>
        <p:nvPicPr>
          <p:cNvPr id="16390" name="Picture 6" descr="PET1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84" y="2237163"/>
            <a:ext cx="2356556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PET2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117" y="2216526"/>
            <a:ext cx="24003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117840" y="6400801"/>
            <a:ext cx="403347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Riely </a:t>
            </a:r>
            <a:r>
              <a:rPr lang="en-US" sz="2000" b="0" dirty="0" smtClean="0">
                <a:solidFill>
                  <a:schemeClr val="tx1"/>
                </a:solidFill>
              </a:rPr>
              <a:t>et al  </a:t>
            </a:r>
            <a:r>
              <a:rPr lang="en-US" sz="2000" b="0" i="1" dirty="0" err="1">
                <a:solidFill>
                  <a:schemeClr val="tx1"/>
                </a:solidFill>
              </a:rPr>
              <a:t>Clin</a:t>
            </a:r>
            <a:r>
              <a:rPr lang="en-US" sz="2000" b="0" i="1" dirty="0">
                <a:solidFill>
                  <a:schemeClr val="tx1"/>
                </a:solidFill>
              </a:rPr>
              <a:t> Cancer Res</a:t>
            </a:r>
            <a:r>
              <a:rPr lang="en-US" sz="2000" b="0" dirty="0">
                <a:solidFill>
                  <a:schemeClr val="tx1"/>
                </a:solidFill>
              </a:rPr>
              <a:t>. 2007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773784" y="1776676"/>
            <a:ext cx="2302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Last day of TKI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3483117" y="1776676"/>
            <a:ext cx="2302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Off EGFR TKI</a:t>
            </a: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>
            <a:off x="1329384" y="5439126"/>
            <a:ext cx="1286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Day 0</a:t>
            </a:r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>
            <a:off x="4038717" y="5439126"/>
            <a:ext cx="1286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Day 21</a:t>
            </a:r>
          </a:p>
        </p:txBody>
      </p:sp>
    </p:spTree>
    <p:extLst>
      <p:ext uri="{BB962C8B-B14F-4D97-AF65-F5344CB8AC3E}">
        <p14:creationId xmlns:p14="http://schemas.microsoft.com/office/powerpoint/2010/main" val="40923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Disease Flare</a:t>
            </a:r>
          </a:p>
        </p:txBody>
      </p:sp>
      <p:pic>
        <p:nvPicPr>
          <p:cNvPr id="16390" name="Picture 6" descr="PET1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84" y="2237163"/>
            <a:ext cx="2356556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PET2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117" y="2216526"/>
            <a:ext cx="24003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PET3.tif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0183" y="2237163"/>
            <a:ext cx="2427111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117840" y="6400801"/>
            <a:ext cx="403347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Riely </a:t>
            </a:r>
            <a:r>
              <a:rPr lang="en-US" sz="2000" b="0" dirty="0" smtClean="0">
                <a:solidFill>
                  <a:schemeClr val="tx1"/>
                </a:solidFill>
              </a:rPr>
              <a:t>et al  </a:t>
            </a:r>
            <a:r>
              <a:rPr lang="en-US" sz="2000" b="0" i="1" dirty="0" err="1">
                <a:solidFill>
                  <a:schemeClr val="tx1"/>
                </a:solidFill>
              </a:rPr>
              <a:t>Clin</a:t>
            </a:r>
            <a:r>
              <a:rPr lang="en-US" sz="2000" b="0" i="1" dirty="0">
                <a:solidFill>
                  <a:schemeClr val="tx1"/>
                </a:solidFill>
              </a:rPr>
              <a:t> Cancer Res</a:t>
            </a:r>
            <a:r>
              <a:rPr lang="en-US" sz="2000" b="0" dirty="0">
                <a:solidFill>
                  <a:schemeClr val="tx1"/>
                </a:solidFill>
              </a:rPr>
              <a:t>. 2007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773784" y="1776676"/>
            <a:ext cx="2302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Last day of TKI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3483117" y="1776676"/>
            <a:ext cx="2302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Off EGFR TKI</a:t>
            </a: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6260183" y="1776676"/>
            <a:ext cx="24384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Resumed TKI</a:t>
            </a: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>
            <a:off x="1329384" y="5439126"/>
            <a:ext cx="1286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Day 0</a:t>
            </a:r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>
            <a:off x="4038717" y="5439126"/>
            <a:ext cx="1286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Day 21</a:t>
            </a:r>
          </a:p>
        </p:txBody>
      </p:sp>
      <p:sp>
        <p:nvSpPr>
          <p:cNvPr id="16399" name="TextBox 15"/>
          <p:cNvSpPr txBox="1">
            <a:spLocks noChangeArrowheads="1"/>
          </p:cNvSpPr>
          <p:nvPr/>
        </p:nvSpPr>
        <p:spPr bwMode="auto">
          <a:xfrm>
            <a:off x="6815784" y="5439126"/>
            <a:ext cx="128693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Day 42</a:t>
            </a:r>
          </a:p>
        </p:txBody>
      </p:sp>
    </p:spTree>
    <p:extLst>
      <p:ext uri="{BB962C8B-B14F-4D97-AF65-F5344CB8AC3E}">
        <p14:creationId xmlns:p14="http://schemas.microsoft.com/office/powerpoint/2010/main" val="37533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Drug Resistance Occur?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709" b="-14709"/>
          <a:stretch>
            <a:fillRect/>
          </a:stretch>
        </p:blipFill>
        <p:spPr>
          <a:xfrm>
            <a:off x="-50791" y="1600200"/>
            <a:ext cx="9221615" cy="5071533"/>
          </a:xfrm>
        </p:spPr>
      </p:pic>
      <p:sp>
        <p:nvSpPr>
          <p:cNvPr id="5" name="TextBox 4"/>
          <p:cNvSpPr txBox="1"/>
          <p:nvPr/>
        </p:nvSpPr>
        <p:spPr>
          <a:xfrm>
            <a:off x="4910687" y="6468533"/>
            <a:ext cx="424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Holohan</a:t>
            </a:r>
            <a:r>
              <a:rPr lang="en-US" dirty="0" smtClean="0"/>
              <a:t> et al, Nature Reviews Cancer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site can develop resistance </a:t>
            </a:r>
            <a:br>
              <a:rPr lang="en-US" dirty="0" smtClean="0"/>
            </a:br>
            <a:r>
              <a:rPr lang="en-US" dirty="0" smtClean="0"/>
              <a:t>(or not) in its own way</a:t>
            </a:r>
            <a:endParaRPr lang="en-US" dirty="0"/>
          </a:p>
        </p:txBody>
      </p:sp>
      <p:pic>
        <p:nvPicPr>
          <p:cNvPr id="4" name="Picture 3" descr="ning.jpg"/>
          <p:cNvPicPr>
            <a:picLocks noChangeAspect="1"/>
          </p:cNvPicPr>
          <p:nvPr/>
        </p:nvPicPr>
        <p:blipFill>
          <a:blip r:embed="rId2"/>
          <a:srcRect t="11979" b="15885"/>
          <a:stretch>
            <a:fillRect/>
          </a:stretch>
        </p:blipFill>
        <p:spPr>
          <a:xfrm>
            <a:off x="2133600" y="1574800"/>
            <a:ext cx="4876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70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Drug Resistance Occur?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709" b="-14709"/>
          <a:stretch>
            <a:fillRect/>
          </a:stretch>
        </p:blipFill>
        <p:spPr>
          <a:xfrm>
            <a:off x="-50791" y="1600200"/>
            <a:ext cx="9221615" cy="5071533"/>
          </a:xfrm>
        </p:spPr>
      </p:pic>
      <p:sp>
        <p:nvSpPr>
          <p:cNvPr id="5" name="TextBox 4"/>
          <p:cNvSpPr txBox="1"/>
          <p:nvPr/>
        </p:nvSpPr>
        <p:spPr>
          <a:xfrm>
            <a:off x="4910687" y="6468533"/>
            <a:ext cx="424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Holohan</a:t>
            </a:r>
            <a:r>
              <a:rPr lang="en-US" dirty="0" smtClean="0"/>
              <a:t> et al, Nature Reviews Cancer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Acquired Resistance is Different from Primary Resistance</a:t>
            </a:r>
          </a:p>
          <a:p>
            <a:r>
              <a:rPr lang="en-US" dirty="0" smtClean="0"/>
              <a:t>Resistance can happen in many ways</a:t>
            </a:r>
          </a:p>
          <a:p>
            <a:r>
              <a:rPr lang="en-US" dirty="0" smtClean="0"/>
              <a:t>Targeting resistance depends on the type of resistance that is observed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2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Resistance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120" t="40490" r="2980" b="27420"/>
          <a:stretch>
            <a:fillRect/>
          </a:stretch>
        </p:blipFill>
        <p:spPr bwMode="auto">
          <a:xfrm>
            <a:off x="292608" y="2194935"/>
            <a:ext cx="8851392" cy="25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5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Acquired Resistance</a:t>
            </a:r>
            <a:endParaRPr lang="en-US" dirty="0"/>
          </a:p>
        </p:txBody>
      </p:sp>
      <p:pic>
        <p:nvPicPr>
          <p:cNvPr id="5" name="Picture 4" descr="Im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8683" r="1223" b="54118"/>
          <a:stretch/>
        </p:blipFill>
        <p:spPr bwMode="auto">
          <a:xfrm>
            <a:off x="76200" y="1809750"/>
            <a:ext cx="899160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53949" y="6298219"/>
            <a:ext cx="3792105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lnSpc>
                <a:spcPct val="97000"/>
              </a:lnSpc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en-GB" sz="1600" dirty="0" err="1">
                <a:solidFill>
                  <a:prstClr val="black"/>
                </a:solidFill>
                <a:ea typeface="ＭＳ Ｐゴシック" pitchFamily="34" charset="-128"/>
              </a:rPr>
              <a:t>Kwak</a:t>
            </a:r>
            <a:r>
              <a:rPr lang="en-GB" sz="1600" dirty="0">
                <a:solidFill>
                  <a:prstClr val="black"/>
                </a:solidFill>
                <a:ea typeface="ＭＳ Ｐゴシック" pitchFamily="34" charset="-128"/>
              </a:rPr>
              <a:t> EL, et al. NEJM</a:t>
            </a:r>
            <a:r>
              <a:rPr lang="en-GB" sz="1600" i="1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GB" sz="1600" dirty="0">
                <a:solidFill>
                  <a:prstClr val="black"/>
                </a:solidFill>
                <a:ea typeface="ＭＳ Ｐゴシック" pitchFamily="34" charset="-128"/>
              </a:rPr>
              <a:t>2010;363:1693-1703.</a:t>
            </a:r>
          </a:p>
        </p:txBody>
      </p:sp>
    </p:spTree>
    <p:extLst>
      <p:ext uri="{BB962C8B-B14F-4D97-AF65-F5344CB8AC3E}">
        <p14:creationId xmlns:p14="http://schemas.microsoft.com/office/powerpoint/2010/main" val="1525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Crizotinib improves PFS compared to chemo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0584" y="6052646"/>
            <a:ext cx="231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Shaw et al, NEJM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711" t="6040" r="35333" b="43111"/>
          <a:stretch>
            <a:fillRect/>
          </a:stretch>
        </p:blipFill>
        <p:spPr bwMode="auto">
          <a:xfrm>
            <a:off x="641902" y="1266940"/>
            <a:ext cx="8070467" cy="435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55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Acquired Resistance</a:t>
            </a:r>
            <a:endParaRPr lang="en-US" dirty="0"/>
          </a:p>
        </p:txBody>
      </p:sp>
      <p:pic>
        <p:nvPicPr>
          <p:cNvPr id="5" name="Content Placeholder 4" descr="Screenshot 2014-09-04 22.32.2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5386" r="32510" b="16466"/>
          <a:stretch/>
        </p:blipFill>
        <p:spPr>
          <a:xfrm>
            <a:off x="660400" y="1134532"/>
            <a:ext cx="7264400" cy="5528422"/>
          </a:xfrm>
        </p:spPr>
      </p:pic>
      <p:sp>
        <p:nvSpPr>
          <p:cNvPr id="6" name="TextBox 5"/>
          <p:cNvSpPr txBox="1"/>
          <p:nvPr/>
        </p:nvSpPr>
        <p:spPr>
          <a:xfrm>
            <a:off x="6485467" y="6510557"/>
            <a:ext cx="236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Jackman</a:t>
            </a:r>
            <a:r>
              <a:rPr lang="en-US" dirty="0" smtClean="0"/>
              <a:t> et al JCO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3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709" b="-14709"/>
          <a:stretch>
            <a:fillRect/>
          </a:stretch>
        </p:blipFill>
        <p:spPr>
          <a:xfrm>
            <a:off x="-50791" y="1600200"/>
            <a:ext cx="9221615" cy="50715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Drug Resistance Occur?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0687" y="6468533"/>
            <a:ext cx="424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Holohan</a:t>
            </a:r>
            <a:r>
              <a:rPr lang="en-US" dirty="0" smtClean="0"/>
              <a:t> et al, Nature Reviews Cancer 2013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14400" y="2116667"/>
            <a:ext cx="2048933" cy="846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Drug Resistance Occur?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709" b="-14709"/>
          <a:stretch>
            <a:fillRect/>
          </a:stretch>
        </p:blipFill>
        <p:spPr>
          <a:xfrm>
            <a:off x="-50791" y="1600200"/>
            <a:ext cx="9221615" cy="5071533"/>
          </a:xfrm>
        </p:spPr>
      </p:pic>
      <p:sp>
        <p:nvSpPr>
          <p:cNvPr id="5" name="TextBox 4"/>
          <p:cNvSpPr txBox="1"/>
          <p:nvPr/>
        </p:nvSpPr>
        <p:spPr>
          <a:xfrm>
            <a:off x="4910687" y="6468533"/>
            <a:ext cx="424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Holohan</a:t>
            </a:r>
            <a:r>
              <a:rPr lang="en-US" dirty="0" smtClean="0"/>
              <a:t> et al, Nature Reviews Cancer 2013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14400" y="2997183"/>
            <a:ext cx="2048933" cy="846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Resistance Due to Altered </a:t>
            </a:r>
            <a:br>
              <a:rPr lang="en-US" dirty="0" smtClean="0"/>
            </a:br>
            <a:r>
              <a:rPr lang="en-US" dirty="0" smtClean="0"/>
              <a:t>Drug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33" r="50412" b="34833"/>
          <a:stretch/>
        </p:blipFill>
        <p:spPr>
          <a:xfrm>
            <a:off x="457200" y="1600200"/>
            <a:ext cx="4080933" cy="4525963"/>
          </a:xfrm>
        </p:spPr>
      </p:pic>
    </p:spTree>
    <p:extLst>
      <p:ext uri="{BB962C8B-B14F-4D97-AF65-F5344CB8AC3E}">
        <p14:creationId xmlns:p14="http://schemas.microsoft.com/office/powerpoint/2010/main" val="175142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On-screen Show (4:3)</PresentationFormat>
  <Paragraphs>65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msgothic</vt:lpstr>
      <vt:lpstr>Wingdings</vt:lpstr>
      <vt:lpstr>Office Theme</vt:lpstr>
      <vt:lpstr>What is Acquired Resistance?  and  How Does it Occur?</vt:lpstr>
      <vt:lpstr>Primary Resistance</vt:lpstr>
      <vt:lpstr>Acquired Resistance</vt:lpstr>
      <vt:lpstr>Acquired Resistance</vt:lpstr>
      <vt:lpstr>Crizotinib improves PFS compared to chemo</vt:lpstr>
      <vt:lpstr>Definition of Acquired Resistance</vt:lpstr>
      <vt:lpstr>How Does Drug Resistance Occur?</vt:lpstr>
      <vt:lpstr>How Does Drug Resistance Occur?</vt:lpstr>
      <vt:lpstr>Resistance Due to Altered  Drug Distribution</vt:lpstr>
      <vt:lpstr>Overcoming Resistance Due to Altered  Drug Distribution</vt:lpstr>
      <vt:lpstr>Resistance Due to Altered  Drug Distribution</vt:lpstr>
      <vt:lpstr>Overcoming Resistance Due to Altered Drug Distribution</vt:lpstr>
      <vt:lpstr>How Does Drug Resistance Occur?</vt:lpstr>
      <vt:lpstr>Natural Selection for Resistance</vt:lpstr>
      <vt:lpstr>PowerPoint Presentation</vt:lpstr>
      <vt:lpstr>PowerPoint Presentation</vt:lpstr>
      <vt:lpstr>PowerPoint Presentation</vt:lpstr>
      <vt:lpstr>Natural Selection for Resistance</vt:lpstr>
      <vt:lpstr>Disease Flare</vt:lpstr>
      <vt:lpstr>Disease Flare</vt:lpstr>
      <vt:lpstr>Disease Flare</vt:lpstr>
      <vt:lpstr>How Does Drug Resistance Occur?</vt:lpstr>
      <vt:lpstr>Each site can develop resistance  (or not) in its own way</vt:lpstr>
      <vt:lpstr>How Does Drug Resistance Occur?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2014-09-05T15:37:31Z</dcterms:created>
  <dcterms:modified xsi:type="dcterms:W3CDTF">2014-09-05T17:03:45Z</dcterms:modified>
</cp:coreProperties>
</file>