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88" r:id="rId3"/>
    <p:sldId id="371" r:id="rId4"/>
    <p:sldId id="390" r:id="rId5"/>
    <p:sldId id="373" r:id="rId6"/>
    <p:sldId id="377" r:id="rId7"/>
    <p:sldId id="378" r:id="rId8"/>
    <p:sldId id="381" r:id="rId9"/>
    <p:sldId id="370" r:id="rId10"/>
    <p:sldId id="374" r:id="rId11"/>
    <p:sldId id="369" r:id="rId12"/>
    <p:sldId id="388" r:id="rId13"/>
    <p:sldId id="387" r:id="rId14"/>
    <p:sldId id="372" r:id="rId15"/>
    <p:sldId id="391" r:id="rId16"/>
    <p:sldId id="380" r:id="rId17"/>
    <p:sldId id="375" r:id="rId18"/>
    <p:sldId id="376" r:id="rId19"/>
    <p:sldId id="379" r:id="rId20"/>
    <p:sldId id="392" r:id="rId21"/>
    <p:sldId id="383" r:id="rId22"/>
    <p:sldId id="384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565A5C"/>
    <a:srgbClr val="CFB87C"/>
    <a:srgbClr val="A2A4A3"/>
    <a:srgbClr val="CFB879"/>
    <a:srgbClr val="D3B979"/>
    <a:srgbClr val="D2C121"/>
    <a:srgbClr val="D2B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7" autoAdjust="0"/>
    <p:restoredTop sz="94660"/>
  </p:normalViewPr>
  <p:slideViewPr>
    <p:cSldViewPr snapToGrid="0">
      <p:cViewPr varScale="1">
        <p:scale>
          <a:sx n="85" d="100"/>
          <a:sy n="85" d="100"/>
        </p:scale>
        <p:origin x="-112" y="-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830173D8-926D-3944-9E4B-6933E0395956}" type="datetimeFigureOut">
              <a:rPr lang="en-US"/>
              <a:pPr>
                <a:defRPr/>
              </a:pPr>
              <a:t>9/5/14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BEA51303-4E9B-4C40-B68F-206295869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90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2FBC2627-4D8B-E74E-8320-F00F78F781D2}" type="datetimeFigureOut">
              <a:rPr lang="en-US"/>
              <a:pPr>
                <a:defRPr/>
              </a:pPr>
              <a:t>9/5/14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95D8AB4D-B3A5-C14D-983B-84D5F7836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762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Aft>
                <a:spcPts val="588"/>
              </a:spcAft>
              <a:buClr>
                <a:srgbClr val="8ED3F4"/>
              </a:buClr>
              <a:buFont typeface="Symbol" charset="0"/>
              <a:buChar char="-"/>
            </a:pPr>
            <a:r>
              <a:rPr lang="en-GB" sz="1400" dirty="0" smtClean="0">
                <a:solidFill>
                  <a:srgbClr val="0A4562"/>
                </a:solidFill>
                <a:latin typeface="Arial" charset="0"/>
                <a:ea typeface="Times New Roman" charset="0"/>
                <a:cs typeface="Arial" charset="0"/>
              </a:rPr>
              <a:t>those with isolated asymptomatic CNS progression will be permitted to continue treatment beyond that progression until either systemic PD or symptomatic CNS progression is confirmed by the investigator</a:t>
            </a:r>
          </a:p>
          <a:p>
            <a:pPr lvl="1">
              <a:spcAft>
                <a:spcPts val="588"/>
              </a:spcAft>
              <a:buClr>
                <a:srgbClr val="8ED3F4"/>
              </a:buClr>
              <a:buFont typeface="Symbol" charset="0"/>
              <a:buChar char="-"/>
            </a:pPr>
            <a:r>
              <a:rPr lang="en-GB" sz="1400" dirty="0" smtClean="0">
                <a:solidFill>
                  <a:srgbClr val="0A4562"/>
                </a:solidFill>
                <a:latin typeface="Arial" charset="0"/>
                <a:ea typeface="Times New Roman" charset="0"/>
                <a:cs typeface="Arial" charset="0"/>
              </a:rPr>
              <a:t>time to CNS progression will be retrospectively assessed by the IRC using two separate criteria: RECIST and RANO.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D8AB4D-B3A5-C14D-983B-84D5F783628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41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511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562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A17C3-DA8E-4946-8D92-108BED85C875}" type="datetimeFigureOut">
              <a:rPr lang="en-US"/>
              <a:pPr>
                <a:defRPr/>
              </a:pPr>
              <a:t>9/5/14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562600"/>
            <a:ext cx="28956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562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B2A85-9726-CE42-BDD8-B6246AB00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7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38099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562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537C4-C26E-1C44-A022-5010BDD605F4}" type="datetimeFigureOut">
              <a:rPr lang="en-US"/>
              <a:pPr>
                <a:defRPr/>
              </a:pPr>
              <a:t>9/5/14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5626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562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7C82A-180B-744B-A97D-8BD8C6D2B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2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059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059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562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2443A-59B3-AE49-8720-9C9858F8E6DB}" type="datetimeFigureOut">
              <a:rPr lang="en-US"/>
              <a:pPr>
                <a:defRPr/>
              </a:pPr>
              <a:t>9/5/14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5626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562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D73DF-CC3A-3C47-A9AA-C68C1373F3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81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562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2ABBD-8444-F04A-9779-23A0BA0C393F}" type="datetimeFigureOut">
              <a:rPr lang="en-US"/>
              <a:pPr>
                <a:defRPr/>
              </a:pPr>
              <a:t>9/5/14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562600"/>
            <a:ext cx="28956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562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9B7B1-50E7-BC4A-84CA-68EC86462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10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81400"/>
            <a:ext cx="77724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0812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562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A509C-4186-6141-B011-E4D08442BFBD}" type="datetimeFigureOut">
              <a:rPr lang="en-US"/>
              <a:pPr>
                <a:defRPr/>
              </a:pPr>
              <a:t>9/5/14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562600"/>
            <a:ext cx="28956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562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72F10-671C-464B-9E47-DC9C16130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1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562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54694-ACC6-9640-925A-6F09EEA0F958}" type="datetimeFigureOut">
              <a:rPr lang="en-US"/>
              <a:pPr>
                <a:defRPr/>
              </a:pPr>
              <a:t>9/5/14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562600"/>
            <a:ext cx="28956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562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7CDC7-C97C-AA48-BC36-A44C34297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5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159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59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562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504F2-280D-FF42-AA22-1603AF15D0BE}" type="datetimeFigureOut">
              <a:rPr lang="en-US"/>
              <a:pPr>
                <a:defRPr/>
              </a:pPr>
              <a:t>9/5/14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562600"/>
            <a:ext cx="28956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562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3F810-E390-EA48-9796-F7F992255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3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562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3BEA8-09A2-B94D-B79B-8BFC68E61BFF}" type="datetimeFigureOut">
              <a:rPr lang="en-US"/>
              <a:pPr>
                <a:defRPr/>
              </a:pPr>
              <a:t>9/5/14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5626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562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FD853-40EB-4242-A8C5-FAD2A503C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27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562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B97C7-E3BB-1942-B0F8-FF81CE173788}" type="datetimeFigureOut">
              <a:rPr lang="en-US"/>
              <a:pPr>
                <a:defRPr/>
              </a:pPr>
              <a:t>9/5/14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5626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562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443A5-9F6A-0346-BE9A-EE06AE8018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8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t"/>
          <a:lstStyle>
            <a:lvl1pPr algn="r"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49847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3822700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562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CCB49-20A1-A748-9C5E-EFBBF0FF2393}" type="datetimeFigureOut">
              <a:rPr lang="en-US"/>
              <a:pPr>
                <a:defRPr/>
              </a:pPr>
              <a:t>9/5/14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5626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562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546C2-C69F-AC44-AB10-D83B3534F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4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5262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2734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57200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562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FE2D1-3424-DD42-950F-33997C9FA13B}" type="datetimeFigureOut">
              <a:rPr lang="en-US"/>
              <a:pPr>
                <a:defRPr/>
              </a:pPr>
              <a:t>9/5/14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5626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562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D7CFD-D042-4F43-AF5B-40254C44F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88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18250"/>
            <a:ext cx="9144000" cy="539750"/>
          </a:xfrm>
          <a:prstGeom prst="rect">
            <a:avLst/>
          </a:prstGeom>
          <a:solidFill>
            <a:srgbClr val="565A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5784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A2A4A3"/>
                </a:solidFill>
                <a:cs typeface="Arial" charset="0"/>
              </a:defRPr>
            </a:lvl1pPr>
          </a:lstStyle>
          <a:p>
            <a:pPr>
              <a:defRPr/>
            </a:pPr>
            <a:fld id="{DBDAA148-7CEF-6848-ACC7-D9562C40E446}" type="datetimeFigureOut">
              <a:rPr lang="en-US"/>
              <a:pPr>
                <a:defRPr/>
              </a:pPr>
              <a:t>9/5/14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5784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A2A4A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5784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A2A4A3"/>
                </a:solidFill>
                <a:cs typeface="Arial" charset="0"/>
              </a:defRPr>
            </a:lvl1pPr>
          </a:lstStyle>
          <a:p>
            <a:pPr>
              <a:defRPr/>
            </a:pPr>
            <a:fld id="{26CC35BA-4023-154C-8A4A-CE7F8A3EFF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7" descr="uccclogo_horiz_4c_rv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6359525"/>
            <a:ext cx="227488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HelveticaNeueLT Std"/>
          <a:ea typeface="ＭＳ Ｐゴシック" charset="0"/>
          <a:cs typeface="HelveticaNeueLT St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NeueLT Std"/>
          <a:ea typeface="ＭＳ Ｐゴシック" charset="0"/>
          <a:cs typeface="HelveticaNeueLT Std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NeueLT Std"/>
          <a:ea typeface="ＭＳ Ｐゴシック" charset="0"/>
          <a:cs typeface="HelveticaNeueLT Std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NeueLT Std"/>
          <a:ea typeface="ＭＳ Ｐゴシック" charset="0"/>
          <a:cs typeface="HelveticaNeueLT Std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NeueLT Std"/>
          <a:ea typeface="ＭＳ Ｐゴシック" charset="0"/>
          <a:cs typeface="HelveticaNeueLT Std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HelveticaNeueLT Std"/>
          <a:ea typeface="HelveticaNeueLT Std"/>
          <a:cs typeface="HelveticaNeueLT Std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HelveticaNeueLT Std"/>
          <a:ea typeface="HelveticaNeueLT Std"/>
          <a:cs typeface="HelveticaNeueLT Std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HelveticaNeueLT Std"/>
          <a:ea typeface="HelveticaNeueLT Std"/>
          <a:cs typeface="HelveticaNeueLT Std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HelveticaNeueLT Std"/>
          <a:ea typeface="HelveticaNeueLT Std"/>
          <a:cs typeface="HelveticaNeueLT Std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404040"/>
          </a:solidFill>
          <a:latin typeface="HelveticaNeueLT Std"/>
          <a:ea typeface="ＭＳ Ｐゴシック" charset="0"/>
          <a:cs typeface="HelveticaNeueLT St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rgbClr val="404040"/>
          </a:solidFill>
          <a:latin typeface="HelveticaNeueLT Std"/>
          <a:ea typeface="HelveticaNeueLT Std"/>
          <a:cs typeface="HelveticaNeueLT St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i="1" kern="1200">
          <a:solidFill>
            <a:srgbClr val="404040"/>
          </a:solidFill>
          <a:latin typeface="HelveticaNeueLT Std"/>
          <a:ea typeface="HelveticaNeueLT Std"/>
          <a:cs typeface="HelveticaNeueLT St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404040"/>
          </a:solidFill>
          <a:latin typeface="HelveticaNeueLT Std"/>
          <a:ea typeface="HelveticaNeueLT Std"/>
          <a:cs typeface="HelveticaNeueLT St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404040"/>
          </a:solidFill>
          <a:latin typeface="HelveticaNeueLT Std"/>
          <a:ea typeface="HelveticaNeueLT Std"/>
          <a:cs typeface="HelveticaNeueLT St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458" y="2024352"/>
            <a:ext cx="8440725" cy="1470025"/>
          </a:xfrm>
        </p:spPr>
        <p:txBody>
          <a:bodyPr>
            <a:noAutofit/>
          </a:bodyPr>
          <a:lstStyle/>
          <a:p>
            <a:r>
              <a:rPr lang="en-US" sz="4400" dirty="0"/>
              <a:t>Mechanisms of ALK Resistance &amp; Implications for Treatment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34469" y="3976797"/>
            <a:ext cx="4439748" cy="17526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</a:rPr>
              <a:t>Robert C. Doebele, MD, PhD</a:t>
            </a:r>
          </a:p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Associate Professor, </a:t>
            </a:r>
          </a:p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Thoracic Malignancies Program,</a:t>
            </a:r>
          </a:p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University of Colorado Cancer Center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5" name="Picture 4" descr="AMC_Aerial-12_CC02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88" y="3517796"/>
            <a:ext cx="3860795" cy="256356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owerPoint_opener.jpg"/>
          <p:cNvPicPr>
            <a:picLocks noChangeAspect="1"/>
          </p:cNvPicPr>
          <p:nvPr/>
        </p:nvPicPr>
        <p:blipFill rotWithShape="1">
          <a:blip r:embed="rId3"/>
          <a:srcRect r="9981" b="41402"/>
          <a:stretch/>
        </p:blipFill>
        <p:spPr>
          <a:xfrm>
            <a:off x="789460" y="221690"/>
            <a:ext cx="2878435" cy="1405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521781" y="52568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707490" y="436603"/>
            <a:ext cx="4517408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Acquired Resistance </a:t>
            </a:r>
            <a:r>
              <a:rPr lang="en-US" sz="2000" b="1" dirty="0">
                <a:solidFill>
                  <a:schemeClr val="bg1"/>
                </a:solidFill>
              </a:rPr>
              <a:t>Patient </a:t>
            </a:r>
            <a:r>
              <a:rPr lang="en-US" sz="2000" b="1" dirty="0" smtClean="0">
                <a:solidFill>
                  <a:schemeClr val="bg1"/>
                </a:solidFill>
              </a:rPr>
              <a:t>Forum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In </a:t>
            </a:r>
            <a:r>
              <a:rPr lang="en-US" sz="1600" b="1" dirty="0">
                <a:solidFill>
                  <a:schemeClr val="bg1"/>
                </a:solidFill>
              </a:rPr>
              <a:t>ALK, ROS1 &amp; EGFR Lung </a:t>
            </a:r>
            <a:r>
              <a:rPr lang="en-US" sz="1600" b="1" dirty="0" smtClean="0">
                <a:solidFill>
                  <a:schemeClr val="bg1"/>
                </a:solidFill>
              </a:rPr>
              <a:t>Cancers</a:t>
            </a:r>
          </a:p>
          <a:p>
            <a:r>
              <a:rPr lang="en-US" sz="1400" dirty="0">
                <a:solidFill>
                  <a:schemeClr val="bg1"/>
                </a:solidFill>
              </a:rPr>
              <a:t>September 6, 2014 | Boston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8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Bypass Signaling: </a:t>
            </a:r>
            <a:br>
              <a:rPr lang="en-US" dirty="0" smtClean="0"/>
            </a:br>
            <a:r>
              <a:rPr lang="en-US" dirty="0" smtClean="0"/>
              <a:t>Moving next door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03" y="1485241"/>
            <a:ext cx="7167502" cy="4759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81526" y="2040400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66471" y="2040400"/>
            <a:ext cx="1467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EGFR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4963" y="2040400"/>
            <a:ext cx="1697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IGF-1R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Straight Connector 10"/>
          <p:cNvCxnSpPr>
            <a:stCxn id="6" idx="2"/>
          </p:cNvCxnSpPr>
          <p:nvPr/>
        </p:nvCxnSpPr>
        <p:spPr>
          <a:xfrm>
            <a:off x="2048348" y="2686731"/>
            <a:ext cx="603815" cy="1607522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2"/>
          </p:cNvCxnSpPr>
          <p:nvPr/>
        </p:nvCxnSpPr>
        <p:spPr>
          <a:xfrm>
            <a:off x="4213926" y="2686731"/>
            <a:ext cx="9890" cy="141807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043" y="4434588"/>
            <a:ext cx="1219073" cy="1219073"/>
          </a:xfrm>
          <a:prstGeom prst="rect">
            <a:avLst/>
          </a:prstGeom>
        </p:spPr>
      </p:pic>
      <p:cxnSp>
        <p:nvCxnSpPr>
          <p:cNvPr id="19" name="Straight Connector 18"/>
          <p:cNvCxnSpPr>
            <a:stCxn id="7" idx="2"/>
          </p:cNvCxnSpPr>
          <p:nvPr/>
        </p:nvCxnSpPr>
        <p:spPr>
          <a:xfrm flipH="1">
            <a:off x="6097169" y="2686731"/>
            <a:ext cx="402849" cy="127071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950" y="1791026"/>
            <a:ext cx="1321409" cy="130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Which drugs to use when?</a:t>
            </a:r>
            <a:br>
              <a:rPr lang="en-US" sz="3600" dirty="0" smtClean="0"/>
            </a:br>
            <a:r>
              <a:rPr lang="en-US" sz="3600" dirty="0" smtClean="0"/>
              <a:t>Sprint vs. Marathon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09" y="2313302"/>
            <a:ext cx="3045701" cy="1941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939" y="1466280"/>
            <a:ext cx="2198768" cy="31446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252895" y="4957908"/>
            <a:ext cx="2743200" cy="417386"/>
          </a:xfrm>
          <a:prstGeom prst="rightArrow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cs typeface="Helvetica Neue"/>
              </a:rPr>
              <a:t>crizotinib = 7.7 months*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53318" y="5414037"/>
            <a:ext cx="3371048" cy="458927"/>
          </a:xfrm>
          <a:prstGeom prst="rightArrow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cs typeface="Helvetica Neue"/>
              </a:rPr>
              <a:t>ceritinib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cs typeface="Helvetica Neue"/>
              </a:rPr>
              <a:t> = 9.5 months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47419" y="6339537"/>
            <a:ext cx="49965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Shaw et al., NEJM 2013, varies with study and line of therapy*</a:t>
            </a:r>
          </a:p>
          <a:p>
            <a:pPr algn="r"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Shaw et al., NEJM 2014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/>
              <a:cs typeface="Helvetica Neue Light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873104" y="4957908"/>
            <a:ext cx="2743200" cy="417386"/>
          </a:xfrm>
          <a:prstGeom prst="rightArrow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cs typeface="Helvetica Neue"/>
              </a:rPr>
              <a:t>crizotinib = 7.7 months*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6616902" y="4937138"/>
            <a:ext cx="2527098" cy="458927"/>
          </a:xfrm>
          <a:prstGeom prst="rightArrow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cs typeface="Helvetica Neue"/>
              </a:rPr>
              <a:t>ceritinib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cs typeface="Helvetica Neue"/>
              </a:rPr>
              <a:t> = 6.9 months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853095" y="5414037"/>
            <a:ext cx="5289342" cy="458927"/>
          </a:xfrm>
          <a:prstGeom prst="rightArrow">
            <a:avLst/>
          </a:prstGeom>
          <a:solidFill>
            <a:srgbClr val="8000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cs typeface="Helvetica Neue"/>
              </a:rPr>
              <a:t>Sequential therapy ≈ 14.6 months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928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13" y="610761"/>
            <a:ext cx="8261974" cy="5163734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983555" y="1312198"/>
            <a:ext cx="2743200" cy="417386"/>
          </a:xfrm>
          <a:prstGeom prst="rightArrow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cs typeface="Helvetica Neue"/>
              </a:rPr>
              <a:t>crizotinib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110339" y="3388959"/>
            <a:ext cx="2527098" cy="458927"/>
          </a:xfrm>
          <a:prstGeom prst="rightArrow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cs typeface="Helvetica Neue"/>
              </a:rPr>
              <a:t>ceritinib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348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197"/>
            <a:ext cx="8229600" cy="1418793"/>
          </a:xfrm>
        </p:spPr>
        <p:txBody>
          <a:bodyPr/>
          <a:lstStyle/>
          <a:p>
            <a:r>
              <a:rPr lang="en-US" sz="3600" dirty="0" smtClean="0"/>
              <a:t>Measuring drugs head to head:</a:t>
            </a:r>
            <a:br>
              <a:rPr lang="en-US" sz="3600" dirty="0" smtClean="0"/>
            </a:br>
            <a:r>
              <a:rPr lang="en-US" sz="3600" dirty="0" smtClean="0"/>
              <a:t>ALEX Study</a:t>
            </a:r>
            <a:endParaRPr lang="en-US" sz="3600" dirty="0"/>
          </a:p>
        </p:txBody>
      </p:sp>
      <p:cxnSp>
        <p:nvCxnSpPr>
          <p:cNvPr id="3" name="Straight Arrow Connector 88"/>
          <p:cNvCxnSpPr>
            <a:cxnSpLocks noChangeShapeType="1"/>
            <a:stCxn id="11" idx="3"/>
            <a:endCxn id="13" idx="1"/>
          </p:cNvCxnSpPr>
          <p:nvPr/>
        </p:nvCxnSpPr>
        <p:spPr bwMode="auto">
          <a:xfrm>
            <a:off x="7399861" y="3583696"/>
            <a:ext cx="416784" cy="0"/>
          </a:xfrm>
          <a:prstGeom prst="straightConnector1">
            <a:avLst/>
          </a:prstGeom>
          <a:noFill/>
          <a:ln w="38100">
            <a:solidFill>
              <a:schemeClr val="accent6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Straight Arrow Connector 89"/>
          <p:cNvCxnSpPr>
            <a:cxnSpLocks noChangeShapeType="1"/>
            <a:stCxn id="6" idx="3"/>
            <a:endCxn id="11" idx="1"/>
          </p:cNvCxnSpPr>
          <p:nvPr/>
        </p:nvCxnSpPr>
        <p:spPr bwMode="auto">
          <a:xfrm>
            <a:off x="5440148" y="2876464"/>
            <a:ext cx="812165" cy="707232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accent6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Arrow Connector 90"/>
          <p:cNvCxnSpPr>
            <a:cxnSpLocks noChangeShapeType="1"/>
            <a:stCxn id="10" idx="3"/>
            <a:endCxn id="11" idx="1"/>
          </p:cNvCxnSpPr>
          <p:nvPr/>
        </p:nvCxnSpPr>
        <p:spPr bwMode="auto">
          <a:xfrm flipV="1">
            <a:off x="5440813" y="3583696"/>
            <a:ext cx="811500" cy="714374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accent6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772065" y="2381957"/>
            <a:ext cx="1668083" cy="989013"/>
          </a:xfrm>
          <a:prstGeom prst="roundRect">
            <a:avLst>
              <a:gd name="adj" fmla="val 8111"/>
            </a:avLst>
          </a:prstGeom>
          <a:solidFill>
            <a:srgbClr val="0079C1"/>
          </a:solidFill>
          <a:ln w="12700" cmpd="sng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179953" rIns="108000" bIns="144000" anchor="ctr"/>
          <a:lstStyle/>
          <a:p>
            <a:pPr algn="ctr" defTabSz="912813">
              <a:spcBef>
                <a:spcPct val="50000"/>
              </a:spcBef>
              <a:buClr>
                <a:srgbClr val="FFFFFF"/>
              </a:buClr>
              <a:buSzPct val="100000"/>
              <a:tabLst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1600" b="1" dirty="0" err="1">
                <a:solidFill>
                  <a:srgbClr val="FFFFFF"/>
                </a:solidFill>
                <a:latin typeface="Verdana" charset="0"/>
              </a:rPr>
              <a:t>Alectinib</a:t>
            </a:r>
            <a:r>
              <a:rPr lang="en-US" altLang="zh-CN" sz="1600" b="1" dirty="0">
                <a:solidFill>
                  <a:srgbClr val="FFFFFF"/>
                </a:solidFill>
                <a:latin typeface="Verdana" charset="0"/>
              </a:rPr>
              <a:t> </a:t>
            </a:r>
            <a:br>
              <a:rPr lang="en-US" altLang="zh-CN" sz="1600" b="1" dirty="0">
                <a:solidFill>
                  <a:srgbClr val="FFFFFF"/>
                </a:solidFill>
                <a:latin typeface="Verdana" charset="0"/>
              </a:rPr>
            </a:br>
            <a:r>
              <a:rPr lang="en-US" altLang="zh-CN" sz="1600" b="1" dirty="0">
                <a:solidFill>
                  <a:srgbClr val="FFFFFF"/>
                </a:solidFill>
                <a:latin typeface="Verdana" charset="0"/>
              </a:rPr>
              <a:t>600mg BID</a:t>
            </a:r>
          </a:p>
          <a:p>
            <a:pPr algn="ctr" defTabSz="912813">
              <a:spcBef>
                <a:spcPct val="50000"/>
              </a:spcBef>
              <a:buClr>
                <a:srgbClr val="FFFFFF"/>
              </a:buClr>
              <a:buSzPct val="100000"/>
              <a:tabLst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b="1" baseline="30000" dirty="0">
                <a:solidFill>
                  <a:srgbClr val="FFFFFF"/>
                </a:solidFill>
                <a:latin typeface="Verdana" charset="0"/>
              </a:rPr>
              <a:t>(n≈143)</a:t>
            </a:r>
          </a:p>
        </p:txBody>
      </p:sp>
      <p:cxnSp>
        <p:nvCxnSpPr>
          <p:cNvPr id="7" name="Elbow Connector 24"/>
          <p:cNvCxnSpPr>
            <a:cxnSpLocks noChangeShapeType="1"/>
            <a:stCxn id="12" idx="0"/>
            <a:endCxn id="6" idx="1"/>
          </p:cNvCxnSpPr>
          <p:nvPr/>
        </p:nvCxnSpPr>
        <p:spPr bwMode="auto">
          <a:xfrm rot="5400000" flipH="1" flipV="1">
            <a:off x="3275021" y="2789788"/>
            <a:ext cx="410368" cy="583720"/>
          </a:xfrm>
          <a:prstGeom prst="bentConnector2">
            <a:avLst/>
          </a:prstGeom>
          <a:noFill/>
          <a:ln w="38100">
            <a:solidFill>
              <a:schemeClr val="accent6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Elbow Connector 25"/>
          <p:cNvCxnSpPr>
            <a:cxnSpLocks noChangeShapeType="1"/>
            <a:stCxn id="12" idx="4"/>
            <a:endCxn id="10" idx="1"/>
          </p:cNvCxnSpPr>
          <p:nvPr/>
        </p:nvCxnSpPr>
        <p:spPr bwMode="auto">
          <a:xfrm rot="16200000" flipH="1">
            <a:off x="3272241" y="3798248"/>
            <a:ext cx="415925" cy="583717"/>
          </a:xfrm>
          <a:prstGeom prst="bentConnector2">
            <a:avLst/>
          </a:prstGeom>
          <a:noFill/>
          <a:ln w="38100">
            <a:solidFill>
              <a:schemeClr val="accent6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94"/>
          <p:cNvCxnSpPr>
            <a:cxnSpLocks noChangeShapeType="1"/>
          </p:cNvCxnSpPr>
          <p:nvPr/>
        </p:nvCxnSpPr>
        <p:spPr bwMode="auto">
          <a:xfrm>
            <a:off x="2411424" y="3583298"/>
            <a:ext cx="463592" cy="794"/>
          </a:xfrm>
          <a:prstGeom prst="straightConnector1">
            <a:avLst/>
          </a:prstGeom>
          <a:noFill/>
          <a:ln w="38100">
            <a:solidFill>
              <a:schemeClr val="accent6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772062" y="3831345"/>
            <a:ext cx="1668751" cy="933450"/>
          </a:xfrm>
          <a:prstGeom prst="roundRect">
            <a:avLst>
              <a:gd name="adj" fmla="val 8111"/>
            </a:avLst>
          </a:prstGeom>
          <a:solidFill>
            <a:srgbClr val="FFD661"/>
          </a:solidFill>
          <a:ln w="12700" cmpd="sng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179953" rIns="108000" bIns="144000" anchor="ctr"/>
          <a:lstStyle/>
          <a:p>
            <a:pPr algn="ctr" defTabSz="912813">
              <a:spcBef>
                <a:spcPct val="50000"/>
              </a:spcBef>
              <a:buClr>
                <a:srgbClr val="FFFFFF"/>
              </a:buClr>
              <a:buSzPct val="100000"/>
              <a:tabLst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1600" b="1" dirty="0">
                <a:solidFill>
                  <a:schemeClr val="accent6"/>
                </a:solidFill>
                <a:latin typeface="Verdana" charset="0"/>
              </a:rPr>
              <a:t>Crizotinib </a:t>
            </a:r>
            <a:br>
              <a:rPr lang="en-US" altLang="zh-CN" sz="1600" b="1" dirty="0">
                <a:solidFill>
                  <a:schemeClr val="accent6"/>
                </a:solidFill>
                <a:latin typeface="Verdana" charset="0"/>
              </a:rPr>
            </a:br>
            <a:r>
              <a:rPr lang="en-US" altLang="zh-CN" sz="1600" b="1" dirty="0">
                <a:solidFill>
                  <a:schemeClr val="accent6"/>
                </a:solidFill>
                <a:latin typeface="Verdana" charset="0"/>
              </a:rPr>
              <a:t>250mg BID</a:t>
            </a:r>
          </a:p>
          <a:p>
            <a:pPr algn="ctr" defTabSz="912813">
              <a:spcBef>
                <a:spcPct val="50000"/>
              </a:spcBef>
              <a:buClr>
                <a:srgbClr val="FFFFFF"/>
              </a:buClr>
              <a:buSzPct val="100000"/>
              <a:tabLst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b="1" baseline="30000" dirty="0">
                <a:solidFill>
                  <a:schemeClr val="accent6"/>
                </a:solidFill>
                <a:latin typeface="Verdana" charset="0"/>
              </a:rPr>
              <a:t>(n≈143)</a:t>
            </a:r>
          </a:p>
        </p:txBody>
      </p:sp>
      <p:sp>
        <p:nvSpPr>
          <p:cNvPr id="11" name="TextBox 96"/>
          <p:cNvSpPr>
            <a:spLocks noChangeArrowheads="1"/>
          </p:cNvSpPr>
          <p:nvPr/>
        </p:nvSpPr>
        <p:spPr bwMode="auto">
          <a:xfrm>
            <a:off x="6252313" y="2881760"/>
            <a:ext cx="1147548" cy="1403871"/>
          </a:xfrm>
          <a:prstGeom prst="roundRect">
            <a:avLst>
              <a:gd name="adj" fmla="val 6375"/>
            </a:avLst>
          </a:prstGeom>
          <a:solidFill>
            <a:srgbClr val="BFBFBF"/>
          </a:solidFill>
          <a:ln w="12700" cmpd="sng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180000" rIns="36000" bIns="144000" anchor="ctr"/>
          <a:lstStyle>
            <a:defPPr>
              <a:defRPr lang="en-US"/>
            </a:defPPr>
            <a:lvl1pPr>
              <a:lnSpc>
                <a:spcPct val="90000"/>
              </a:lnSpc>
              <a:defRPr sz="2200" b="1"/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kern="0" dirty="0" smtClean="0">
                <a:solidFill>
                  <a:srgbClr val="2F508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Until PD*, toxicity, withdrawal </a:t>
            </a:r>
            <a:br>
              <a:rPr lang="en-GB" sz="1200" kern="0" dirty="0" smtClean="0">
                <a:solidFill>
                  <a:srgbClr val="2F508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1200" kern="0" dirty="0" smtClean="0">
                <a:solidFill>
                  <a:srgbClr val="2F508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 death</a:t>
            </a:r>
            <a:endParaRPr lang="en-GB" sz="1200" kern="0" dirty="0">
              <a:solidFill>
                <a:srgbClr val="2F508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Ellipse 24"/>
          <p:cNvSpPr>
            <a:spLocks noChangeArrowheads="1"/>
          </p:cNvSpPr>
          <p:nvPr/>
        </p:nvSpPr>
        <p:spPr bwMode="auto">
          <a:xfrm>
            <a:off x="2827982" y="3286832"/>
            <a:ext cx="720725" cy="595313"/>
          </a:xfrm>
          <a:prstGeom prst="ellipse">
            <a:avLst/>
          </a:prstGeom>
          <a:solidFill>
            <a:srgbClr val="5C6F7C"/>
          </a:solidFill>
          <a:ln w="57150">
            <a:solidFill>
              <a:srgbClr val="000000"/>
            </a:solidFill>
            <a:round/>
            <a:headEnd/>
            <a:tailEnd/>
          </a:ln>
          <a:effectLst>
            <a:outerShdw blurRad="50800" dist="50800" dir="2700000" algn="tl" rotWithShape="0">
              <a:srgbClr val="5C6F7C">
                <a:alpha val="20000"/>
              </a:srgbClr>
            </a:outerShdw>
          </a:effectLst>
        </p:spPr>
        <p:txBody>
          <a:bodyPr wrap="none" lIns="0" tIns="0" rIns="0" bIns="0" anchor="ctr"/>
          <a:lstStyle/>
          <a:p>
            <a:pPr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</a:t>
            </a:r>
            <a:r>
              <a:rPr lang="en-US" sz="1800" b="1" kern="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1800" b="1" kern="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b="1" kern="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1:1</a:t>
            </a:r>
          </a:p>
        </p:txBody>
      </p:sp>
      <p:sp>
        <p:nvSpPr>
          <p:cNvPr id="13" name="TextBox 98"/>
          <p:cNvSpPr>
            <a:spLocks noChangeArrowheads="1"/>
          </p:cNvSpPr>
          <p:nvPr/>
        </p:nvSpPr>
        <p:spPr bwMode="auto">
          <a:xfrm>
            <a:off x="7816645" y="2881760"/>
            <a:ext cx="1176869" cy="1403871"/>
          </a:xfrm>
          <a:prstGeom prst="roundRect">
            <a:avLst>
              <a:gd name="adj" fmla="val 6375"/>
            </a:avLst>
          </a:prstGeom>
          <a:solidFill>
            <a:srgbClr val="BFBFBF"/>
          </a:solidFill>
          <a:ln w="12700" cmpd="sng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0" tIns="180000" rIns="36000" bIns="144000" anchor="ctr"/>
          <a:lstStyle>
            <a:defPPr>
              <a:defRPr lang="en-US"/>
            </a:defPPr>
            <a:lvl1pPr>
              <a:lnSpc>
                <a:spcPct val="90000"/>
              </a:lnSpc>
              <a:defRPr sz="2200" b="1"/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kern="0" dirty="0" smtClean="0">
                <a:solidFill>
                  <a:srgbClr val="2F508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Subsequent therapy </a:t>
            </a:r>
            <a:br>
              <a:rPr lang="en-GB" sz="1200" kern="0" dirty="0" smtClean="0">
                <a:solidFill>
                  <a:srgbClr val="2F508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1200" kern="0" dirty="0" smtClean="0">
                <a:solidFill>
                  <a:srgbClr val="2F508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 </a:t>
            </a:r>
            <a:br>
              <a:rPr lang="en-GB" sz="1200" kern="0" dirty="0" smtClean="0">
                <a:solidFill>
                  <a:srgbClr val="2F508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1200" kern="0" dirty="0" smtClean="0">
                <a:solidFill>
                  <a:srgbClr val="2F508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survival </a:t>
            </a:r>
            <a:br>
              <a:rPr lang="en-GB" sz="1200" kern="0" dirty="0" smtClean="0">
                <a:solidFill>
                  <a:srgbClr val="2F508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1200" kern="0" dirty="0" smtClean="0">
                <a:solidFill>
                  <a:srgbClr val="2F508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follow up</a:t>
            </a:r>
            <a:endParaRPr lang="en-GB" sz="1200" kern="0" dirty="0">
              <a:solidFill>
                <a:srgbClr val="2F508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TextBox 99"/>
          <p:cNvSpPr>
            <a:spLocks noChangeArrowheads="1"/>
          </p:cNvSpPr>
          <p:nvPr/>
        </p:nvSpPr>
        <p:spPr bwMode="auto">
          <a:xfrm>
            <a:off x="125424" y="2510545"/>
            <a:ext cx="2286000" cy="2146300"/>
          </a:xfrm>
          <a:prstGeom prst="roundRect">
            <a:avLst>
              <a:gd name="adj" fmla="val 5667"/>
            </a:avLst>
          </a:prstGeom>
          <a:solidFill>
            <a:srgbClr val="FF0000"/>
          </a:solidFill>
          <a:ln w="12700" cmpd="sng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179953" rIns="108000" bIns="144000" anchor="ctr"/>
          <a:lstStyle/>
          <a:p>
            <a:pPr marL="117475" indent="-117475" defTabSz="912813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00000"/>
              <a:tabLst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1400" b="1" dirty="0">
                <a:solidFill>
                  <a:srgbClr val="FFFFFF"/>
                </a:solidFill>
                <a:latin typeface="Verdana" charset="0"/>
              </a:rPr>
              <a:t>Eligible patients:</a:t>
            </a:r>
          </a:p>
          <a:p>
            <a:pPr marL="117475" indent="-117475" defTabSz="912813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" charset="0"/>
              <a:buChar char="•"/>
              <a:tabLst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1400" b="1" dirty="0">
                <a:solidFill>
                  <a:srgbClr val="FFFFFF"/>
                </a:solidFill>
                <a:latin typeface="Verdana" charset="0"/>
              </a:rPr>
              <a:t>Advanced or metastatic </a:t>
            </a:r>
            <a:r>
              <a:rPr lang="en-US" altLang="zh-CN" sz="1400" b="1" i="1" dirty="0">
                <a:solidFill>
                  <a:srgbClr val="FFFFFF"/>
                </a:solidFill>
                <a:latin typeface="Verdana" charset="0"/>
              </a:rPr>
              <a:t>ALK</a:t>
            </a:r>
            <a:r>
              <a:rPr lang="en-US" altLang="zh-CN" sz="1400" b="1" dirty="0">
                <a:solidFill>
                  <a:srgbClr val="FFFFFF"/>
                </a:solidFill>
                <a:latin typeface="Verdana" charset="0"/>
              </a:rPr>
              <a:t>+ NSCLC</a:t>
            </a:r>
          </a:p>
          <a:p>
            <a:pPr marL="117475" indent="-117475" defTabSz="912813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" charset="0"/>
              <a:buChar char="•"/>
              <a:tabLst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1400" b="1" dirty="0">
                <a:solidFill>
                  <a:srgbClr val="FFFFFF"/>
                </a:solidFill>
                <a:latin typeface="Verdana" charset="0"/>
              </a:rPr>
              <a:t>Treatment naïve </a:t>
            </a:r>
          </a:p>
          <a:p>
            <a:pPr marL="117475" indent="-117475" defTabSz="912813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" charset="0"/>
              <a:buChar char="•"/>
              <a:tabLst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1400" b="1" dirty="0">
                <a:solidFill>
                  <a:srgbClr val="FFFFFF"/>
                </a:solidFill>
                <a:latin typeface="Verdana" charset="0"/>
              </a:rPr>
              <a:t>ECOG PS 0–2</a:t>
            </a:r>
          </a:p>
          <a:p>
            <a:pPr marL="117475" indent="-117475" algn="ctr" defTabSz="912813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00000"/>
              <a:tabLst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029" altLang="zh-CN" sz="1400" b="1" dirty="0">
                <a:solidFill>
                  <a:srgbClr val="FFC414"/>
                </a:solidFill>
                <a:latin typeface="Verdana" charset="0"/>
              </a:rPr>
              <a:t>N≈286</a:t>
            </a:r>
            <a:endParaRPr lang="en-US" altLang="zh-CN" sz="1400" b="1" dirty="0">
              <a:solidFill>
                <a:srgbClr val="FFC414"/>
              </a:solidFill>
              <a:latin typeface="Verdana" charset="0"/>
            </a:endParaRPr>
          </a:p>
        </p:txBody>
      </p:sp>
      <p:sp>
        <p:nvSpPr>
          <p:cNvPr id="15" name="TextBox 158"/>
          <p:cNvSpPr txBox="1">
            <a:spLocks noChangeArrowheads="1"/>
          </p:cNvSpPr>
          <p:nvPr/>
        </p:nvSpPr>
        <p:spPr bwMode="auto">
          <a:xfrm>
            <a:off x="6213209" y="4305927"/>
            <a:ext cx="1233684" cy="2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3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sz="1100" dirty="0" smtClean="0">
                <a:solidFill>
                  <a:srgbClr val="000000"/>
                </a:solidFill>
                <a:latin typeface="Verdana" charset="0"/>
              </a:rPr>
              <a:t>*RECIST </a:t>
            </a:r>
            <a:r>
              <a:rPr lang="en-GB" sz="1100" dirty="0">
                <a:solidFill>
                  <a:srgbClr val="000000"/>
                </a:solidFill>
                <a:latin typeface="Verdana" charset="0"/>
              </a:rPr>
              <a:t>v1.1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5861606" y="3812308"/>
            <a:ext cx="1668083" cy="989013"/>
          </a:xfrm>
          <a:prstGeom prst="roundRect">
            <a:avLst>
              <a:gd name="adj" fmla="val 8111"/>
            </a:avLst>
          </a:prstGeom>
          <a:solidFill>
            <a:srgbClr val="0079C1"/>
          </a:solidFill>
          <a:ln w="12700" cmpd="sng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179953" rIns="108000" bIns="144000" anchor="ctr"/>
          <a:lstStyle/>
          <a:p>
            <a:pPr algn="ctr" defTabSz="912813">
              <a:lnSpc>
                <a:spcPct val="50000"/>
              </a:lnSpc>
              <a:spcBef>
                <a:spcPct val="50000"/>
              </a:spcBef>
              <a:buClr>
                <a:srgbClr val="FFFFFF"/>
              </a:buClr>
              <a:buSzPct val="100000"/>
              <a:tabLst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1600" b="1" dirty="0" err="1" smtClean="0">
                <a:solidFill>
                  <a:srgbClr val="FFFFFF"/>
                </a:solidFill>
                <a:latin typeface="Verdana" charset="0"/>
              </a:rPr>
              <a:t>Ceritinib</a:t>
            </a:r>
            <a:endParaRPr lang="en-US" altLang="zh-CN" sz="1600" b="1" dirty="0" smtClean="0">
              <a:solidFill>
                <a:srgbClr val="FFFFFF"/>
              </a:solidFill>
              <a:latin typeface="Verdana" charset="0"/>
            </a:endParaRPr>
          </a:p>
          <a:p>
            <a:pPr algn="ctr" defTabSz="912813">
              <a:lnSpc>
                <a:spcPct val="50000"/>
              </a:lnSpc>
              <a:spcBef>
                <a:spcPct val="50000"/>
              </a:spcBef>
              <a:buClr>
                <a:srgbClr val="FFFFFF"/>
              </a:buClr>
              <a:buSzPct val="100000"/>
              <a:tabLst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1600" b="1" dirty="0" smtClean="0">
                <a:solidFill>
                  <a:srgbClr val="FFFFFF"/>
                </a:solidFill>
                <a:latin typeface="Verdana" charset="0"/>
              </a:rPr>
              <a:t>or</a:t>
            </a:r>
          </a:p>
          <a:p>
            <a:pPr algn="ctr" defTabSz="912813">
              <a:lnSpc>
                <a:spcPct val="50000"/>
              </a:lnSpc>
              <a:spcBef>
                <a:spcPct val="50000"/>
              </a:spcBef>
              <a:buClr>
                <a:srgbClr val="FFFFFF"/>
              </a:buClr>
              <a:buSzPct val="100000"/>
              <a:tabLst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1600" b="1" dirty="0" err="1" smtClean="0">
                <a:solidFill>
                  <a:srgbClr val="FFFFFF"/>
                </a:solidFill>
                <a:latin typeface="Verdana" charset="0"/>
              </a:rPr>
              <a:t>Alectinib</a:t>
            </a:r>
            <a:endParaRPr lang="en-US" altLang="zh-CN" sz="1600" b="1" dirty="0" smtClean="0">
              <a:solidFill>
                <a:srgbClr val="FFFFFF"/>
              </a:solidFill>
              <a:latin typeface="Verdana" charset="0"/>
            </a:endParaRPr>
          </a:p>
        </p:txBody>
      </p:sp>
      <p:cxnSp>
        <p:nvCxnSpPr>
          <p:cNvPr id="20" name="Straight Arrow Connector 94"/>
          <p:cNvCxnSpPr>
            <a:cxnSpLocks noChangeShapeType="1"/>
          </p:cNvCxnSpPr>
          <p:nvPr/>
        </p:nvCxnSpPr>
        <p:spPr bwMode="auto">
          <a:xfrm>
            <a:off x="5431434" y="4294801"/>
            <a:ext cx="463592" cy="794"/>
          </a:xfrm>
          <a:prstGeom prst="straightConnector1">
            <a:avLst/>
          </a:prstGeom>
          <a:noFill/>
          <a:ln w="38100">
            <a:solidFill>
              <a:schemeClr val="accent6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6171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621" y="132705"/>
            <a:ext cx="8557378" cy="934299"/>
          </a:xfrm>
        </p:spPr>
        <p:txBody>
          <a:bodyPr/>
          <a:lstStyle/>
          <a:p>
            <a:r>
              <a:rPr lang="en-US" sz="3600" dirty="0" smtClean="0"/>
              <a:t>Local ablative therapy (LAT)</a:t>
            </a:r>
            <a:br>
              <a:rPr lang="en-US" sz="3600" dirty="0" smtClean="0"/>
            </a:br>
            <a:r>
              <a:rPr lang="en-US" sz="3200" dirty="0" smtClean="0">
                <a:solidFill>
                  <a:schemeClr val="accent6"/>
                </a:solidFill>
              </a:rPr>
              <a:t>SABR </a:t>
            </a:r>
            <a:r>
              <a:rPr lang="en-US" sz="3200" dirty="0" smtClean="0">
                <a:solidFill>
                  <a:schemeClr val="accent6"/>
                </a:solidFill>
              </a:rPr>
              <a:t>- </a:t>
            </a:r>
            <a:r>
              <a:rPr lang="en-US" sz="3200" u="sng" dirty="0" smtClean="0">
                <a:solidFill>
                  <a:schemeClr val="accent6"/>
                </a:solidFill>
              </a:rPr>
              <a:t>s</a:t>
            </a:r>
            <a:r>
              <a:rPr lang="en-US" sz="3200" dirty="0" smtClean="0">
                <a:solidFill>
                  <a:schemeClr val="accent6"/>
                </a:solidFill>
              </a:rPr>
              <a:t>tereotactic </a:t>
            </a:r>
            <a:r>
              <a:rPr lang="en-US" sz="3200" u="sng" dirty="0" smtClean="0">
                <a:solidFill>
                  <a:schemeClr val="accent6"/>
                </a:solidFill>
              </a:rPr>
              <a:t>ab</a:t>
            </a:r>
            <a:r>
              <a:rPr lang="en-US" sz="3200" dirty="0" smtClean="0">
                <a:solidFill>
                  <a:schemeClr val="accent6"/>
                </a:solidFill>
              </a:rPr>
              <a:t>lative </a:t>
            </a:r>
            <a:r>
              <a:rPr lang="en-US" sz="3200" u="sng" dirty="0" smtClean="0">
                <a:solidFill>
                  <a:schemeClr val="accent6"/>
                </a:solidFill>
              </a:rPr>
              <a:t>r</a:t>
            </a:r>
            <a:r>
              <a:rPr lang="en-US" sz="3200" dirty="0" smtClean="0">
                <a:solidFill>
                  <a:schemeClr val="accent6"/>
                </a:solidFill>
              </a:rPr>
              <a:t>adiotherapy</a:t>
            </a:r>
            <a:endParaRPr lang="en-US" sz="3200" dirty="0">
              <a:solidFill>
                <a:schemeClr val="accent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92" y="2108812"/>
            <a:ext cx="2769648" cy="2748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C:\Users\weickhaa\Documents\Papers\OligoProg Disease\JTO submission\Figure 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507" y="1480559"/>
            <a:ext cx="5896452" cy="383224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427036" y="5556416"/>
            <a:ext cx="5633874" cy="475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delaying switch to another therapy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287303" y="3534359"/>
            <a:ext cx="2527104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00FF"/>
                </a:solidFill>
              </a:rPr>
              <a:t>Brain  </a:t>
            </a:r>
            <a:endParaRPr lang="en-US" sz="10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6337" y="3534359"/>
            <a:ext cx="2409359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00FF"/>
                </a:solidFill>
              </a:rPr>
              <a:t>Other Organs</a:t>
            </a:r>
            <a:endParaRPr lang="en-US" sz="10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4566" y="1436712"/>
            <a:ext cx="4583393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00FF"/>
                </a:solidFill>
              </a:rPr>
              <a:t>All Patients</a:t>
            </a:r>
            <a:endParaRPr lang="en-US" sz="1000" b="1" dirty="0">
              <a:solidFill>
                <a:srgbClr val="0000FF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830763" y="6334725"/>
            <a:ext cx="4251325" cy="49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r">
              <a:defRPr/>
            </a:pPr>
            <a:r>
              <a:rPr lang="en-GB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Weickhardt</a:t>
            </a:r>
            <a:r>
              <a:rPr lang="en-GB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et al. </a:t>
            </a:r>
            <a:r>
              <a:rPr lang="en-GB" sz="1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J </a:t>
            </a:r>
            <a:r>
              <a:rPr lang="en-GB" sz="16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Thorac</a:t>
            </a:r>
            <a:r>
              <a:rPr lang="en-GB" sz="1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</a:t>
            </a:r>
            <a:r>
              <a:rPr lang="en-GB" sz="16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Oncol</a:t>
            </a:r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</a:t>
            </a:r>
            <a:r>
              <a:rPr lang="en-GB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2012</a:t>
            </a:r>
          </a:p>
          <a:p>
            <a:pPr algn="r">
              <a:defRPr/>
            </a:pPr>
            <a:r>
              <a:rPr lang="en-GB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Gan</a:t>
            </a:r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et al., </a:t>
            </a:r>
            <a:r>
              <a:rPr lang="en-GB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Int</a:t>
            </a:r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J </a:t>
            </a:r>
            <a:r>
              <a:rPr lang="en-GB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Radiat</a:t>
            </a:r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</a:t>
            </a:r>
            <a:r>
              <a:rPr lang="en-GB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Oncol</a:t>
            </a:r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</a:t>
            </a:r>
            <a:r>
              <a:rPr lang="en-GB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Biol</a:t>
            </a:r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Phys. 2014 </a:t>
            </a:r>
            <a:endParaRPr lang="en-GB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964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Criteria for local ablative therapy (LAT)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350838" y="1903126"/>
            <a:ext cx="8470900" cy="3733800"/>
          </a:xfrm>
        </p:spPr>
        <p:txBody>
          <a:bodyPr>
            <a:normAutofit fontScale="92500"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dirty="0"/>
              <a:t>1. </a:t>
            </a:r>
            <a:r>
              <a:rPr lang="en-US" i="1" dirty="0" smtClean="0"/>
              <a:t>ALK+ (</a:t>
            </a:r>
            <a:r>
              <a:rPr lang="en-US" dirty="0" smtClean="0"/>
              <a:t>or </a:t>
            </a:r>
            <a:r>
              <a:rPr lang="en-US" i="1" dirty="0"/>
              <a:t>EGFR</a:t>
            </a:r>
            <a:r>
              <a:rPr lang="en-US" dirty="0"/>
              <a:t> </a:t>
            </a:r>
            <a:r>
              <a:rPr lang="en-US" dirty="0" smtClean="0"/>
              <a:t>mutant) </a:t>
            </a:r>
            <a:r>
              <a:rPr lang="en-US" dirty="0"/>
              <a:t>metastatic NSCLC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/>
              <a:t>2. Relevant TKI (</a:t>
            </a:r>
            <a:r>
              <a:rPr lang="en-US" dirty="0" smtClean="0"/>
              <a:t>e.g., crizotinib </a:t>
            </a:r>
            <a:r>
              <a:rPr lang="en-US" dirty="0"/>
              <a:t>or </a:t>
            </a:r>
            <a:r>
              <a:rPr lang="en-US" dirty="0" smtClean="0"/>
              <a:t>ceritinib) </a:t>
            </a:r>
            <a:r>
              <a:rPr lang="en-US" dirty="0"/>
              <a:t>is well </a:t>
            </a:r>
            <a:r>
              <a:rPr lang="en-US" dirty="0" smtClean="0"/>
              <a:t> 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tolerated</a:t>
            </a:r>
            <a:endParaRPr lang="en-US" dirty="0"/>
          </a:p>
          <a:p>
            <a:pPr marL="0" indent="0">
              <a:buFont typeface="Arial" charset="0"/>
              <a:buNone/>
              <a:defRPr/>
            </a:pPr>
            <a:r>
              <a:rPr lang="en-US" dirty="0"/>
              <a:t>3. </a:t>
            </a:r>
            <a:r>
              <a:rPr lang="en-US" dirty="0" err="1"/>
              <a:t>Oligoprogressive</a:t>
            </a:r>
            <a:r>
              <a:rPr lang="en-US" dirty="0"/>
              <a:t> disease on TKI therapy, defined as:</a:t>
            </a:r>
          </a:p>
          <a:p>
            <a:pPr lvl="1">
              <a:defRPr/>
            </a:pPr>
            <a:r>
              <a:rPr lang="en-US" dirty="0" smtClean="0"/>
              <a:t>CNS (brain) </a:t>
            </a:r>
            <a:r>
              <a:rPr lang="en-US" dirty="0"/>
              <a:t>progression without </a:t>
            </a:r>
            <a:r>
              <a:rPr lang="en-US" dirty="0" err="1"/>
              <a:t>leptomeningeal</a:t>
            </a:r>
            <a:r>
              <a:rPr lang="en-US" dirty="0"/>
              <a:t> disease amenable to WBRT, SRS or surgical resection</a:t>
            </a:r>
          </a:p>
          <a:p>
            <a:pPr lvl="1">
              <a:defRPr/>
            </a:pPr>
            <a:r>
              <a:rPr lang="en-US" dirty="0"/>
              <a:t>Progression in </a:t>
            </a:r>
            <a:r>
              <a:rPr lang="en-US" u="sng" dirty="0"/>
              <a:t>&lt;</a:t>
            </a:r>
            <a:r>
              <a:rPr lang="en-US" dirty="0"/>
              <a:t> 4 extra-</a:t>
            </a:r>
            <a:r>
              <a:rPr lang="en-US" dirty="0" smtClean="0"/>
              <a:t>CNS (e.g., lung, liver, bone, or LN) </a:t>
            </a:r>
            <a:r>
              <a:rPr lang="en-US" dirty="0"/>
              <a:t>sites amenable to </a:t>
            </a:r>
            <a:r>
              <a:rPr lang="en-US" dirty="0" smtClean="0"/>
              <a:t>SABR </a:t>
            </a:r>
            <a:r>
              <a:rPr lang="en-US" dirty="0"/>
              <a:t>or surgical resection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830763" y="6334725"/>
            <a:ext cx="4251325" cy="49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r">
              <a:defRPr/>
            </a:pPr>
            <a:r>
              <a:rPr lang="en-GB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Weickhardt</a:t>
            </a:r>
            <a:r>
              <a:rPr lang="en-GB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et al. </a:t>
            </a:r>
            <a:r>
              <a:rPr lang="en-GB" sz="1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J </a:t>
            </a:r>
            <a:r>
              <a:rPr lang="en-GB" sz="16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Thorac</a:t>
            </a:r>
            <a:r>
              <a:rPr lang="en-GB" sz="1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</a:t>
            </a:r>
            <a:r>
              <a:rPr lang="en-GB" sz="16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Oncol</a:t>
            </a:r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</a:t>
            </a:r>
            <a:r>
              <a:rPr lang="en-GB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2012</a:t>
            </a:r>
          </a:p>
          <a:p>
            <a:pPr algn="r">
              <a:defRPr/>
            </a:pPr>
            <a:r>
              <a:rPr lang="en-GB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Gan</a:t>
            </a:r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et al., </a:t>
            </a:r>
            <a:r>
              <a:rPr lang="en-GB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Int</a:t>
            </a:r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J </a:t>
            </a:r>
            <a:r>
              <a:rPr lang="en-GB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Radiat</a:t>
            </a:r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</a:t>
            </a:r>
            <a:r>
              <a:rPr lang="en-GB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Oncol</a:t>
            </a:r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</a:t>
            </a:r>
            <a:r>
              <a:rPr lang="en-GB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Biol</a:t>
            </a:r>
            <a:r>
              <a: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Phys. 2014 </a:t>
            </a:r>
            <a:endParaRPr lang="en-GB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1066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72"/>
            <a:ext cx="8229600" cy="1143000"/>
          </a:xfrm>
        </p:spPr>
        <p:txBody>
          <a:bodyPr/>
          <a:lstStyle/>
          <a:p>
            <a:r>
              <a:rPr lang="en-US" dirty="0" smtClean="0"/>
              <a:t>Brain: a sanctuary for metastases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89" y="2520219"/>
            <a:ext cx="4194821" cy="2791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634" y="5585220"/>
            <a:ext cx="1196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crizotinib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1788" y="3501073"/>
            <a:ext cx="10310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Blood-</a:t>
            </a: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 </a:t>
            </a: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Barrier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479" y="1915516"/>
            <a:ext cx="2166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Brain metastases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1899645" y="2315626"/>
            <a:ext cx="21898" cy="79127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0"/>
          </p:cNvCxnSpPr>
          <p:nvPr/>
        </p:nvCxnSpPr>
        <p:spPr>
          <a:xfrm flipV="1">
            <a:off x="1124978" y="5059202"/>
            <a:ext cx="71484" cy="526018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939" y="2938956"/>
            <a:ext cx="4220918" cy="226719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597445" y="2572380"/>
            <a:ext cx="444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Alectinib</a:t>
            </a:r>
            <a:r>
              <a:rPr lang="en-US" dirty="0" smtClean="0">
                <a:solidFill>
                  <a:srgbClr val="000000"/>
                </a:solidFill>
              </a:rPr>
              <a:t> CNS Response = 51% (N = 21)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40 CuadroTexto"/>
          <p:cNvSpPr txBox="1"/>
          <p:nvPr/>
        </p:nvSpPr>
        <p:spPr>
          <a:xfrm>
            <a:off x="5843556" y="6406301"/>
            <a:ext cx="3300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Gadgeel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et al., </a:t>
            </a:r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Lancet </a:t>
            </a:r>
            <a:r>
              <a:rPr lang="en-US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Oncol</a:t>
            </a:r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2014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14995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Prioritizing existing drugs: </a:t>
            </a:r>
            <a:r>
              <a:rPr lang="en-US" dirty="0" smtClean="0">
                <a:solidFill>
                  <a:schemeClr val="accent6"/>
                </a:solidFill>
              </a:rPr>
              <a:t>Pemetrexed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11" y="1676598"/>
            <a:ext cx="4090728" cy="230268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waterfall plot for PFS v2010.11.24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39" t="8305" r="10639" b="4265"/>
          <a:stretch/>
        </p:blipFill>
        <p:spPr>
          <a:xfrm>
            <a:off x="6071624" y="1073880"/>
            <a:ext cx="2397256" cy="344571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7727723" y="2454235"/>
            <a:ext cx="698349" cy="47089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Helvetica Neue Light"/>
              <a:cs typeface="Helvetica Neue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41889" y="6334780"/>
            <a:ext cx="34021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Camidge et al., </a:t>
            </a:r>
            <a:r>
              <a: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J Thoracic </a:t>
            </a:r>
            <a:r>
              <a:rPr lang="en-US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Oncol</a:t>
            </a:r>
            <a:r>
              <a: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. 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(2011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)</a:t>
            </a:r>
          </a:p>
          <a:p>
            <a:pPr algn="r"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Doebele lab, unpublished results</a:t>
            </a:r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/>
              <a:cs typeface="Helvetica Neue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813" y="4145121"/>
            <a:ext cx="4162892" cy="214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9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91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Comparison of pemetrexed in ALK+ vs. unselected lung adenocarcinoma patients </a:t>
            </a:r>
            <a:endParaRPr lang="en-US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818125"/>
              </p:ext>
            </p:extLst>
          </p:nvPr>
        </p:nvGraphicFramePr>
        <p:xfrm>
          <a:off x="1254062" y="1438439"/>
          <a:ext cx="6594282" cy="2652334"/>
        </p:xfrm>
        <a:graphic>
          <a:graphicData uri="http://schemas.openxmlformats.org/drawingml/2006/table">
            <a:tbl>
              <a:tblPr/>
              <a:tblGrid>
                <a:gridCol w="3770922"/>
                <a:gridCol w="1411680"/>
                <a:gridCol w="1411680"/>
              </a:tblGrid>
              <a:tr h="34984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Trial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Tumor response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PFS (months)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12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PROFILE 1007 (ALK+, pemetrexed)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29.3%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4.2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999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Hanna et al. 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adeno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pemetrexed)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12.8%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420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PROFILE 1014 (ALK+, </a:t>
                      </a:r>
                      <a:r>
                        <a:rPr lang="en-US" sz="1800" b="0" i="0" u="none" strike="noStrike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cis</a:t>
                      </a:r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n-US" sz="1800" b="0" i="0" u="none" strike="noStrike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pem</a:t>
                      </a:r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45%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7.0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89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Scagliotti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et al. 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adeno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cis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pem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28.9%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114239"/>
              </p:ext>
            </p:extLst>
          </p:nvPr>
        </p:nvGraphicFramePr>
        <p:xfrm>
          <a:off x="1254062" y="4701221"/>
          <a:ext cx="6594282" cy="1466502"/>
        </p:xfrm>
        <a:graphic>
          <a:graphicData uri="http://schemas.openxmlformats.org/drawingml/2006/table">
            <a:tbl>
              <a:tblPr/>
              <a:tblGrid>
                <a:gridCol w="3770922"/>
                <a:gridCol w="1411680"/>
                <a:gridCol w="1411680"/>
              </a:tblGrid>
              <a:tr h="530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Trial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Tumor response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PFS (months)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PROFILE 1007 (ALK+, docetaxel)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6.9%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2.7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420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Hanna et al. (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adeno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docetaxel)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45809" y="6248602"/>
            <a:ext cx="2331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Shaw et al., </a:t>
            </a:r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NEJM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2013</a:t>
            </a:r>
          </a:p>
          <a:p>
            <a:pPr algn="r"/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Scagliotti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et al., </a:t>
            </a:r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Oncologist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2009</a:t>
            </a:r>
          </a:p>
          <a:p>
            <a:pPr algn="r"/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Mok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et al., ASCO 2014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161854" y="2955505"/>
            <a:ext cx="1929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Pemetrexed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53781" y="5240687"/>
            <a:ext cx="1638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Docetaxel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497" y="2114278"/>
            <a:ext cx="404735" cy="4047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497" y="3347258"/>
            <a:ext cx="404735" cy="4047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715168" y="5415058"/>
            <a:ext cx="265392" cy="34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689908" y="2566994"/>
            <a:ext cx="1195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Disease</a:t>
            </a:r>
          </a:p>
          <a:p>
            <a:pPr algn="ctr"/>
            <a:endParaRPr lang="en-US" sz="1100" dirty="0" smtClean="0">
              <a:solidFill>
                <a:schemeClr val="bg1"/>
              </a:solidFill>
            </a:endParaRP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Progression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SWOG 1300: </a:t>
            </a:r>
            <a:br>
              <a:rPr lang="en-US" dirty="0" smtClean="0"/>
            </a:br>
            <a:r>
              <a:rPr lang="en-US" dirty="0" smtClean="0"/>
              <a:t>coming to a site near you</a:t>
            </a:r>
            <a:endParaRPr lang="en-US" dirty="0"/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2379082" y="2198074"/>
            <a:ext cx="3365512" cy="2946918"/>
            <a:chOff x="2315" y="2176"/>
            <a:chExt cx="2120" cy="14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AutoShape 37"/>
            <p:cNvSpPr>
              <a:spLocks noChangeArrowheads="1"/>
            </p:cNvSpPr>
            <p:nvPr/>
          </p:nvSpPr>
          <p:spPr bwMode="blackWhite">
            <a:xfrm>
              <a:off x="2785" y="2440"/>
              <a:ext cx="263" cy="1091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tIns="91440" bIns="109728" anchor="ctr">
              <a:spAutoFit/>
            </a:bodyPr>
            <a:lstStyle/>
            <a:p>
              <a:pPr algn="ctr"/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itchFamily="34" charset="-128"/>
                </a:rPr>
                <a:t>R</a:t>
              </a:r>
              <a:b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itchFamily="34" charset="-128"/>
                </a:rPr>
              </a:b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itchFamily="34" charset="-128"/>
                </a:rPr>
                <a:t>A</a:t>
              </a:r>
              <a:b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itchFamily="34" charset="-128"/>
                </a:rPr>
              </a:b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itchFamily="34" charset="-128"/>
                </a:rPr>
                <a:t>N</a:t>
              </a:r>
              <a:b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itchFamily="34" charset="-128"/>
                </a:rPr>
              </a:b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itchFamily="34" charset="-128"/>
                </a:rPr>
                <a:t>D</a:t>
              </a:r>
              <a:b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itchFamily="34" charset="-128"/>
                </a:rPr>
              </a:b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itchFamily="34" charset="-128"/>
                </a:rPr>
                <a:t>O</a:t>
              </a:r>
              <a:b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itchFamily="34" charset="-128"/>
                </a:rPr>
              </a:b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itchFamily="34" charset="-128"/>
                </a:rPr>
                <a:t>M</a:t>
              </a:r>
              <a:b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itchFamily="34" charset="-128"/>
                </a:rPr>
              </a:b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itchFamily="34" charset="-128"/>
                </a:rPr>
                <a:t>I</a:t>
              </a:r>
              <a:b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itchFamily="34" charset="-128"/>
                </a:rPr>
              </a:b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itchFamily="34" charset="-128"/>
                </a:rPr>
                <a:t>Z</a:t>
              </a:r>
              <a:b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itchFamily="34" charset="-128"/>
                </a:rPr>
              </a:b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itchFamily="34" charset="-128"/>
                </a:rPr>
                <a:t>E</a:t>
              </a:r>
            </a:p>
          </p:txBody>
        </p:sp>
        <p:sp>
          <p:nvSpPr>
            <p:cNvPr id="5" name="Text Box 38"/>
            <p:cNvSpPr txBox="1">
              <a:spLocks noChangeArrowheads="1"/>
            </p:cNvSpPr>
            <p:nvPr/>
          </p:nvSpPr>
          <p:spPr bwMode="auto">
            <a:xfrm>
              <a:off x="3014" y="2806"/>
              <a:ext cx="280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TW" sz="1400" b="1">
                  <a:solidFill>
                    <a:schemeClr val="bg1"/>
                  </a:solidFill>
                  <a:ea typeface="PMingLiU" pitchFamily="18" charset="-120"/>
                </a:rPr>
                <a:t>1:1</a:t>
              </a:r>
            </a:p>
            <a:p>
              <a:pPr algn="ctr" eaLnBrk="0" hangingPunct="0"/>
              <a:endParaRPr lang="en-US" altLang="zh-TW" sz="1400" b="1">
                <a:solidFill>
                  <a:schemeClr val="bg1"/>
                </a:solidFill>
                <a:ea typeface="PMingLiU" pitchFamily="18" charset="-120"/>
              </a:endParaRPr>
            </a:p>
          </p:txBody>
        </p:sp>
        <p:sp>
          <p:nvSpPr>
            <p:cNvPr id="6" name="AutoShape 39"/>
            <p:cNvSpPr>
              <a:spLocks noChangeArrowheads="1"/>
            </p:cNvSpPr>
            <p:nvPr/>
          </p:nvSpPr>
          <p:spPr bwMode="blackWhite">
            <a:xfrm>
              <a:off x="3405" y="2970"/>
              <a:ext cx="1028" cy="693"/>
            </a:xfrm>
            <a:prstGeom prst="roundRect">
              <a:avLst>
                <a:gd name="adj" fmla="val 16667"/>
              </a:avLst>
            </a:prstGeom>
            <a:solidFill>
              <a:srgbClr val="3366FF"/>
            </a:solidFill>
            <a:ln w="12700" cmpd="sng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lvl="2" algn="ctr">
                <a:tabLst>
                  <a:tab pos="114300" algn="l"/>
                </a:tabLst>
                <a:defRPr/>
              </a:pPr>
              <a:r>
                <a:rPr lang="en-US" altLang="zh-TW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PMingLiU" pitchFamily="18" charset="-120"/>
                </a:rPr>
                <a:t>crizotinib </a:t>
              </a:r>
              <a:r>
                <a:rPr lang="en-US" altLang="zh-TW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PMingLiU" pitchFamily="18" charset="-120"/>
                </a:rPr>
                <a:t>250 mg </a:t>
              </a:r>
              <a:endParaRPr lang="en-US" altLang="zh-TW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endParaRPr>
            </a:p>
            <a:p>
              <a:pPr marL="0" lvl="2" algn="ctr">
                <a:tabLst>
                  <a:tab pos="114300" algn="l"/>
                </a:tabLst>
                <a:defRPr/>
              </a:pPr>
              <a:r>
                <a:rPr lang="en-US" altLang="zh-TW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PMingLiU" pitchFamily="18" charset="-120"/>
                </a:rPr>
                <a:t>PO BID daily</a:t>
              </a:r>
              <a:endParaRPr lang="en-GB" altLang="zh-TW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endParaRPr>
            </a:p>
            <a:p>
              <a:pPr marL="0" lvl="2" algn="ctr">
                <a:tabLst>
                  <a:tab pos="114300" algn="l"/>
                </a:tabLst>
                <a:defRPr/>
              </a:pPr>
              <a:r>
                <a:rPr lang="en-GB" altLang="zh-TW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PMingLiU" pitchFamily="18" charset="-120"/>
                </a:rPr>
                <a:t>+ </a:t>
              </a:r>
              <a:endParaRPr lang="en-GB" altLang="zh-TW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endParaRPr>
            </a:p>
            <a:p>
              <a:pPr marL="0" lvl="2" algn="ctr">
                <a:tabLst>
                  <a:tab pos="114300" algn="l"/>
                </a:tabLst>
                <a:defRPr/>
              </a:pPr>
              <a:r>
                <a:rPr lang="en-US" altLang="zh-TW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PMingLiU" pitchFamily="18" charset="-120"/>
                </a:rPr>
                <a:t>pemetrexed </a:t>
              </a:r>
            </a:p>
            <a:p>
              <a:pPr marL="0" lvl="2" algn="ctr">
                <a:tabLst>
                  <a:tab pos="114300" algn="l"/>
                </a:tabLst>
                <a:defRPr/>
              </a:pPr>
              <a:r>
                <a:rPr lang="en-GB" altLang="zh-TW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PMingLiU" pitchFamily="18" charset="-120"/>
                </a:rPr>
                <a:t>500 </a:t>
              </a:r>
              <a:r>
                <a:rPr lang="en-GB" altLang="zh-TW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PMingLiU" pitchFamily="18" charset="-120"/>
                </a:rPr>
                <a:t>mg/</a:t>
              </a:r>
              <a:r>
                <a:rPr lang="en-GB" altLang="zh-TW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PMingLiU" pitchFamily="18" charset="-120"/>
                </a:rPr>
                <a:t>m</a:t>
              </a:r>
              <a:r>
                <a:rPr lang="en-GB" altLang="zh-TW" baseline="30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PMingLiU" pitchFamily="18" charset="-120"/>
                </a:rPr>
                <a:t>2</a:t>
              </a:r>
              <a:r>
                <a:rPr lang="en-GB" altLang="zh-TW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PMingLiU" pitchFamily="18" charset="-120"/>
                </a:rPr>
                <a:t> </a:t>
              </a:r>
              <a:r>
                <a:rPr lang="en-GB" altLang="zh-TW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PMingLiU" pitchFamily="18" charset="-120"/>
                </a:rPr>
                <a:t>IV </a:t>
              </a:r>
              <a:r>
                <a:rPr lang="en-GB" altLang="zh-TW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PMingLiU" pitchFamily="18" charset="-120"/>
                </a:rPr>
                <a:t>d1</a:t>
              </a:r>
              <a:endParaRPr lang="en-GB" altLang="zh-TW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endParaRPr>
            </a:p>
          </p:txBody>
        </p:sp>
        <p:sp>
          <p:nvSpPr>
            <p:cNvPr id="7" name="AutoShape 40"/>
            <p:cNvSpPr>
              <a:spLocks noChangeArrowheads="1"/>
            </p:cNvSpPr>
            <p:nvPr/>
          </p:nvSpPr>
          <p:spPr bwMode="blackWhite">
            <a:xfrm>
              <a:off x="3403" y="2176"/>
              <a:ext cx="1032" cy="730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12700" cmpd="sng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lvl="2" algn="ctr">
                <a:tabLst>
                  <a:tab pos="114300" algn="l"/>
                </a:tabLst>
                <a:defRPr/>
              </a:pPr>
              <a:r>
                <a:rPr lang="en-US" altLang="zh-TW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PMingLiU" pitchFamily="18" charset="-120"/>
                </a:rPr>
                <a:t>p</a:t>
              </a:r>
              <a:r>
                <a:rPr lang="en-US" altLang="zh-TW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PMingLiU" pitchFamily="18" charset="-120"/>
                </a:rPr>
                <a:t>emetrexed </a:t>
              </a:r>
            </a:p>
            <a:p>
              <a:pPr marL="0" lvl="2" algn="ctr">
                <a:tabLst>
                  <a:tab pos="114300" algn="l"/>
                </a:tabLst>
                <a:defRPr/>
              </a:pPr>
              <a:r>
                <a:rPr lang="en-GB" altLang="zh-TW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PMingLiU" pitchFamily="18" charset="-120"/>
                </a:rPr>
                <a:t>500 </a:t>
              </a:r>
              <a:r>
                <a:rPr lang="en-GB" altLang="zh-TW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PMingLiU" pitchFamily="18" charset="-120"/>
                </a:rPr>
                <a:t>mg/m</a:t>
              </a:r>
              <a:r>
                <a:rPr lang="en-GB" altLang="zh-TW" baseline="30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PMingLiU" pitchFamily="18" charset="-120"/>
                </a:rPr>
                <a:t>2</a:t>
              </a:r>
              <a:r>
                <a:rPr lang="en-GB" altLang="zh-TW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PMingLiU" pitchFamily="18" charset="-120"/>
                </a:rPr>
                <a:t> IV </a:t>
              </a:r>
              <a:r>
                <a:rPr lang="en-GB" altLang="zh-TW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PMingLiU" pitchFamily="18" charset="-120"/>
                </a:rPr>
                <a:t>d1</a:t>
              </a:r>
              <a:r>
                <a:rPr lang="en-US" altLang="zh-TW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PMingLiU" pitchFamily="18" charset="-120"/>
                </a:rPr>
                <a:t> </a:t>
              </a:r>
              <a:endParaRPr lang="en-US" altLang="zh-TW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endParaRPr>
            </a:p>
          </p:txBody>
        </p:sp>
        <p:sp>
          <p:nvSpPr>
            <p:cNvPr id="8" name="Line 41"/>
            <p:cNvSpPr>
              <a:spLocks noChangeShapeType="1"/>
            </p:cNvSpPr>
            <p:nvPr/>
          </p:nvSpPr>
          <p:spPr bwMode="auto">
            <a:xfrm>
              <a:off x="2315" y="2989"/>
              <a:ext cx="450" cy="3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round/>
              <a:headEnd/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3083" y="2548"/>
              <a:ext cx="319" cy="769"/>
              <a:chOff x="2140" y="2653"/>
              <a:chExt cx="319" cy="769"/>
            </a:xfrm>
          </p:grpSpPr>
          <p:cxnSp>
            <p:nvCxnSpPr>
              <p:cNvPr id="10" name="AutoShape 4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138" y="2812"/>
                <a:ext cx="468" cy="149"/>
              </a:xfrm>
              <a:prstGeom prst="bentConnector2">
                <a:avLst/>
              </a:prstGeom>
              <a:noFill/>
              <a:ln w="38100" cmpd="sng">
                <a:solidFill>
                  <a:srgbClr val="000000"/>
                </a:solidFill>
                <a:miter lim="800000"/>
                <a:headEnd/>
                <a:tailEnd type="triangle" w="lg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11" name="AutoShape 43"/>
              <p:cNvCxnSpPr>
                <a:cxnSpLocks noChangeShapeType="1"/>
              </p:cNvCxnSpPr>
              <p:nvPr/>
            </p:nvCxnSpPr>
            <p:spPr bwMode="auto">
              <a:xfrm>
                <a:off x="2140" y="3091"/>
                <a:ext cx="319" cy="331"/>
              </a:xfrm>
              <a:prstGeom prst="bentConnector3">
                <a:avLst>
                  <a:gd name="adj1" fmla="val 49843"/>
                </a:avLst>
              </a:prstGeom>
              <a:noFill/>
              <a:ln w="38100" cmpd="sng">
                <a:solidFill>
                  <a:srgbClr val="000000"/>
                </a:solidFill>
                <a:miter lim="800000"/>
                <a:headEnd/>
                <a:tailEnd type="triangle" w="lg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</p:grpSp>
      </p:grpSp>
      <p:sp>
        <p:nvSpPr>
          <p:cNvPr id="12" name="AutoShape 37"/>
          <p:cNvSpPr>
            <a:spLocks noChangeArrowheads="1"/>
          </p:cNvSpPr>
          <p:nvPr/>
        </p:nvSpPr>
        <p:spPr bwMode="blackWhite">
          <a:xfrm>
            <a:off x="167149" y="1892139"/>
            <a:ext cx="2148734" cy="3634098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</a:schemeClr>
          </a:solidFill>
          <a:ln w="12700" cmpd="sng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91440" bIns="109728" anchor="ctr">
            <a:spAutoFit/>
          </a:bodyPr>
          <a:lstStyle/>
          <a:p>
            <a:r>
              <a:rPr lang="en-US" altLang="zh-TW" sz="1400" b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Eligibility</a:t>
            </a:r>
          </a:p>
          <a:p>
            <a:pPr>
              <a:buFontTx/>
              <a:buChar char="•"/>
            </a:pPr>
            <a:r>
              <a:rPr lang="en-US" altLang="zh-TW" sz="1400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Non-SCC</a:t>
            </a:r>
            <a:r>
              <a:rPr lang="en-US" altLang="zh-TW" sz="1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 </a:t>
            </a:r>
            <a:r>
              <a:rPr lang="en-US" altLang="zh-TW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NSCLC patients with </a:t>
            </a:r>
            <a:r>
              <a:rPr lang="en-US" altLang="zh-TW" sz="1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ALK+ tumors (FISH)</a:t>
            </a:r>
            <a:endParaRPr lang="en-US" altLang="zh-TW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MingLiU" pitchFamily="18" charset="-120"/>
            </a:endParaRPr>
          </a:p>
          <a:p>
            <a:pPr>
              <a:buFontTx/>
              <a:buChar char="•"/>
            </a:pPr>
            <a:r>
              <a:rPr lang="en-US" altLang="zh-TW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 Systemic progression on crizotinib </a:t>
            </a:r>
            <a:r>
              <a:rPr lang="en-US" altLang="zh-TW" sz="1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after </a:t>
            </a:r>
            <a:r>
              <a:rPr lang="en-US" altLang="zh-TW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clinical </a:t>
            </a:r>
            <a:r>
              <a:rPr lang="en-US" altLang="zh-TW" sz="1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benefit (either </a:t>
            </a:r>
            <a:r>
              <a:rPr lang="en-US" altLang="zh-TW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ORR or SD ≥ </a:t>
            </a:r>
            <a:r>
              <a:rPr lang="en-US" altLang="zh-TW" sz="1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3 mo.)</a:t>
            </a:r>
            <a:endParaRPr lang="en-US" altLang="zh-TW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MingLiU" pitchFamily="18" charset="-120"/>
            </a:endParaRPr>
          </a:p>
          <a:p>
            <a:pPr>
              <a:buFontTx/>
              <a:buChar char="•"/>
            </a:pPr>
            <a:r>
              <a:rPr lang="en-US" altLang="zh-TW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 </a:t>
            </a:r>
            <a:r>
              <a:rPr lang="en-US" altLang="zh-TW" sz="1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Start </a:t>
            </a:r>
            <a:r>
              <a:rPr lang="en-US" altLang="zh-TW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treatment within </a:t>
            </a:r>
            <a:r>
              <a:rPr lang="en-US" altLang="zh-TW" sz="1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3-30d post-</a:t>
            </a:r>
            <a:r>
              <a:rPr lang="en-US" altLang="zh-TW" sz="14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criz</a:t>
            </a:r>
            <a:endParaRPr lang="en-US" altLang="zh-TW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MingLiU" pitchFamily="18" charset="-120"/>
            </a:endParaRPr>
          </a:p>
          <a:p>
            <a:pPr>
              <a:buFontTx/>
              <a:buChar char="•"/>
            </a:pPr>
            <a:r>
              <a:rPr lang="en-US" altLang="zh-TW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 </a:t>
            </a:r>
            <a:r>
              <a:rPr lang="en-US" altLang="zh-TW" sz="1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Absent/asymptomatic brain metastases</a:t>
            </a:r>
            <a:endParaRPr lang="en-US" altLang="zh-TW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MingLiU" pitchFamily="18" charset="-120"/>
            </a:endParaRPr>
          </a:p>
          <a:p>
            <a:pPr>
              <a:buFontTx/>
              <a:buChar char="•"/>
            </a:pPr>
            <a:r>
              <a:rPr lang="en-US" altLang="zh-TW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 </a:t>
            </a:r>
            <a:r>
              <a:rPr lang="en-US" altLang="zh-TW" sz="1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pemetrexed</a:t>
            </a:r>
            <a:r>
              <a:rPr lang="en-US" altLang="zh-TW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-naïve </a:t>
            </a:r>
            <a:endParaRPr lang="en-US" altLang="zh-CN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13288" y="6286412"/>
            <a:ext cx="32371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Trial PI: Camidge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Translational Medicine PI: Doebele </a:t>
            </a:r>
            <a:endParaRPr lang="en-US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/>
              <a:cs typeface="Helvetica Neue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64739" y="3281792"/>
            <a:ext cx="9090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algn="ctr">
              <a:tabLst>
                <a:tab pos="114300" algn="l"/>
              </a:tabLst>
              <a:defRPr/>
            </a:pPr>
            <a:r>
              <a:rPr lang="en-GB" altLang="zh-TW" sz="1600" dirty="0" smtClean="0">
                <a:solidFill>
                  <a:schemeClr val="bg1"/>
                </a:solidFill>
                <a:ea typeface="PMingLiU" pitchFamily="18" charset="-120"/>
              </a:rPr>
              <a:t>N = 108</a:t>
            </a:r>
            <a:endParaRPr lang="en-US" altLang="zh-TW" sz="1600" dirty="0">
              <a:solidFill>
                <a:schemeClr val="bg1"/>
              </a:solidFill>
              <a:ea typeface="PMingLiU" pitchFamily="18" charset="-120"/>
            </a:endParaRPr>
          </a:p>
        </p:txBody>
      </p:sp>
      <p:sp>
        <p:nvSpPr>
          <p:cNvPr id="17" name="AutoShape 40"/>
          <p:cNvSpPr>
            <a:spLocks noChangeArrowheads="1"/>
          </p:cNvSpPr>
          <p:nvPr/>
        </p:nvSpPr>
        <p:spPr bwMode="blackWhite">
          <a:xfrm>
            <a:off x="6821558" y="2199766"/>
            <a:ext cx="1479618" cy="1440208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12700" cmpd="sng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lvl="2" algn="ctr">
              <a:tabLst>
                <a:tab pos="114300" algn="l"/>
              </a:tabLst>
              <a:defRPr/>
            </a:pPr>
            <a:r>
              <a:rPr lang="en-US" altLang="zh-TW" sz="1600" dirty="0" smtClean="0">
                <a:solidFill>
                  <a:srgbClr val="000000"/>
                </a:solidFill>
                <a:ea typeface="PMingLiU" pitchFamily="18" charset="-120"/>
              </a:rPr>
              <a:t>re-challenge</a:t>
            </a:r>
          </a:p>
          <a:p>
            <a:pPr marL="0" lvl="2" algn="ctr">
              <a:tabLst>
                <a:tab pos="114300" algn="l"/>
              </a:tabLst>
              <a:defRPr/>
            </a:pPr>
            <a:r>
              <a:rPr lang="en-US" altLang="zh-TW" sz="1600" dirty="0" smtClean="0">
                <a:solidFill>
                  <a:srgbClr val="000000"/>
                </a:solidFill>
                <a:ea typeface="PMingLiU" pitchFamily="18" charset="-120"/>
              </a:rPr>
              <a:t>crizotinib</a:t>
            </a:r>
          </a:p>
          <a:p>
            <a:pPr marL="0" lvl="2" algn="ctr">
              <a:tabLst>
                <a:tab pos="114300" algn="l"/>
              </a:tabLst>
              <a:defRPr/>
            </a:pPr>
            <a:r>
              <a:rPr lang="en-US" altLang="zh-TW" sz="1600" dirty="0" smtClean="0">
                <a:solidFill>
                  <a:srgbClr val="000000"/>
                </a:solidFill>
                <a:ea typeface="PMingLiU" pitchFamily="18" charset="-120"/>
              </a:rPr>
              <a:t>250 PO BID</a:t>
            </a:r>
            <a:endParaRPr lang="en-US" altLang="zh-TW" sz="1600" dirty="0">
              <a:solidFill>
                <a:srgbClr val="000000"/>
              </a:solidFill>
              <a:ea typeface="PMingLiU" pitchFamily="18" charset="-120"/>
            </a:endParaRPr>
          </a:p>
        </p:txBody>
      </p:sp>
      <p:sp>
        <p:nvSpPr>
          <p:cNvPr id="18" name="Line 41"/>
          <p:cNvSpPr>
            <a:spLocks noChangeShapeType="1"/>
          </p:cNvSpPr>
          <p:nvPr/>
        </p:nvSpPr>
        <p:spPr bwMode="auto">
          <a:xfrm flipV="1">
            <a:off x="5750525" y="2910846"/>
            <a:ext cx="1084509" cy="11366"/>
          </a:xfrm>
          <a:prstGeom prst="line">
            <a:avLst/>
          </a:prstGeom>
          <a:noFill/>
          <a:ln w="38100" cmpd="sng">
            <a:solidFill>
              <a:schemeClr val="bg1"/>
            </a:solidFill>
            <a:round/>
            <a:headEnd/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Up Arrow 21"/>
          <p:cNvSpPr/>
          <p:nvPr/>
        </p:nvSpPr>
        <p:spPr>
          <a:xfrm>
            <a:off x="2501634" y="3954816"/>
            <a:ext cx="447536" cy="1199583"/>
          </a:xfrm>
          <a:prstGeom prst="upArrow">
            <a:avLst/>
          </a:prstGeom>
          <a:solidFill>
            <a:srgbClr val="CFB87C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2191182" y="445114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BIOPSY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11069" y="5600537"/>
            <a:ext cx="558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Resistance mechanisms and association with benefit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Curved Right Arrow 25"/>
          <p:cNvSpPr/>
          <p:nvPr/>
        </p:nvSpPr>
        <p:spPr>
          <a:xfrm rot="20288606">
            <a:off x="2504277" y="5208142"/>
            <a:ext cx="242580" cy="699177"/>
          </a:xfrm>
          <a:prstGeom prst="curvedRightArrow">
            <a:avLst/>
          </a:prstGeom>
          <a:solidFill>
            <a:srgbClr val="CFB87C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9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Pfizer:  Research grant, consulting, advisory board</a:t>
            </a:r>
          </a:p>
          <a:p>
            <a:r>
              <a:rPr lang="en-US" sz="2400" dirty="0" err="1" smtClean="0"/>
              <a:t>Boehringer</a:t>
            </a:r>
            <a:r>
              <a:rPr lang="en-US" sz="2400" dirty="0" smtClean="0"/>
              <a:t> </a:t>
            </a:r>
            <a:r>
              <a:rPr lang="en-US" sz="2400" dirty="0" err="1" smtClean="0"/>
              <a:t>Ingelheim</a:t>
            </a:r>
            <a:r>
              <a:rPr lang="en-US" sz="2400" dirty="0" smtClean="0"/>
              <a:t>:  Consulting, advisory board</a:t>
            </a:r>
          </a:p>
          <a:p>
            <a:r>
              <a:rPr lang="en-US" sz="2400" dirty="0" smtClean="0"/>
              <a:t>Eli Lilly/</a:t>
            </a:r>
            <a:r>
              <a:rPr lang="en-US" sz="2400" dirty="0" err="1" smtClean="0"/>
              <a:t>ImClone</a:t>
            </a:r>
            <a:r>
              <a:rPr lang="en-US" sz="2400" dirty="0" smtClean="0"/>
              <a:t>: </a:t>
            </a:r>
            <a:r>
              <a:rPr lang="en-US" sz="2400" dirty="0"/>
              <a:t>Research grant, travel </a:t>
            </a:r>
            <a:r>
              <a:rPr lang="en-US" sz="2400" dirty="0" smtClean="0"/>
              <a:t>support</a:t>
            </a:r>
          </a:p>
          <a:p>
            <a:r>
              <a:rPr lang="en-US" sz="2400" dirty="0" err="1" smtClean="0"/>
              <a:t>Mirati</a:t>
            </a:r>
            <a:r>
              <a:rPr lang="en-US" sz="2400" dirty="0" smtClean="0"/>
              <a:t> Therapeutics: Research Grant</a:t>
            </a:r>
          </a:p>
          <a:p>
            <a:r>
              <a:rPr lang="en-US" sz="2400" dirty="0" err="1" smtClean="0"/>
              <a:t>OxOnc</a:t>
            </a:r>
            <a:r>
              <a:rPr lang="en-US" sz="2400" dirty="0" smtClean="0"/>
              <a:t>: Consulting</a:t>
            </a:r>
          </a:p>
          <a:p>
            <a:r>
              <a:rPr lang="en-US" sz="2400" dirty="0" err="1" smtClean="0"/>
              <a:t>Loxo</a:t>
            </a:r>
            <a:r>
              <a:rPr lang="en-US" sz="2400" dirty="0" smtClean="0"/>
              <a:t> Oncology: Consulting</a:t>
            </a:r>
          </a:p>
          <a:p>
            <a:r>
              <a:rPr lang="en-US" sz="2400" dirty="0" smtClean="0"/>
              <a:t>Abbott Molecular: licensed patent</a:t>
            </a:r>
          </a:p>
        </p:txBody>
      </p:sp>
      <p:pic>
        <p:nvPicPr>
          <p:cNvPr id="4" name="Picture 3" descr="PowerPoint_white_logo.jpg"/>
          <p:cNvPicPr>
            <a:picLocks noChangeAspect="1"/>
          </p:cNvPicPr>
          <p:nvPr/>
        </p:nvPicPr>
        <p:blipFill rotWithShape="1">
          <a:blip r:embed="rId2"/>
          <a:srcRect l="88364" t="90791" r="2477" b="2402"/>
          <a:stretch/>
        </p:blipFill>
        <p:spPr>
          <a:xfrm>
            <a:off x="0" y="5758609"/>
            <a:ext cx="974811" cy="5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589"/>
            <a:ext cx="8229600" cy="603754"/>
          </a:xfrm>
        </p:spPr>
        <p:txBody>
          <a:bodyPr/>
          <a:lstStyle/>
          <a:p>
            <a:r>
              <a:rPr lang="en-US" sz="3600" dirty="0" smtClean="0"/>
              <a:t>ALK+ Treatment Algorithm*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6239703" y="6406000"/>
            <a:ext cx="290429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*Subject to change (rapidly)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47541" y="795305"/>
            <a:ext cx="1253668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Crizotinib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1201" y="1541215"/>
            <a:ext cx="226619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Oligoprogression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08103" y="2536397"/>
            <a:ext cx="603075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Yes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80999" y="1810406"/>
            <a:ext cx="51253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No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9560" y="1915336"/>
            <a:ext cx="2138075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Study available?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6801" y="3040239"/>
            <a:ext cx="1068447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ceritinib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5502" y="4043927"/>
            <a:ext cx="226619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Oligoprogression</a:t>
            </a:r>
            <a:r>
              <a:rPr lang="en-US" sz="2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91694" y="2732463"/>
            <a:ext cx="123380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Alectinib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or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AP26113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92887" y="3329786"/>
            <a:ext cx="633507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LAT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17" y="3040239"/>
            <a:ext cx="926305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S1300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75189" y="4908542"/>
            <a:ext cx="2066817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Study available?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9763" y="5889941"/>
            <a:ext cx="997313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HSP90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24995" y="5889941"/>
            <a:ext cx="1967205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Immunotherapy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86166" y="5889941"/>
            <a:ext cx="1011465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Chemo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5" idx="2"/>
            <a:endCxn id="6" idx="0"/>
          </p:cNvCxnSpPr>
          <p:nvPr/>
        </p:nvCxnSpPr>
        <p:spPr>
          <a:xfrm>
            <a:off x="4674375" y="1195415"/>
            <a:ext cx="1999921" cy="3458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2"/>
            <a:endCxn id="8" idx="0"/>
          </p:cNvCxnSpPr>
          <p:nvPr/>
        </p:nvCxnSpPr>
        <p:spPr>
          <a:xfrm>
            <a:off x="6674296" y="1941325"/>
            <a:ext cx="835345" cy="59507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2"/>
            <a:endCxn id="9" idx="3"/>
          </p:cNvCxnSpPr>
          <p:nvPr/>
        </p:nvCxnSpPr>
        <p:spPr>
          <a:xfrm flipH="1">
            <a:off x="4993529" y="1941325"/>
            <a:ext cx="1680767" cy="6913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8" idx="2"/>
            <a:endCxn id="14" idx="0"/>
          </p:cNvCxnSpPr>
          <p:nvPr/>
        </p:nvCxnSpPr>
        <p:spPr>
          <a:xfrm>
            <a:off x="7509641" y="2936507"/>
            <a:ext cx="0" cy="3932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9" idx="1"/>
            <a:endCxn id="11" idx="3"/>
          </p:cNvCxnSpPr>
          <p:nvPr/>
        </p:nvCxnSpPr>
        <p:spPr>
          <a:xfrm flipH="1">
            <a:off x="3977635" y="2010461"/>
            <a:ext cx="503364" cy="10493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1" idx="2"/>
            <a:endCxn id="16" idx="0"/>
          </p:cNvCxnSpPr>
          <p:nvPr/>
        </p:nvCxnSpPr>
        <p:spPr>
          <a:xfrm flipH="1">
            <a:off x="1377570" y="2315446"/>
            <a:ext cx="1531028" cy="72479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1" idx="2"/>
            <a:endCxn id="12" idx="0"/>
          </p:cNvCxnSpPr>
          <p:nvPr/>
        </p:nvCxnSpPr>
        <p:spPr>
          <a:xfrm>
            <a:off x="2908598" y="2315446"/>
            <a:ext cx="1592427" cy="72479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1" idx="2"/>
            <a:endCxn id="15" idx="0"/>
          </p:cNvCxnSpPr>
          <p:nvPr/>
        </p:nvCxnSpPr>
        <p:spPr>
          <a:xfrm flipH="1">
            <a:off x="2908597" y="2315446"/>
            <a:ext cx="1" cy="41701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6" idx="2"/>
            <a:endCxn id="13" idx="0"/>
          </p:cNvCxnSpPr>
          <p:nvPr/>
        </p:nvCxnSpPr>
        <p:spPr>
          <a:xfrm>
            <a:off x="1377570" y="3440349"/>
            <a:ext cx="1531027" cy="60357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5" idx="2"/>
            <a:endCxn id="13" idx="0"/>
          </p:cNvCxnSpPr>
          <p:nvPr/>
        </p:nvCxnSpPr>
        <p:spPr>
          <a:xfrm>
            <a:off x="2908597" y="3748126"/>
            <a:ext cx="0" cy="29580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2" idx="2"/>
            <a:endCxn id="13" idx="0"/>
          </p:cNvCxnSpPr>
          <p:nvPr/>
        </p:nvCxnSpPr>
        <p:spPr>
          <a:xfrm flipH="1">
            <a:off x="2908597" y="3440349"/>
            <a:ext cx="1592428" cy="60357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3" idx="3"/>
            <a:endCxn id="14" idx="1"/>
          </p:cNvCxnSpPr>
          <p:nvPr/>
        </p:nvCxnSpPr>
        <p:spPr>
          <a:xfrm flipV="1">
            <a:off x="4041692" y="3529841"/>
            <a:ext cx="3151195" cy="71414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3" idx="2"/>
            <a:endCxn id="17" idx="0"/>
          </p:cNvCxnSpPr>
          <p:nvPr/>
        </p:nvCxnSpPr>
        <p:spPr>
          <a:xfrm>
            <a:off x="2908597" y="4444037"/>
            <a:ext cx="1" cy="46450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7" idx="2"/>
            <a:endCxn id="18" idx="0"/>
          </p:cNvCxnSpPr>
          <p:nvPr/>
        </p:nvCxnSpPr>
        <p:spPr>
          <a:xfrm flipH="1">
            <a:off x="1068420" y="5308652"/>
            <a:ext cx="1840178" cy="58128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17" idx="2"/>
            <a:endCxn id="19" idx="0"/>
          </p:cNvCxnSpPr>
          <p:nvPr/>
        </p:nvCxnSpPr>
        <p:spPr>
          <a:xfrm>
            <a:off x="2908598" y="5308652"/>
            <a:ext cx="0" cy="58128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17" idx="2"/>
            <a:endCxn id="20" idx="0"/>
          </p:cNvCxnSpPr>
          <p:nvPr/>
        </p:nvCxnSpPr>
        <p:spPr>
          <a:xfrm>
            <a:off x="2908598" y="5308652"/>
            <a:ext cx="1783301" cy="58128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834097" y="2485092"/>
            <a:ext cx="317815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46148" y="2354521"/>
            <a:ext cx="317815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86981" y="2485092"/>
            <a:ext cx="332844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84327" y="3705810"/>
            <a:ext cx="317815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742339" y="4465499"/>
            <a:ext cx="332844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18784" y="5385440"/>
            <a:ext cx="332844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44064" y="5385440"/>
            <a:ext cx="317815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56115" y="5385440"/>
            <a:ext cx="317815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05851" y="4206269"/>
            <a:ext cx="3007579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Continue current therapy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49" name="Straight Arrow Connector 48"/>
          <p:cNvCxnSpPr>
            <a:stCxn id="14" idx="2"/>
            <a:endCxn id="47" idx="0"/>
          </p:cNvCxnSpPr>
          <p:nvPr/>
        </p:nvCxnSpPr>
        <p:spPr>
          <a:xfrm>
            <a:off x="7509641" y="3729896"/>
            <a:ext cx="0" cy="47637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390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06113"/>
          </a:xfrm>
        </p:spPr>
        <p:txBody>
          <a:bodyPr/>
          <a:lstStyle/>
          <a:p>
            <a:r>
              <a:rPr lang="en-US" dirty="0" smtClean="0"/>
              <a:t>Crizotinib the standard of care for ALK+ patients at diagnosis</a:t>
            </a:r>
          </a:p>
          <a:p>
            <a:r>
              <a:rPr lang="en-US" dirty="0" smtClean="0"/>
              <a:t>Local ablative therapy an option for patients with </a:t>
            </a:r>
            <a:r>
              <a:rPr lang="en-US" dirty="0" err="1" smtClean="0"/>
              <a:t>oligoprogression</a:t>
            </a:r>
            <a:endParaRPr lang="en-US" dirty="0" smtClean="0"/>
          </a:p>
          <a:p>
            <a:r>
              <a:rPr lang="en-US" dirty="0" smtClean="0"/>
              <a:t>Drug resistance overcome by 2</a:t>
            </a:r>
            <a:r>
              <a:rPr lang="en-US" baseline="30000" dirty="0" smtClean="0"/>
              <a:t>nd</a:t>
            </a:r>
            <a:r>
              <a:rPr lang="en-US" dirty="0" smtClean="0"/>
              <a:t> generation ALK inhibitors</a:t>
            </a:r>
          </a:p>
          <a:p>
            <a:r>
              <a:rPr lang="en-US" dirty="0" smtClean="0"/>
              <a:t>Hope for better and longer drug inhibition of brain metastases</a:t>
            </a:r>
          </a:p>
          <a:p>
            <a:r>
              <a:rPr lang="en-US" dirty="0" smtClean="0"/>
              <a:t>Chemotherapy still an option for ALK+ patients</a:t>
            </a:r>
          </a:p>
        </p:txBody>
      </p:sp>
    </p:spTree>
    <p:extLst>
      <p:ext uri="{BB962C8B-B14F-4D97-AF65-F5344CB8AC3E}">
        <p14:creationId xmlns:p14="http://schemas.microsoft.com/office/powerpoint/2010/main" val="424354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42101"/>
          </a:xfrm>
        </p:spPr>
        <p:txBody>
          <a:bodyPr/>
          <a:lstStyle/>
          <a:p>
            <a:r>
              <a:rPr lang="en-US" sz="3600" dirty="0" smtClean="0"/>
              <a:t>Acknowledgements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43674"/>
            <a:ext cx="2477829" cy="4401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u="sng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University of Colorado Thoracic Oncology</a:t>
            </a:r>
          </a:p>
          <a:p>
            <a:pPr>
              <a:defRPr/>
            </a:pPr>
            <a:r>
              <a:rPr lang="en-US" sz="14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Dara</a:t>
            </a: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 Aisner, MD, PhD</a:t>
            </a:r>
          </a:p>
          <a:p>
            <a:pPr>
              <a:defRPr/>
            </a:pPr>
            <a:r>
              <a:rPr lang="en-US" sz="14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Eamon</a:t>
            </a: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 Berge, MD</a:t>
            </a:r>
          </a:p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Paul A. Bunn, Jr., MD</a:t>
            </a:r>
          </a:p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D. Ross </a:t>
            </a:r>
            <a:r>
              <a:rPr lang="en-US" sz="14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Camidge,MD</a:t>
            </a: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, PhD</a:t>
            </a:r>
          </a:p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Laurie Gaspar, MD</a:t>
            </a:r>
          </a:p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Wilbur A. Franklin, MD</a:t>
            </a:r>
          </a:p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Fred Hirsch, MD, PhD</a:t>
            </a:r>
          </a:p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Brian Kavanagh, MD</a:t>
            </a:r>
          </a:p>
          <a:p>
            <a:pPr>
              <a:defRPr/>
            </a:pPr>
            <a:r>
              <a:rPr lang="en-US" sz="14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Kimi</a:t>
            </a: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 Kondo, MD</a:t>
            </a:r>
          </a:p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Derek </a:t>
            </a:r>
            <a:r>
              <a:rPr lang="en-US" sz="14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Linderman</a:t>
            </a: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, MD</a:t>
            </a:r>
          </a:p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Daniel Merrick, MD</a:t>
            </a:r>
          </a:p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Robert </a:t>
            </a:r>
            <a:r>
              <a:rPr lang="en-US" sz="14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Meguid</a:t>
            </a: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, MD, MPH</a:t>
            </a:r>
          </a:p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Ana Oton, MD</a:t>
            </a:r>
          </a:p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Tom Purcell, MD, MBA</a:t>
            </a:r>
          </a:p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John Mitchell, MD</a:t>
            </a:r>
          </a:p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Peter Sachs, MD</a:t>
            </a:r>
          </a:p>
          <a:p>
            <a:pPr>
              <a:defRPr/>
            </a:pPr>
            <a:r>
              <a:rPr lang="en-US" sz="14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Marileila</a:t>
            </a: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Varella</a:t>
            </a: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-Garcia, PhD</a:t>
            </a:r>
          </a:p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Michael Weyant, MD</a:t>
            </a:r>
            <a:endParaRPr lang="en-US" sz="800" dirty="0" smtClean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944163"/>
            <a:ext cx="27892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u="sng" dirty="0">
                <a:solidFill>
                  <a:srgbClr val="000000"/>
                </a:solidFill>
                <a:latin typeface="Helvetica Neue Light"/>
                <a:cs typeface="Helvetica Neue Light"/>
              </a:rPr>
              <a:t>Doebele </a:t>
            </a:r>
            <a:r>
              <a:rPr lang="en-US" sz="1400" b="1" u="sng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Lab</a:t>
            </a:r>
          </a:p>
          <a:p>
            <a:pPr>
              <a:defRPr/>
            </a:pPr>
            <a:r>
              <a:rPr lang="en-US" sz="14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Anh</a:t>
            </a: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 T. Le</a:t>
            </a:r>
            <a:r>
              <a:rPr lang="en-US" sz="1400" dirty="0">
                <a:solidFill>
                  <a:srgbClr val="000000"/>
                </a:solidFill>
                <a:latin typeface="Helvetica Neue Light"/>
                <a:cs typeface="Helvetica Neue Light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BA</a:t>
            </a:r>
          </a:p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Aria </a:t>
            </a:r>
            <a:r>
              <a:rPr lang="en-US" sz="14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Vaishnavi</a:t>
            </a:r>
            <a:r>
              <a:rPr lang="en-US" sz="1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, BS</a:t>
            </a:r>
          </a:p>
          <a:p>
            <a:pPr>
              <a:defRPr/>
            </a:pPr>
            <a:endParaRPr lang="en-US" sz="300" dirty="0">
              <a:solidFill>
                <a:srgbClr val="000000"/>
              </a:solidFill>
              <a:latin typeface="Helvetica Neue Light"/>
              <a:cs typeface="Helvetica Neue Light"/>
            </a:endParaRPr>
          </a:p>
          <a:p>
            <a:pPr>
              <a:defRPr/>
            </a:pPr>
            <a:r>
              <a:rPr lang="en-US" sz="1200" dirty="0" err="1" smtClean="0">
                <a:solidFill>
                  <a:schemeClr val="accent6"/>
                </a:solidFill>
                <a:latin typeface="Helvetica Neue Light"/>
                <a:cs typeface="Helvetica Neue Light"/>
              </a:rPr>
              <a:t>Eamon</a:t>
            </a:r>
            <a:r>
              <a:rPr lang="en-US" sz="1200" dirty="0" smtClean="0">
                <a:solidFill>
                  <a:schemeClr val="accent6"/>
                </a:solidFill>
                <a:latin typeface="Helvetica Neue Light"/>
                <a:cs typeface="Helvetica Neue Light"/>
              </a:rPr>
              <a:t> Berge, MD</a:t>
            </a:r>
          </a:p>
          <a:p>
            <a:pPr>
              <a:defRPr/>
            </a:pPr>
            <a:r>
              <a:rPr lang="en-US" sz="1200" dirty="0" err="1" smtClean="0">
                <a:solidFill>
                  <a:schemeClr val="accent6"/>
                </a:solidFill>
                <a:latin typeface="Helvetica Neue Light"/>
                <a:cs typeface="Helvetica Neue Light"/>
              </a:rPr>
              <a:t>Kurtis</a:t>
            </a:r>
            <a:r>
              <a:rPr lang="en-US" sz="1200" dirty="0" smtClean="0">
                <a:solidFill>
                  <a:schemeClr val="accent6"/>
                </a:solidFill>
                <a:latin typeface="Helvetica Neue Light"/>
                <a:cs typeface="Helvetica Neue Light"/>
              </a:rPr>
              <a:t> D. Davies, PhD</a:t>
            </a:r>
          </a:p>
          <a:p>
            <a:pPr>
              <a:defRPr/>
            </a:pPr>
            <a:r>
              <a:rPr lang="en-US" sz="1200" dirty="0" smtClean="0">
                <a:solidFill>
                  <a:schemeClr val="accent6"/>
                </a:solidFill>
                <a:latin typeface="Helvetica Neue Light"/>
                <a:cs typeface="Helvetica Neue Light"/>
              </a:rPr>
              <a:t>Amanda Pilling, PhD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9252" y="3451670"/>
            <a:ext cx="433474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u="sng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Funding</a:t>
            </a:r>
            <a:endParaRPr lang="en-US" sz="2000" b="1" u="sng" dirty="0">
              <a:solidFill>
                <a:srgbClr val="000000"/>
              </a:solidFill>
              <a:latin typeface="Helvetica Neue Light"/>
              <a:cs typeface="Helvetica Neue Light"/>
            </a:endParaRPr>
          </a:p>
          <a:p>
            <a:pPr algn="r"/>
            <a:r>
              <a:rPr lang="en-US" dirty="0">
                <a:solidFill>
                  <a:srgbClr val="000000"/>
                </a:solidFill>
                <a:latin typeface="Helvetica Neue Light"/>
                <a:cs typeface="Helvetica Neue Light"/>
              </a:rPr>
              <a:t>V </a:t>
            </a:r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Foundation for Cancer Research</a:t>
            </a:r>
            <a:endParaRPr lang="en-US" dirty="0">
              <a:solidFill>
                <a:srgbClr val="000000"/>
              </a:solidFill>
              <a:latin typeface="Helvetica Neue Light"/>
              <a:cs typeface="Helvetica Neue Light"/>
            </a:endParaRPr>
          </a:p>
          <a:p>
            <a:pPr algn="r"/>
            <a:r>
              <a:rPr lang="en-US" dirty="0">
                <a:solidFill>
                  <a:srgbClr val="000000"/>
                </a:solidFill>
                <a:latin typeface="Helvetica Neue Light"/>
                <a:cs typeface="Helvetica Neue Light"/>
              </a:rPr>
              <a:t>Boettcher Webb-</a:t>
            </a:r>
            <a:r>
              <a:rPr lang="en-US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Waring</a:t>
            </a:r>
            <a:endParaRPr lang="en-US" dirty="0">
              <a:solidFill>
                <a:srgbClr val="000000"/>
              </a:solidFill>
              <a:latin typeface="Helvetica Neue Light"/>
              <a:cs typeface="Helvetica Neue Light"/>
            </a:endParaRPr>
          </a:p>
          <a:p>
            <a:pPr algn="r"/>
            <a:r>
              <a:rPr lang="en-US" dirty="0">
                <a:solidFill>
                  <a:srgbClr val="000000"/>
                </a:solidFill>
                <a:latin typeface="Helvetica Neue Light"/>
                <a:cs typeface="Helvetica Neue Light"/>
              </a:rPr>
              <a:t>K12 (NIH/NCI </a:t>
            </a:r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5K12CA086913) </a:t>
            </a:r>
            <a:endParaRPr lang="en-US" dirty="0">
              <a:solidFill>
                <a:srgbClr val="000000"/>
              </a:solidFill>
              <a:latin typeface="Helvetica Neue Light"/>
              <a:cs typeface="Helvetica Neue Light"/>
            </a:endParaRPr>
          </a:p>
          <a:p>
            <a:pPr algn="r"/>
            <a:r>
              <a:rPr lang="en-US" dirty="0">
                <a:solidFill>
                  <a:srgbClr val="000000"/>
                </a:solidFill>
                <a:latin typeface="Helvetica Neue Light"/>
                <a:cs typeface="Helvetica Neue Light"/>
              </a:rPr>
              <a:t>CU Lung SPORE (P50 </a:t>
            </a:r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CA058187)</a:t>
            </a:r>
            <a:endParaRPr lang="en-US" dirty="0">
              <a:solidFill>
                <a:srgbClr val="000000"/>
              </a:solidFill>
              <a:latin typeface="Helvetica Neue Light"/>
              <a:cs typeface="Helvetica Neue Light"/>
            </a:endParaRPr>
          </a:p>
          <a:p>
            <a:pPr algn="r"/>
            <a:r>
              <a:rPr lang="en-US" dirty="0">
                <a:solidFill>
                  <a:srgbClr val="000000"/>
                </a:solidFill>
                <a:latin typeface="Helvetica Neue Light"/>
                <a:cs typeface="Helvetica Neue Light"/>
              </a:rPr>
              <a:t>CCTSI</a:t>
            </a:r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 </a:t>
            </a:r>
            <a:r>
              <a:rPr lang="en-US" dirty="0">
                <a:solidFill>
                  <a:srgbClr val="000000"/>
                </a:solidFill>
                <a:latin typeface="Helvetica Neue Light"/>
                <a:cs typeface="Helvetica Neue Light"/>
              </a:rPr>
              <a:t>(UL1 </a:t>
            </a:r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RR025780)</a:t>
            </a:r>
          </a:p>
          <a:p>
            <a:pPr algn="r"/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CCSG (P30 </a:t>
            </a:r>
            <a:r>
              <a:rPr lang="en-US" dirty="0">
                <a:solidFill>
                  <a:srgbClr val="000000"/>
                </a:solidFill>
                <a:latin typeface="Helvetica Neue Light"/>
                <a:cs typeface="Helvetica Neue Light"/>
              </a:rPr>
              <a:t>CA046934</a:t>
            </a:r>
          </a:p>
          <a:p>
            <a:pPr algn="r"/>
            <a:r>
              <a:rPr lang="en-US" dirty="0">
                <a:solidFill>
                  <a:srgbClr val="000000"/>
                </a:solidFill>
                <a:latin typeface="Helvetica Neue Light"/>
                <a:cs typeface="Helvetica Neue Light"/>
              </a:rPr>
              <a:t>Colorado </a:t>
            </a:r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BDEG</a:t>
            </a:r>
          </a:p>
          <a:p>
            <a:pPr algn="r"/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Bonnie J. </a:t>
            </a:r>
            <a:r>
              <a:rPr lang="en-US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Addario</a:t>
            </a:r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 Lung Cancer Foundation</a:t>
            </a:r>
            <a:endParaRPr lang="en-US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0724" y="1783617"/>
            <a:ext cx="53842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Patients and their Families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5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1478"/>
            <a:ext cx="8229600" cy="1143000"/>
          </a:xfrm>
        </p:spPr>
        <p:txBody>
          <a:bodyPr/>
          <a:lstStyle/>
          <a:p>
            <a:r>
              <a:rPr lang="en-US" dirty="0" smtClean="0"/>
              <a:t>Rapid success in a short time:</a:t>
            </a:r>
            <a:br>
              <a:rPr lang="en-US" dirty="0" smtClean="0"/>
            </a:br>
            <a:r>
              <a:rPr lang="en-US" sz="3600" dirty="0" smtClean="0">
                <a:solidFill>
                  <a:srgbClr val="4D4D4D"/>
                </a:solidFill>
              </a:rPr>
              <a:t>ALK drug development timeline</a:t>
            </a:r>
            <a:endParaRPr lang="en-US" sz="3600" dirty="0">
              <a:solidFill>
                <a:srgbClr val="4D4D4D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34988" y="4152271"/>
            <a:ext cx="7940912" cy="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01280" y="4296459"/>
            <a:ext cx="527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1994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54017" y="4296459"/>
            <a:ext cx="527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2007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1830" y="4296459"/>
            <a:ext cx="515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2011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1280" y="3708218"/>
            <a:ext cx="2244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0000"/>
                </a:solidFill>
              </a:rPr>
              <a:t>NPM-ALK </a:t>
            </a:r>
            <a:r>
              <a:rPr lang="en-US" sz="1200" dirty="0" smtClean="0">
                <a:solidFill>
                  <a:srgbClr val="000000"/>
                </a:solidFill>
              </a:rPr>
              <a:t>discovered in ALCL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9574" y="3068757"/>
            <a:ext cx="258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</a:rPr>
              <a:t>EML4-ALK </a:t>
            </a:r>
            <a:r>
              <a:rPr lang="en-US" sz="1200" b="1" dirty="0" smtClean="0">
                <a:solidFill>
                  <a:srgbClr val="FF0000"/>
                </a:solidFill>
              </a:rPr>
              <a:t>discovered in NSCLC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02470" y="3443518"/>
            <a:ext cx="3514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8000"/>
                </a:solidFill>
              </a:rPr>
              <a:t>Crizotinib US FDA approved for ALK+ NSCLC</a:t>
            </a:r>
            <a:endParaRPr lang="en-US" sz="1200" b="1" dirty="0">
              <a:solidFill>
                <a:srgbClr val="008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62251" y="3972928"/>
            <a:ext cx="0" cy="36923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712738" y="3325281"/>
            <a:ext cx="0" cy="101688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612173" y="3700889"/>
            <a:ext cx="10265" cy="64646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32439" y="4296459"/>
            <a:ext cx="527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2014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76658" y="3643204"/>
            <a:ext cx="2885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00FF"/>
                </a:solidFill>
              </a:rPr>
              <a:t>Ceritinib</a:t>
            </a:r>
            <a:r>
              <a:rPr lang="en-US" sz="1200" b="1" dirty="0" smtClean="0">
                <a:solidFill>
                  <a:srgbClr val="0000FF"/>
                </a:solidFill>
              </a:rPr>
              <a:t> US FDA approved for</a:t>
            </a:r>
          </a:p>
          <a:p>
            <a:r>
              <a:rPr lang="en-US" sz="1200" b="1" dirty="0">
                <a:solidFill>
                  <a:srgbClr val="0000FF"/>
                </a:solidFill>
              </a:rPr>
              <a:t> </a:t>
            </a:r>
            <a:r>
              <a:rPr lang="en-US" sz="1200" b="1" dirty="0" smtClean="0">
                <a:solidFill>
                  <a:srgbClr val="0000FF"/>
                </a:solidFill>
              </a:rPr>
              <a:t>     ALK+, crizotinib-resistant NSCLC</a:t>
            </a:r>
            <a:endParaRPr lang="en-US" sz="1200" b="1" dirty="0">
              <a:solidFill>
                <a:srgbClr val="0000FF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5093117" y="3896867"/>
            <a:ext cx="10265" cy="44529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397795" y="3531110"/>
            <a:ext cx="10265" cy="81105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057516" y="4296459"/>
            <a:ext cx="527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2010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92295" y="3254932"/>
            <a:ext cx="3254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60066"/>
                </a:solidFill>
              </a:rPr>
              <a:t>C</a:t>
            </a:r>
            <a:r>
              <a:rPr lang="en-US" sz="1200" b="1" dirty="0" smtClean="0">
                <a:solidFill>
                  <a:srgbClr val="660066"/>
                </a:solidFill>
              </a:rPr>
              <a:t>rizotinib resistance mechanism reported</a:t>
            </a:r>
            <a:endParaRPr lang="en-US" sz="12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9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208" y="85498"/>
            <a:ext cx="8802018" cy="1143000"/>
          </a:xfrm>
        </p:spPr>
        <p:txBody>
          <a:bodyPr/>
          <a:lstStyle/>
          <a:p>
            <a:r>
              <a:rPr lang="en-US" sz="3200" dirty="0" smtClean="0"/>
              <a:t>Crizotinib superior to standard chemotherapy: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210" name="Picture 2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32" y="2040563"/>
            <a:ext cx="4942856" cy="2475296"/>
          </a:xfrm>
          <a:prstGeom prst="rect">
            <a:avLst/>
          </a:prstGeom>
          <a:solidFill>
            <a:schemeClr val="accent6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2" name="TextBox 211"/>
          <p:cNvSpPr txBox="1"/>
          <p:nvPr/>
        </p:nvSpPr>
        <p:spPr>
          <a:xfrm>
            <a:off x="310457" y="1689303"/>
            <a:ext cx="4529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Pfizer 1014: Crizotinib vs. Platinum/Pemetrexed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571459" y="4647988"/>
            <a:ext cx="4007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ORR: Crizotinib 74% vs. Chemo 45%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4636807" y="6273224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Mok et al. ASCO 2014, </a:t>
            </a:r>
            <a:r>
              <a:rPr lang="fr-F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abstr</a:t>
            </a:r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 </a:t>
            </a:r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8002</a:t>
            </a:r>
          </a:p>
          <a:p>
            <a:pPr algn="r">
              <a:defRPr/>
            </a:pPr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Shaw et al., NEJM 2013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/>
              <a:cs typeface="Helvetica Neue Light"/>
            </a:endParaRPr>
          </a:p>
        </p:txBody>
      </p:sp>
      <p:pic>
        <p:nvPicPr>
          <p:cNvPr id="215" name="Picture 2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017" y="2000034"/>
            <a:ext cx="3712365" cy="255872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6" name="TextBox 215"/>
          <p:cNvSpPr txBox="1"/>
          <p:nvPr/>
        </p:nvSpPr>
        <p:spPr>
          <a:xfrm>
            <a:off x="5183273" y="1689303"/>
            <a:ext cx="3913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Pfizer 1007: Crizotinib vs. Chemotherapy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1691582" y="1378574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1</a:t>
            </a:r>
            <a:r>
              <a:rPr lang="en-US" b="1" baseline="30000" dirty="0" smtClean="0">
                <a:solidFill>
                  <a:srgbClr val="000000"/>
                </a:solidFill>
              </a:rPr>
              <a:t>st</a:t>
            </a:r>
            <a:r>
              <a:rPr lang="en-US" b="1" dirty="0" smtClean="0">
                <a:solidFill>
                  <a:srgbClr val="000000"/>
                </a:solidFill>
              </a:rPr>
              <a:t> Line therapy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6111713" y="1389119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2nd Line therapy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5136398" y="4658533"/>
            <a:ext cx="4007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ORR: Crizotinib 65% vs. Chemo 20%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43" y="5472130"/>
            <a:ext cx="9151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</a:rPr>
              <a:t>But this does not mean we should never use chemotherapy (more on this later)</a:t>
            </a:r>
            <a:endParaRPr 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188" y="98920"/>
            <a:ext cx="8229600" cy="1143000"/>
          </a:xfrm>
        </p:spPr>
        <p:txBody>
          <a:bodyPr/>
          <a:lstStyle/>
          <a:p>
            <a:r>
              <a:rPr lang="en-US" sz="3600" dirty="0" smtClean="0"/>
              <a:t>Kinase domain mutations:</a:t>
            </a:r>
            <a:br>
              <a:rPr lang="en-US" sz="3600" dirty="0" smtClean="0"/>
            </a:br>
            <a:r>
              <a:rPr lang="en-US" sz="3600" dirty="0" smtClean="0"/>
              <a:t>Lock and Key</a:t>
            </a:r>
            <a:endParaRPr lang="en-US" sz="3600" dirty="0"/>
          </a:p>
        </p:txBody>
      </p:sp>
      <p:pic>
        <p:nvPicPr>
          <p:cNvPr id="4" name="Picture 2" descr="figure 16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52" y="1453668"/>
            <a:ext cx="5547663" cy="4662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602" y="1678284"/>
            <a:ext cx="1913196" cy="19131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7" y="4488800"/>
            <a:ext cx="1778148" cy="17781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08504" y="2372195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ALK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1943" y="4657174"/>
            <a:ext cx="2236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crizotinib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28282" y="4704454"/>
            <a:ext cx="1006459" cy="5191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264" y="1660048"/>
            <a:ext cx="1873802" cy="1873802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>
          <a:xfrm>
            <a:off x="3032247" y="2390047"/>
            <a:ext cx="153143" cy="153135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4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Keys to open the new lock?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86" y="2195276"/>
            <a:ext cx="2635773" cy="2635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75224" y="2240703"/>
            <a:ext cx="1037927" cy="2544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969" y="2195276"/>
            <a:ext cx="2635773" cy="26357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6087" t="24415" b="18362"/>
          <a:stretch/>
        </p:blipFill>
        <p:spPr>
          <a:xfrm rot="5400000">
            <a:off x="6462611" y="2679237"/>
            <a:ext cx="2737201" cy="16678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885" y="4957981"/>
            <a:ext cx="1980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ceritinib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4227" y="4957981"/>
            <a:ext cx="2057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alectinib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37663" y="4957981"/>
            <a:ext cx="2084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AP26113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41743" y="4957981"/>
            <a:ext cx="1955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PF-3922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99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choose the right key?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53492"/>
          </a:xfrm>
        </p:spPr>
        <p:txBody>
          <a:bodyPr/>
          <a:lstStyle/>
          <a:p>
            <a:r>
              <a:rPr lang="en-US" dirty="0" smtClean="0"/>
              <a:t>Access to a clinical trial?</a:t>
            </a:r>
          </a:p>
          <a:p>
            <a:r>
              <a:rPr lang="en-US" dirty="0" smtClean="0"/>
              <a:t>FDA-approved?</a:t>
            </a:r>
          </a:p>
          <a:p>
            <a:pPr lvl="1"/>
            <a:r>
              <a:rPr lang="en-US" dirty="0" err="1" smtClean="0"/>
              <a:t>Ceritinib</a:t>
            </a:r>
            <a:endParaRPr lang="en-US" dirty="0" smtClean="0"/>
          </a:p>
          <a:p>
            <a:r>
              <a:rPr lang="en-US" dirty="0" smtClean="0"/>
              <a:t>Efficacy?</a:t>
            </a:r>
          </a:p>
          <a:p>
            <a:pPr lvl="1"/>
            <a:r>
              <a:rPr lang="en-US" dirty="0" smtClean="0"/>
              <a:t>Does it work (well)?</a:t>
            </a:r>
          </a:p>
          <a:p>
            <a:pPr lvl="1"/>
            <a:r>
              <a:rPr lang="en-US" dirty="0" smtClean="0"/>
              <a:t>For how long?</a:t>
            </a:r>
          </a:p>
          <a:p>
            <a:pPr lvl="1"/>
            <a:r>
              <a:rPr lang="en-US" dirty="0" smtClean="0"/>
              <a:t>Brain metastases?</a:t>
            </a:r>
          </a:p>
          <a:p>
            <a:r>
              <a:rPr lang="en-US" dirty="0" smtClean="0"/>
              <a:t>Tolerability?</a:t>
            </a:r>
          </a:p>
        </p:txBody>
      </p:sp>
    </p:spTree>
    <p:extLst>
      <p:ext uri="{BB962C8B-B14F-4D97-AF65-F5344CB8AC3E}">
        <p14:creationId xmlns:p14="http://schemas.microsoft.com/office/powerpoint/2010/main" val="92449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Excellent tumor response seen with multiple next generation ALK inhibitors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48" y="2538010"/>
            <a:ext cx="2747046" cy="20776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538" y="2545178"/>
            <a:ext cx="2868682" cy="20779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587" y="2839506"/>
            <a:ext cx="3044118" cy="1555603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960270" y="2137065"/>
            <a:ext cx="1245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ceritinib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20939" y="2137065"/>
            <a:ext cx="1313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alectinib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0111" y="2137065"/>
            <a:ext cx="1441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AP26113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82536" y="4632145"/>
            <a:ext cx="80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56%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77544" y="4632145"/>
            <a:ext cx="80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55%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00311" y="4632145"/>
            <a:ext cx="80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61%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70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67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Why the focus on mutations?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chemeClr val="accent6"/>
                </a:solidFill>
              </a:rPr>
              <a:t>Looking under the lamp post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663742" y="1773518"/>
            <a:ext cx="5202808" cy="3733800"/>
          </a:xfrm>
        </p:spPr>
        <p:txBody>
          <a:bodyPr/>
          <a:lstStyle/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Important mechanism of drug resistance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Easy to detect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Easy to drug</a:t>
            </a:r>
            <a:endParaRPr lang="en-US" sz="2800" dirty="0">
              <a:solidFill>
                <a:srgbClr val="000000"/>
              </a:solidFill>
            </a:endParaRP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47" y="3829280"/>
            <a:ext cx="5860377" cy="2416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86" y="1483774"/>
            <a:ext cx="2243379" cy="229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mc_black_std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amc_black_std</Template>
  <TotalTime>3831</TotalTime>
  <Words>1159</Words>
  <Application>Microsoft Macintosh PowerPoint</Application>
  <PresentationFormat>On-screen Show (4:3)</PresentationFormat>
  <Paragraphs>254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amc_black_std</vt:lpstr>
      <vt:lpstr>Mechanisms of ALK Resistance &amp; Implications for Treatment</vt:lpstr>
      <vt:lpstr>Disclosures</vt:lpstr>
      <vt:lpstr>Rapid success in a short time: ALK drug development timeline</vt:lpstr>
      <vt:lpstr>Crizotinib superior to standard chemotherapy: </vt:lpstr>
      <vt:lpstr>Kinase domain mutations: Lock and Key</vt:lpstr>
      <vt:lpstr>Master Keys to open the new lock?</vt:lpstr>
      <vt:lpstr>How do you choose the right key?</vt:lpstr>
      <vt:lpstr>Excellent tumor response seen with multiple next generation ALK inhibitors</vt:lpstr>
      <vt:lpstr>Why the focus on mutations? Looking under the lamp post</vt:lpstr>
      <vt:lpstr>Bypass Signaling:  Moving next door</vt:lpstr>
      <vt:lpstr>Which drugs to use when? Sprint vs. Marathon</vt:lpstr>
      <vt:lpstr>PowerPoint Presentation</vt:lpstr>
      <vt:lpstr>Measuring drugs head to head: ALEX Study</vt:lpstr>
      <vt:lpstr>Local ablative therapy (LAT) SABR - stereotactic ablative radiotherapy</vt:lpstr>
      <vt:lpstr>Criteria for local ablative therapy (LAT)</vt:lpstr>
      <vt:lpstr>Brain: a sanctuary for metastases</vt:lpstr>
      <vt:lpstr>Prioritizing existing drugs: Pemetrexed</vt:lpstr>
      <vt:lpstr>Comparison of pemetrexed in ALK+ vs. unselected lung adenocarcinoma patients </vt:lpstr>
      <vt:lpstr>SWOG 1300:  coming to a site near you</vt:lpstr>
      <vt:lpstr>ALK+ Treatment Algorithm*</vt:lpstr>
      <vt:lpstr>Summary</vt:lpstr>
      <vt:lpstr>Acknowledgements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C. Doebele</dc:creator>
  <cp:lastModifiedBy>Robert Doebele</cp:lastModifiedBy>
  <cp:revision>228</cp:revision>
  <dcterms:created xsi:type="dcterms:W3CDTF">2011-02-04T21:07:36Z</dcterms:created>
  <dcterms:modified xsi:type="dcterms:W3CDTF">2014-09-05T23:02:32Z</dcterms:modified>
</cp:coreProperties>
</file>