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sldIdLst>
    <p:sldId id="256" r:id="rId2"/>
    <p:sldId id="277" r:id="rId3"/>
    <p:sldId id="261" r:id="rId4"/>
    <p:sldId id="279" r:id="rId5"/>
    <p:sldId id="284" r:id="rId6"/>
    <p:sldId id="281" r:id="rId7"/>
    <p:sldId id="282" r:id="rId8"/>
    <p:sldId id="286" r:id="rId9"/>
    <p:sldId id="283" r:id="rId10"/>
    <p:sldId id="287" r:id="rId11"/>
    <p:sldId id="288" r:id="rId12"/>
    <p:sldId id="290" r:id="rId13"/>
    <p:sldId id="268" r:id="rId14"/>
    <p:sldId id="263" r:id="rId15"/>
    <p:sldId id="264" r:id="rId16"/>
    <p:sldId id="292" r:id="rId17"/>
    <p:sldId id="265" r:id="rId18"/>
    <p:sldId id="266" r:id="rId19"/>
    <p:sldId id="267" r:id="rId20"/>
    <p:sldId id="275" r:id="rId21"/>
    <p:sldId id="271" r:id="rId22"/>
    <p:sldId id="272" r:id="rId23"/>
    <p:sldId id="273" r:id="rId24"/>
    <p:sldId id="276" r:id="rId25"/>
    <p:sldId id="293" r:id="rId26"/>
    <p:sldId id="270" r:id="rId27"/>
    <p:sldId id="26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20" autoAdjust="0"/>
  </p:normalViewPr>
  <p:slideViewPr>
    <p:cSldViewPr snapToGrid="0" snapToObjects="1">
      <p:cViewPr varScale="1">
        <p:scale>
          <a:sx n="72" d="100"/>
          <a:sy n="72" d="100"/>
        </p:scale>
        <p:origin x="191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7262283308443E-2"/>
          <c:y val="2.5367677577539331E-2"/>
          <c:w val="0.9316843345111917"/>
          <c:h val="0.75952380952381171"/>
        </c:manualLayout>
      </c:layout>
      <c:barChart>
        <c:barDir val="col"/>
        <c:grouping val="clustered"/>
        <c:varyColors val="0"/>
        <c:ser>
          <c:idx val="2"/>
          <c:order val="0"/>
          <c:tx>
            <c:strRef>
              <c:f>Sheet1!$A$2</c:f>
              <c:strCache>
                <c:ptCount val="1"/>
                <c:pt idx="0">
                  <c:v>med PFS</c:v>
                </c:pt>
              </c:strCache>
            </c:strRef>
          </c:tx>
          <c:spPr>
            <a:solidFill>
              <a:schemeClr val="accent2">
                <a:lumMod val="75000"/>
              </a:schemeClr>
            </a:solidFill>
            <a:ln w="9962">
              <a:solidFill>
                <a:schemeClr val="bg1"/>
              </a:solidFill>
              <a:prstDash val="solid"/>
            </a:ln>
          </c:spPr>
          <c:invertIfNegative val="0"/>
          <c:dLbls>
            <c:dLbl>
              <c:idx val="1"/>
              <c:layout>
                <c:manualLayout>
                  <c:x val="1.841129914475891E-3"/>
                  <c:y val="-3.856970182887200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0"/>
                  <c:y val="-2.5713134552581403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7.3645196579035701E-3"/>
                  <c:y val="-2.5713134552581302E-2"/>
                </c:manualLayout>
              </c:layout>
              <c:tx>
                <c:rich>
                  <a:bodyPr/>
                  <a:lstStyle/>
                  <a:p>
                    <a:r>
                      <a:rPr lang="en-US" smtClean="0">
                        <a:solidFill>
                          <a:schemeClr val="accent3">
                            <a:lumMod val="50000"/>
                          </a:schemeClr>
                        </a:solidFill>
                      </a:rPr>
                      <a:t>1</a:t>
                    </a:r>
                    <a:r>
                      <a:rPr lang="en-US" smtClean="0"/>
                      <a:t>1.0</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chemeClr val="accent3">
                        <a:lumMod val="50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Sheet1!$B$1:$G$1</c:f>
              <c:strCache>
                <c:ptCount val="6"/>
                <c:pt idx="0">
                  <c:v>EURTAC</c:v>
                </c:pt>
                <c:pt idx="1">
                  <c:v>OPTIMAL</c:v>
                </c:pt>
                <c:pt idx="2">
                  <c:v>Lux-LUNG-3</c:v>
                </c:pt>
                <c:pt idx="3">
                  <c:v>Lux-Lung-6</c:v>
                </c:pt>
                <c:pt idx="4">
                  <c:v>JO-25567-E</c:v>
                </c:pt>
                <c:pt idx="5">
                  <c:v>JO-25567-E/B</c:v>
                </c:pt>
              </c:strCache>
            </c:strRef>
          </c:cat>
          <c:val>
            <c:numRef>
              <c:f>Sheet1!$B$2:$G$2</c:f>
              <c:numCache>
                <c:formatCode>General</c:formatCode>
                <c:ptCount val="6"/>
                <c:pt idx="0">
                  <c:v>9.7000000000000011</c:v>
                </c:pt>
                <c:pt idx="1">
                  <c:v>13.1</c:v>
                </c:pt>
                <c:pt idx="2">
                  <c:v>13.6</c:v>
                </c:pt>
                <c:pt idx="3">
                  <c:v>11</c:v>
                </c:pt>
                <c:pt idx="4">
                  <c:v>9.7000000000000011</c:v>
                </c:pt>
                <c:pt idx="5">
                  <c:v>16</c:v>
                </c:pt>
              </c:numCache>
            </c:numRef>
          </c:val>
        </c:ser>
        <c:dLbls>
          <c:showLegendKey val="0"/>
          <c:showVal val="1"/>
          <c:showCatName val="0"/>
          <c:showSerName val="0"/>
          <c:showPercent val="0"/>
          <c:showBubbleSize val="0"/>
        </c:dLbls>
        <c:gapWidth val="150"/>
        <c:axId val="200060304"/>
        <c:axId val="322046416"/>
      </c:barChart>
      <c:catAx>
        <c:axId val="200060304"/>
        <c:scaling>
          <c:orientation val="minMax"/>
        </c:scaling>
        <c:delete val="0"/>
        <c:axPos val="b"/>
        <c:numFmt formatCode="General" sourceLinked="1"/>
        <c:majorTickMark val="out"/>
        <c:minorTickMark val="none"/>
        <c:tickLblPos val="low"/>
        <c:spPr>
          <a:ln w="9962">
            <a:solidFill>
              <a:srgbClr val="FFFFFF"/>
            </a:solidFill>
            <a:prstDash val="solid"/>
          </a:ln>
        </c:spPr>
        <c:txPr>
          <a:bodyPr rot="0" vert="horz"/>
          <a:lstStyle/>
          <a:p>
            <a:pPr>
              <a:defRPr sz="1099" b="1" i="0" u="none" strike="noStrike" baseline="0">
                <a:solidFill>
                  <a:schemeClr val="tx1"/>
                </a:solidFill>
                <a:latin typeface="Arial"/>
                <a:ea typeface="Arial"/>
                <a:cs typeface="Arial"/>
              </a:defRPr>
            </a:pPr>
            <a:endParaRPr lang="en-US"/>
          </a:p>
        </c:txPr>
        <c:crossAx val="322046416"/>
        <c:crosses val="autoZero"/>
        <c:auto val="1"/>
        <c:lblAlgn val="ctr"/>
        <c:lblOffset val="100"/>
        <c:noMultiLvlLbl val="0"/>
      </c:catAx>
      <c:valAx>
        <c:axId val="322046416"/>
        <c:scaling>
          <c:orientation val="minMax"/>
        </c:scaling>
        <c:delete val="0"/>
        <c:axPos val="l"/>
        <c:majorGridlines>
          <c:spPr>
            <a:ln w="9962">
              <a:solidFill>
                <a:schemeClr val="bg1">
                  <a:lumMod val="75000"/>
                </a:schemeClr>
              </a:solidFill>
              <a:prstDash val="solid"/>
            </a:ln>
          </c:spPr>
        </c:majorGridlines>
        <c:numFmt formatCode="General" sourceLinked="1"/>
        <c:majorTickMark val="out"/>
        <c:minorTickMark val="none"/>
        <c:tickLblPos val="nextTo"/>
        <c:spPr>
          <a:ln w="9962">
            <a:solidFill>
              <a:srgbClr val="FFFFFF"/>
            </a:solidFill>
            <a:prstDash val="solid"/>
          </a:ln>
        </c:spPr>
        <c:txPr>
          <a:bodyPr rot="0" vert="horz"/>
          <a:lstStyle/>
          <a:p>
            <a:pPr>
              <a:defRPr sz="1413" b="1" i="0" u="none" strike="noStrike" baseline="0">
                <a:solidFill>
                  <a:schemeClr val="tx1"/>
                </a:solidFill>
                <a:latin typeface="Arial"/>
                <a:ea typeface="Arial"/>
                <a:cs typeface="Arial"/>
              </a:defRPr>
            </a:pPr>
            <a:endParaRPr lang="en-US"/>
          </a:p>
        </c:txPr>
        <c:crossAx val="200060304"/>
        <c:crosses val="autoZero"/>
        <c:crossBetween val="between"/>
      </c:valAx>
      <c:spPr>
        <a:solidFill>
          <a:schemeClr val="accent3">
            <a:lumMod val="40000"/>
            <a:lumOff val="60000"/>
          </a:schemeClr>
        </a:solidFill>
        <a:ln w="25094">
          <a:solidFill>
            <a:schemeClr val="bg1"/>
          </a:solidFill>
        </a:ln>
      </c:spPr>
    </c:plotArea>
    <c:plotVisOnly val="1"/>
    <c:dispBlanksAs val="gap"/>
    <c:showDLblsOverMax val="0"/>
  </c:chart>
  <c:spPr>
    <a:noFill/>
    <a:ln>
      <a:noFill/>
    </a:ln>
  </c:spPr>
  <c:txPr>
    <a:bodyPr/>
    <a:lstStyle/>
    <a:p>
      <a:pPr>
        <a:defRPr sz="1412" b="1" i="0" u="none" strike="noStrike" baseline="0">
          <a:solidFill>
            <a:schemeClr val="tx1"/>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7AE309-8305-4775-9694-2E02A084F487}" type="datetimeFigureOut">
              <a:rPr lang="en-US" smtClean="0"/>
              <a:pPr/>
              <a:t>9/2/2014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B8B37-A493-4A65-9745-5566EDD1E7DB}" type="slidenum">
              <a:rPr lang="en-US" smtClean="0"/>
              <a:pPr/>
              <a:t>‹#›</a:t>
            </a:fld>
            <a:endParaRPr lang="en-US" dirty="0"/>
          </a:p>
        </p:txBody>
      </p:sp>
    </p:spTree>
    <p:extLst>
      <p:ext uri="{BB962C8B-B14F-4D97-AF65-F5344CB8AC3E}">
        <p14:creationId xmlns:p14="http://schemas.microsoft.com/office/powerpoint/2010/main" val="287100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issue for combination</a:t>
            </a:r>
            <a:r>
              <a:rPr lang="en-US" baseline="0" dirty="0" smtClean="0"/>
              <a:t> therapies is:  do you add the 2</a:t>
            </a:r>
            <a:r>
              <a:rPr lang="en-US" baseline="30000" dirty="0" smtClean="0"/>
              <a:t>nd</a:t>
            </a:r>
            <a:r>
              <a:rPr lang="en-US" baseline="0" dirty="0" smtClean="0"/>
              <a:t> drug after patients begin to acquire resistance?  Or do you start patients on 2 drugs from the beginning and hope the duration of therapy is longer than single agent alone?</a:t>
            </a:r>
            <a:endParaRPr lang="en-US" dirty="0"/>
          </a:p>
        </p:txBody>
      </p:sp>
      <p:sp>
        <p:nvSpPr>
          <p:cNvPr id="4" name="Slide Number Placeholder 3"/>
          <p:cNvSpPr>
            <a:spLocks noGrp="1"/>
          </p:cNvSpPr>
          <p:nvPr>
            <p:ph type="sldNum" sz="quarter" idx="10"/>
          </p:nvPr>
        </p:nvSpPr>
        <p:spPr/>
        <p:txBody>
          <a:bodyPr/>
          <a:lstStyle/>
          <a:p>
            <a:fld id="{BE1B8B37-A493-4A65-9745-5566EDD1E7DB}" type="slidenum">
              <a:rPr lang="en-US" smtClean="0"/>
              <a:pPr/>
              <a:t>2</a:t>
            </a:fld>
            <a:endParaRPr lang="en-US" dirty="0"/>
          </a:p>
        </p:txBody>
      </p:sp>
    </p:spTree>
    <p:extLst>
      <p:ext uri="{BB962C8B-B14F-4D97-AF65-F5344CB8AC3E}">
        <p14:creationId xmlns:p14="http://schemas.microsoft.com/office/powerpoint/2010/main" val="3576403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endParaRPr lang="de-DE" smtClean="0"/>
          </a:p>
        </p:txBody>
      </p:sp>
      <p:sp>
        <p:nvSpPr>
          <p:cNvPr id="73732" name="Slide Number Placeholder 3"/>
          <p:cNvSpPr>
            <a:spLocks noGrp="1"/>
          </p:cNvSpPr>
          <p:nvPr>
            <p:ph type="sldNum" sz="quarter" idx="5"/>
          </p:nvPr>
        </p:nvSpPr>
        <p:spPr bwMode="auto">
          <a:noFill/>
          <a:ln>
            <a:miter lim="800000"/>
            <a:headEnd/>
            <a:tailEnd/>
          </a:ln>
        </p:spPr>
        <p:txBody>
          <a:bodyPr/>
          <a:lstStyle/>
          <a:p>
            <a:fld id="{32A87ACD-7A83-4EF9-976E-5F3C2762A480}" type="slidenum">
              <a:rPr lang="en-GB">
                <a:solidFill>
                  <a:srgbClr val="000000"/>
                </a:solidFill>
                <a:latin typeface="Calibri" pitchFamily="34" charset="0"/>
              </a:rPr>
              <a:pPr/>
              <a:t>15</a:t>
            </a:fld>
            <a:endParaRPr lang="en-GB">
              <a:solidFill>
                <a:srgbClr val="000000"/>
              </a:solidFill>
              <a:latin typeface="Calibri" pitchFamily="34" charset="0"/>
            </a:endParaRPr>
          </a:p>
        </p:txBody>
      </p:sp>
    </p:spTree>
    <p:extLst>
      <p:ext uri="{BB962C8B-B14F-4D97-AF65-F5344CB8AC3E}">
        <p14:creationId xmlns:p14="http://schemas.microsoft.com/office/powerpoint/2010/main" val="20648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1B8B37-A493-4A65-9745-5566EDD1E7DB}" type="slidenum">
              <a:rPr lang="en-US" smtClean="0"/>
              <a:pPr/>
              <a:t>16</a:t>
            </a:fld>
            <a:endParaRPr lang="en-US" dirty="0"/>
          </a:p>
        </p:txBody>
      </p:sp>
    </p:spTree>
    <p:extLst>
      <p:ext uri="{BB962C8B-B14F-4D97-AF65-F5344CB8AC3E}">
        <p14:creationId xmlns:p14="http://schemas.microsoft.com/office/powerpoint/2010/main" val="2692864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phase III </a:t>
            </a:r>
            <a:r>
              <a:rPr lang="en-US" sz="1200" kern="1200" dirty="0" err="1" smtClean="0">
                <a:solidFill>
                  <a:schemeClr val="tx1"/>
                </a:solidFill>
                <a:latin typeface="+mn-lt"/>
                <a:ea typeface="+mn-ea"/>
                <a:cs typeface="+mn-cs"/>
              </a:rPr>
              <a:t>Bevacizumab</a:t>
            </a:r>
            <a:r>
              <a:rPr lang="en-US" sz="1200" kern="1200" dirty="0" smtClean="0">
                <a:solidFill>
                  <a:schemeClr val="tx1"/>
                </a:solidFill>
                <a:latin typeface="+mn-lt"/>
                <a:ea typeface="+mn-ea"/>
                <a:cs typeface="+mn-cs"/>
              </a:rPr>
              <a:t> plus </a:t>
            </a:r>
            <a:r>
              <a:rPr lang="en-US" sz="1200" kern="1200" dirty="0" err="1" smtClean="0">
                <a:solidFill>
                  <a:schemeClr val="tx1"/>
                </a:solidFill>
                <a:latin typeface="+mn-lt"/>
                <a:ea typeface="+mn-ea"/>
                <a:cs typeface="+mn-cs"/>
              </a:rPr>
              <a:t>Tarceva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BeTa</a:t>
            </a:r>
            <a:r>
              <a:rPr lang="en-US" sz="1200" kern="1200" dirty="0" smtClean="0">
                <a:solidFill>
                  <a:schemeClr val="tx1"/>
                </a:solidFill>
                <a:latin typeface="+mn-lt"/>
                <a:ea typeface="+mn-ea"/>
                <a:cs typeface="+mn-cs"/>
              </a:rPr>
              <a:t>) trial of </a:t>
            </a:r>
            <a:r>
              <a:rPr lang="en-US" sz="1200" kern="1200" dirty="0" err="1" smtClean="0">
                <a:solidFill>
                  <a:schemeClr val="tx1"/>
                </a:solidFill>
                <a:latin typeface="+mn-lt"/>
                <a:ea typeface="+mn-ea"/>
                <a:cs typeface="+mn-cs"/>
              </a:rPr>
              <a:t>erlotinib</a:t>
            </a:r>
            <a:r>
              <a:rPr lang="en-US" sz="1200" kern="1200" dirty="0" smtClean="0">
                <a:solidFill>
                  <a:schemeClr val="tx1"/>
                </a:solidFill>
                <a:latin typeface="+mn-lt"/>
                <a:ea typeface="+mn-ea"/>
                <a:cs typeface="+mn-cs"/>
              </a:rPr>
              <a:t> with or without </a:t>
            </a:r>
            <a:r>
              <a:rPr lang="en-US" sz="1200" kern="1200" dirty="0" err="1" smtClean="0">
                <a:solidFill>
                  <a:schemeClr val="tx1"/>
                </a:solidFill>
                <a:latin typeface="+mn-lt"/>
                <a:ea typeface="+mn-ea"/>
                <a:cs typeface="+mn-cs"/>
              </a:rPr>
              <a:t>bevacizumab</a:t>
            </a:r>
            <a:r>
              <a:rPr lang="en-US" sz="1200" kern="1200" dirty="0" smtClean="0">
                <a:solidFill>
                  <a:schemeClr val="tx1"/>
                </a:solidFill>
                <a:latin typeface="+mn-lt"/>
                <a:ea typeface="+mn-ea"/>
                <a:cs typeface="+mn-cs"/>
              </a:rPr>
              <a:t> in the second-line treatment of NSCLC patients. The </a:t>
            </a:r>
            <a:r>
              <a:rPr lang="en-US" sz="1200" kern="1200" dirty="0" err="1" smtClean="0">
                <a:solidFill>
                  <a:schemeClr val="tx1"/>
                </a:solidFill>
                <a:latin typeface="+mn-lt"/>
                <a:ea typeface="+mn-ea"/>
                <a:cs typeface="+mn-cs"/>
              </a:rPr>
              <a:t>BeTa</a:t>
            </a:r>
            <a:r>
              <a:rPr lang="en-US" sz="1200" kern="1200" dirty="0" smtClean="0">
                <a:solidFill>
                  <a:schemeClr val="tx1"/>
                </a:solidFill>
                <a:latin typeface="+mn-lt"/>
                <a:ea typeface="+mn-ea"/>
                <a:cs typeface="+mn-cs"/>
              </a:rPr>
              <a:t> trial did not reach its primary endpoint of a longer OS time (9.3 months, versus 9.2 months for </a:t>
            </a:r>
            <a:r>
              <a:rPr lang="en-US" sz="1200" kern="1200" dirty="0" err="1" smtClean="0">
                <a:solidFill>
                  <a:schemeClr val="tx1"/>
                </a:solidFill>
                <a:latin typeface="+mn-lt"/>
                <a:ea typeface="+mn-ea"/>
                <a:cs typeface="+mn-cs"/>
              </a:rPr>
              <a:t>erlotinib</a:t>
            </a:r>
            <a:r>
              <a:rPr lang="en-US" sz="1200" kern="1200" dirty="0" smtClean="0">
                <a:solidFill>
                  <a:schemeClr val="tx1"/>
                </a:solidFill>
                <a:latin typeface="+mn-lt"/>
                <a:ea typeface="+mn-ea"/>
                <a:cs typeface="+mn-cs"/>
              </a:rPr>
              <a:t> plus placebo; HR, 0.97; 95% CI, 0.80–1.18; p = .75), although the combination resulted in a doubled PFS time (3.4 months, versus 1.7 months for </a:t>
            </a:r>
            <a:r>
              <a:rPr lang="en-US" sz="1200" kern="1200" dirty="0" err="1" smtClean="0">
                <a:solidFill>
                  <a:schemeClr val="tx1"/>
                </a:solidFill>
                <a:latin typeface="+mn-lt"/>
                <a:ea typeface="+mn-ea"/>
                <a:cs typeface="+mn-cs"/>
              </a:rPr>
              <a:t>erlotinib</a:t>
            </a:r>
            <a:r>
              <a:rPr lang="en-US" sz="1200" kern="1200" dirty="0" smtClean="0">
                <a:solidFill>
                  <a:schemeClr val="tx1"/>
                </a:solidFill>
                <a:latin typeface="+mn-lt"/>
                <a:ea typeface="+mn-ea"/>
                <a:cs typeface="+mn-cs"/>
              </a:rPr>
              <a:t> plus placebo; HR, 0.62; 95% CI, 0.52–0.75; p &lt; .0001) and response rate (12.6%, versus 6.2% for </a:t>
            </a:r>
            <a:r>
              <a:rPr lang="en-US" sz="1200" kern="1200" dirty="0" err="1" smtClean="0">
                <a:solidFill>
                  <a:schemeClr val="tx1"/>
                </a:solidFill>
                <a:latin typeface="+mn-lt"/>
                <a:ea typeface="+mn-ea"/>
                <a:cs typeface="+mn-cs"/>
              </a:rPr>
              <a:t>erlotinib</a:t>
            </a:r>
            <a:r>
              <a:rPr lang="en-US" sz="1200" kern="1200" dirty="0" smtClean="0">
                <a:solidFill>
                  <a:schemeClr val="tx1"/>
                </a:solidFill>
                <a:latin typeface="+mn-lt"/>
                <a:ea typeface="+mn-ea"/>
                <a:cs typeface="+mn-cs"/>
              </a:rPr>
              <a:t> plus placebo; p = .006) with no evidence of greater toxicity beyond that expected with the individual agents alone (Table 2) [77]. The outcomes from the </a:t>
            </a:r>
            <a:r>
              <a:rPr lang="en-US" sz="1200" kern="1200" dirty="0" err="1" smtClean="0">
                <a:solidFill>
                  <a:schemeClr val="tx1"/>
                </a:solidFill>
                <a:latin typeface="+mn-lt"/>
                <a:ea typeface="+mn-ea"/>
                <a:cs typeface="+mn-cs"/>
              </a:rPr>
              <a:t>BeTa</a:t>
            </a:r>
            <a:r>
              <a:rPr lang="en-US" sz="1200" kern="1200" dirty="0" smtClean="0">
                <a:solidFill>
                  <a:schemeClr val="tx1"/>
                </a:solidFill>
                <a:latin typeface="+mn-lt"/>
                <a:ea typeface="+mn-ea"/>
                <a:cs typeface="+mn-cs"/>
              </a:rPr>
              <a:t> trial were disappointing because this initial test of the strategy of combining agents with maximal potency against each target turned out to be negative. Perhaps the heterogeneous nature of NSCLC [78] limits our ability to detect benefit from the inhibition of specific targeted pathways in an unselected patient sample. Molecular factors, such as somatic mutations to the EGFR and/or VEGFR signaling pathways may limit the benefits of targeted agents to subsets of patients that have yet to be properly identified [79]. In any case, several additional ongoing phase II and III trials are further exploring the combination of VEGFR and EGFR inhibition in NSCLC</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F4C1A67-40F6-3A4F-921F-49F045E455FC}" type="slidenum">
              <a:rPr lang="en-US" smtClean="0"/>
              <a:pPr/>
              <a:t>20</a:t>
            </a:fld>
            <a:endParaRPr lang="en-US"/>
          </a:p>
        </p:txBody>
      </p:sp>
    </p:spTree>
    <p:extLst>
      <p:ext uri="{BB962C8B-B14F-4D97-AF65-F5344CB8AC3E}">
        <p14:creationId xmlns:p14="http://schemas.microsoft.com/office/powerpoint/2010/main" val="1899235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All were Asian, median age 67, pts</a:t>
            </a:r>
            <a:r>
              <a:rPr lang="en-GB" b="0" baseline="0" dirty="0" smtClean="0"/>
              <a:t> more likely to be female and </a:t>
            </a:r>
            <a:r>
              <a:rPr lang="en-GB" b="0" baseline="0" dirty="0" err="1" smtClean="0"/>
              <a:t>asian</a:t>
            </a:r>
            <a:r>
              <a:rPr lang="en-GB" b="0" baseline="0" dirty="0" smtClean="0"/>
              <a:t>, ex 19 slightly more common than ex 21 </a:t>
            </a:r>
            <a:r>
              <a:rPr lang="en-GB" b="0" baseline="0" dirty="0" err="1" smtClean="0"/>
              <a:t>mtns</a:t>
            </a:r>
            <a:endParaRPr lang="en-GB" b="0" dirty="0"/>
          </a:p>
        </p:txBody>
      </p:sp>
      <p:sp>
        <p:nvSpPr>
          <p:cNvPr id="4" name="Slide Number Placeholder 3"/>
          <p:cNvSpPr>
            <a:spLocks noGrp="1"/>
          </p:cNvSpPr>
          <p:nvPr>
            <p:ph type="sldNum" sz="quarter" idx="10"/>
          </p:nvPr>
        </p:nvSpPr>
        <p:spPr/>
        <p:txBody>
          <a:bodyPr/>
          <a:lstStyle/>
          <a:p>
            <a:fld id="{3B503AC4-314B-4D17-A7C5-B693633028B9}" type="slidenum">
              <a:rPr lang="en-US" altLang="ja-JP" smtClean="0"/>
              <a:pPr/>
              <a:t>21</a:t>
            </a:fld>
            <a:endParaRPr lang="en-US" altLang="ja-JP"/>
          </a:p>
        </p:txBody>
      </p:sp>
    </p:spTree>
    <p:extLst>
      <p:ext uri="{BB962C8B-B14F-4D97-AF65-F5344CB8AC3E}">
        <p14:creationId xmlns:p14="http://schemas.microsoft.com/office/powerpoint/2010/main" val="929910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503AC4-314B-4D17-A7C5-B693633028B9}" type="slidenum">
              <a:rPr lang="en-US" altLang="ja-JP" smtClean="0"/>
              <a:pPr/>
              <a:t>22</a:t>
            </a:fld>
            <a:endParaRPr lang="en-US" altLang="ja-JP"/>
          </a:p>
        </p:txBody>
      </p:sp>
    </p:spTree>
    <p:extLst>
      <p:ext uri="{BB962C8B-B14F-4D97-AF65-F5344CB8AC3E}">
        <p14:creationId xmlns:p14="http://schemas.microsoft.com/office/powerpoint/2010/main" val="3021655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toxicity in Japanese</a:t>
            </a:r>
            <a:r>
              <a:rPr lang="en-US" baseline="0" dirty="0" smtClean="0"/>
              <a:t> patients, longer duration of treatment</a:t>
            </a:r>
            <a:endParaRPr lang="en-US" dirty="0"/>
          </a:p>
        </p:txBody>
      </p:sp>
      <p:sp>
        <p:nvSpPr>
          <p:cNvPr id="4" name="Slide Number Placeholder 3"/>
          <p:cNvSpPr>
            <a:spLocks noGrp="1"/>
          </p:cNvSpPr>
          <p:nvPr>
            <p:ph type="sldNum" sz="quarter" idx="10"/>
          </p:nvPr>
        </p:nvSpPr>
        <p:spPr/>
        <p:txBody>
          <a:bodyPr/>
          <a:lstStyle/>
          <a:p>
            <a:fld id="{CF4C1A67-40F6-3A4F-921F-49F045E455FC}" type="slidenum">
              <a:rPr lang="en-US" smtClean="0"/>
              <a:pPr/>
              <a:t>24</a:t>
            </a:fld>
            <a:endParaRPr lang="en-US"/>
          </a:p>
        </p:txBody>
      </p:sp>
    </p:spTree>
    <p:extLst>
      <p:ext uri="{BB962C8B-B14F-4D97-AF65-F5344CB8AC3E}">
        <p14:creationId xmlns:p14="http://schemas.microsoft.com/office/powerpoint/2010/main" val="4026772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B8B37-A493-4A65-9745-5566EDD1E7DB}" type="slidenum">
              <a:rPr lang="en-US" smtClean="0"/>
              <a:pPr/>
              <a:t>26</a:t>
            </a:fld>
            <a:endParaRPr lang="en-US" dirty="0"/>
          </a:p>
        </p:txBody>
      </p:sp>
    </p:spTree>
    <p:extLst>
      <p:ext uri="{BB962C8B-B14F-4D97-AF65-F5344CB8AC3E}">
        <p14:creationId xmlns:p14="http://schemas.microsoft.com/office/powerpoint/2010/main" val="3576403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B8B37-A493-4A65-9745-5566EDD1E7DB}" type="slidenum">
              <a:rPr lang="en-US" smtClean="0"/>
              <a:pPr/>
              <a:t>27</a:t>
            </a:fld>
            <a:endParaRPr lang="en-US" dirty="0"/>
          </a:p>
        </p:txBody>
      </p:sp>
    </p:spTree>
    <p:extLst>
      <p:ext uri="{BB962C8B-B14F-4D97-AF65-F5344CB8AC3E}">
        <p14:creationId xmlns:p14="http://schemas.microsoft.com/office/powerpoint/2010/main" val="3576403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tried.  Here’s just a representative list, including a trial I led that I’ll mention today.  In each case, the drugs added to </a:t>
            </a:r>
            <a:r>
              <a:rPr lang="en-US" baseline="0" dirty="0" err="1" smtClean="0"/>
              <a:t>erlotinib</a:t>
            </a:r>
            <a:r>
              <a:rPr lang="en-US" baseline="0" dirty="0" smtClean="0"/>
              <a:t> were chosen because there was a rationale, at least in vitro, and usually preclinical data supporting the </a:t>
            </a:r>
            <a:r>
              <a:rPr lang="en-US" baseline="0" dirty="0" err="1" smtClean="0"/>
              <a:t>combinatino</a:t>
            </a:r>
            <a:r>
              <a:rPr lang="en-US" baseline="0" dirty="0" smtClean="0"/>
              <a:t> after the development of AR.  Ill tell you about a couple of these trials—</a:t>
            </a:r>
            <a:r>
              <a:rPr lang="en-US" baseline="0" dirty="0" err="1" smtClean="0"/>
              <a:t>beccause</a:t>
            </a:r>
            <a:r>
              <a:rPr lang="en-US" baseline="0" dirty="0" smtClean="0"/>
              <a:t> they </a:t>
            </a:r>
            <a:r>
              <a:rPr lang="en-US" baseline="0" dirty="0" err="1" smtClean="0"/>
              <a:t>highlihgt</a:t>
            </a:r>
            <a:r>
              <a:rPr lang="en-US" baseline="0" dirty="0" smtClean="0"/>
              <a:t> some of the inherent problems of doing combination studies.</a:t>
            </a:r>
            <a:endParaRPr lang="en-US" dirty="0"/>
          </a:p>
        </p:txBody>
      </p:sp>
      <p:sp>
        <p:nvSpPr>
          <p:cNvPr id="4" name="Slide Number Placeholder 3"/>
          <p:cNvSpPr>
            <a:spLocks noGrp="1"/>
          </p:cNvSpPr>
          <p:nvPr>
            <p:ph type="sldNum" sz="quarter" idx="10"/>
          </p:nvPr>
        </p:nvSpPr>
        <p:spPr/>
        <p:txBody>
          <a:bodyPr/>
          <a:lstStyle/>
          <a:p>
            <a:fld id="{BE1B8B37-A493-4A65-9745-5566EDD1E7DB}" type="slidenum">
              <a:rPr lang="en-US" smtClean="0"/>
              <a:pPr/>
              <a:t>3</a:t>
            </a:fld>
            <a:endParaRPr lang="en-US" dirty="0"/>
          </a:p>
        </p:txBody>
      </p:sp>
    </p:spTree>
    <p:extLst>
      <p:ext uri="{BB962C8B-B14F-4D97-AF65-F5344CB8AC3E}">
        <p14:creationId xmlns:p14="http://schemas.microsoft.com/office/powerpoint/2010/main" val="3576403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hypothesis is that you combine the two</a:t>
            </a:r>
            <a:r>
              <a:rPr lang="en-US" baseline="0" dirty="0" smtClean="0"/>
              <a:t> drugs from the beginning and hope the two prolong the </a:t>
            </a:r>
            <a:r>
              <a:rPr lang="en-US" baseline="0" dirty="0" err="1" smtClean="0"/>
              <a:t>existance</a:t>
            </a:r>
            <a:r>
              <a:rPr lang="en-US" baseline="0" dirty="0" smtClean="0"/>
              <a:t> of AR …we also saw an example of that at this year’s annual meeting…and we’ll talk about that as well.</a:t>
            </a:r>
            <a:endParaRPr lang="en-US" dirty="0"/>
          </a:p>
        </p:txBody>
      </p:sp>
      <p:sp>
        <p:nvSpPr>
          <p:cNvPr id="4" name="Slide Number Placeholder 3"/>
          <p:cNvSpPr>
            <a:spLocks noGrp="1"/>
          </p:cNvSpPr>
          <p:nvPr>
            <p:ph type="sldNum" sz="quarter" idx="10"/>
          </p:nvPr>
        </p:nvSpPr>
        <p:spPr/>
        <p:txBody>
          <a:bodyPr/>
          <a:lstStyle/>
          <a:p>
            <a:fld id="{BE1B8B37-A493-4A65-9745-5566EDD1E7DB}" type="slidenum">
              <a:rPr lang="en-US" smtClean="0"/>
              <a:pPr/>
              <a:t>4</a:t>
            </a:fld>
            <a:endParaRPr lang="en-US" dirty="0"/>
          </a:p>
        </p:txBody>
      </p:sp>
    </p:spTree>
    <p:extLst>
      <p:ext uri="{BB962C8B-B14F-4D97-AF65-F5344CB8AC3E}">
        <p14:creationId xmlns:p14="http://schemas.microsoft.com/office/powerpoint/2010/main" val="3576403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flare</a:t>
            </a:r>
            <a:endParaRPr lang="en-US" dirty="0"/>
          </a:p>
        </p:txBody>
      </p:sp>
      <p:sp>
        <p:nvSpPr>
          <p:cNvPr id="4" name="Slide Number Placeholder 3"/>
          <p:cNvSpPr>
            <a:spLocks noGrp="1"/>
          </p:cNvSpPr>
          <p:nvPr>
            <p:ph type="sldNum" sz="quarter" idx="10"/>
          </p:nvPr>
        </p:nvSpPr>
        <p:spPr/>
        <p:txBody>
          <a:bodyPr/>
          <a:lstStyle/>
          <a:p>
            <a:fld id="{5A637973-30E3-4F2D-9339-086F058F39F4}" type="slidenum">
              <a:rPr lang="en-US" smtClean="0"/>
              <a:pPr/>
              <a:t>5</a:t>
            </a:fld>
            <a:endParaRPr lang="en-US" dirty="0"/>
          </a:p>
        </p:txBody>
      </p:sp>
    </p:spTree>
    <p:extLst>
      <p:ext uri="{BB962C8B-B14F-4D97-AF65-F5344CB8AC3E}">
        <p14:creationId xmlns:p14="http://schemas.microsoft.com/office/powerpoint/2010/main" val="469986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was</a:t>
            </a:r>
            <a:r>
              <a:rPr lang="en-US" baseline="0" dirty="0" smtClean="0"/>
              <a:t> the strategy we employed for this trial combining </a:t>
            </a:r>
            <a:r>
              <a:rPr lang="en-US" baseline="0" dirty="0" err="1" smtClean="0"/>
              <a:t>erlotinib</a:t>
            </a:r>
            <a:r>
              <a:rPr lang="en-US" baseline="0" dirty="0" smtClean="0"/>
              <a:t> with HSP90 inhibitor AUY922</a:t>
            </a:r>
          </a:p>
          <a:p>
            <a:r>
              <a:rPr lang="en-US" dirty="0" smtClean="0"/>
              <a:t> Here you see AUY922 in yellow</a:t>
            </a:r>
            <a:r>
              <a:rPr lang="en-US" baseline="0" dirty="0" smtClean="0"/>
              <a:t> binding deep within the ATP binding pocket of HSP90 shown in blue.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HSP90 is a chaperone protein responsible for late-stage maturation, activation and stability in a variety of client proteins.  It is important for proper folding and function of both benign but especially malignant proteins. </a:t>
            </a:r>
            <a:r>
              <a:rPr lang="en-US" dirty="0" smtClean="0"/>
              <a:t>Increased HSP90 expression is associated with a worse prognosis for patients with non-small cell lung cancer (NSCLC)</a:t>
            </a:r>
            <a:endParaRPr lang="en-US" baseline="30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Mutated EGFR is a well established client of HSP90 and there is a large body of pre-clinical data to suggest that HSP90 inhibition might therefore be a reasonable means of targeting AR . </a:t>
            </a:r>
            <a:endParaRPr lang="en-US" dirty="0" smtClean="0"/>
          </a:p>
          <a:p>
            <a:endParaRPr lang="en-US" dirty="0"/>
          </a:p>
        </p:txBody>
      </p:sp>
      <p:sp>
        <p:nvSpPr>
          <p:cNvPr id="4" name="Slide Number Placeholder 3"/>
          <p:cNvSpPr>
            <a:spLocks noGrp="1"/>
          </p:cNvSpPr>
          <p:nvPr>
            <p:ph type="sldNum" sz="quarter" idx="10"/>
          </p:nvPr>
        </p:nvSpPr>
        <p:spPr/>
        <p:txBody>
          <a:bodyPr/>
          <a:lstStyle/>
          <a:p>
            <a:fld id="{5A637973-30E3-4F2D-9339-086F058F39F4}" type="slidenum">
              <a:rPr lang="en-US" smtClean="0"/>
              <a:pPr/>
              <a:t>6</a:t>
            </a:fld>
            <a:endParaRPr lang="en-US" dirty="0"/>
          </a:p>
        </p:txBody>
      </p:sp>
    </p:spTree>
    <p:extLst>
      <p:ext uri="{BB962C8B-B14F-4D97-AF65-F5344CB8AC3E}">
        <p14:creationId xmlns:p14="http://schemas.microsoft.com/office/powerpoint/2010/main" val="1926884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637973-30E3-4F2D-9339-086F058F39F4}" type="slidenum">
              <a:rPr lang="en-US" smtClean="0"/>
              <a:pPr/>
              <a:t>7</a:t>
            </a:fld>
            <a:endParaRPr lang="en-US" dirty="0"/>
          </a:p>
        </p:txBody>
      </p:sp>
    </p:spTree>
    <p:extLst>
      <p:ext uri="{BB962C8B-B14F-4D97-AF65-F5344CB8AC3E}">
        <p14:creationId xmlns:p14="http://schemas.microsoft.com/office/powerpoint/2010/main" val="2596249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Median number of cycles</a:t>
            </a:r>
            <a:r>
              <a:rPr lang="en-US" baseline="0" dirty="0" smtClean="0"/>
              <a:t> rec’d was 1.  Even among pts who had a PR to therapy, med number of cycles was 3.  </a:t>
            </a:r>
            <a:endParaRPr lang="en-US" dirty="0"/>
          </a:p>
        </p:txBody>
      </p:sp>
      <p:sp>
        <p:nvSpPr>
          <p:cNvPr id="4" name="Slide Number Placeholder 3"/>
          <p:cNvSpPr>
            <a:spLocks noGrp="1"/>
          </p:cNvSpPr>
          <p:nvPr>
            <p:ph type="sldNum" sz="quarter" idx="10"/>
          </p:nvPr>
        </p:nvSpPr>
        <p:spPr/>
        <p:txBody>
          <a:bodyPr/>
          <a:lstStyle/>
          <a:p>
            <a:fld id="{5A637973-30E3-4F2D-9339-086F058F39F4}" type="slidenum">
              <a:rPr lang="en-US" smtClean="0"/>
              <a:pPr/>
              <a:t>12</a:t>
            </a:fld>
            <a:endParaRPr lang="en-US" dirty="0"/>
          </a:p>
        </p:txBody>
      </p:sp>
    </p:spTree>
    <p:extLst>
      <p:ext uri="{BB962C8B-B14F-4D97-AF65-F5344CB8AC3E}">
        <p14:creationId xmlns:p14="http://schemas.microsoft.com/office/powerpoint/2010/main" val="3617327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its discovery</a:t>
            </a:r>
            <a:r>
              <a:rPr lang="en-US" baseline="0" dirty="0" smtClean="0"/>
              <a:t>, multiple clinical trials have studied therapies for acquired resistance to EGFR TKIs.  Single agent second generation EGFR TKIs such as HKI 272 (</a:t>
            </a:r>
            <a:r>
              <a:rPr lang="en-US" baseline="0" dirty="0" err="1" smtClean="0"/>
              <a:t>inh</a:t>
            </a:r>
            <a:r>
              <a:rPr lang="en-US" baseline="0" dirty="0" smtClean="0"/>
              <a:t> EGFR and HER2), XL 647 (</a:t>
            </a:r>
            <a:r>
              <a:rPr lang="en-US" baseline="0" dirty="0" err="1" smtClean="0"/>
              <a:t>inh</a:t>
            </a:r>
            <a:r>
              <a:rPr lang="en-US" baseline="0" dirty="0" smtClean="0"/>
              <a:t> EGFR, HER2 and VEGF) an </a:t>
            </a:r>
            <a:r>
              <a:rPr lang="en-US" baseline="0" dirty="0" err="1" smtClean="0"/>
              <a:t>dBIBW</a:t>
            </a:r>
            <a:r>
              <a:rPr lang="en-US" baseline="0" dirty="0" smtClean="0"/>
              <a:t> an irreversible EGFR inhibitor  which also inhibits EGFR, HER2 and HER4 also shown to have activity in transgenic mice with  the T790M acquired resistance mutation.  None of these agents, tested as single agents in patients with acquired resistance, demonstrating promising results. Targeted agents have also been tested in combination, shown here.  Perhaps best shown on this schematic,  Once again, every trial produced disappointing results  </a:t>
            </a:r>
            <a:endParaRPr lang="en-US" dirty="0"/>
          </a:p>
        </p:txBody>
      </p:sp>
      <p:sp>
        <p:nvSpPr>
          <p:cNvPr id="4" name="Slide Number Placeholder 3"/>
          <p:cNvSpPr>
            <a:spLocks noGrp="1"/>
          </p:cNvSpPr>
          <p:nvPr>
            <p:ph type="sldNum" sz="quarter" idx="10"/>
          </p:nvPr>
        </p:nvSpPr>
        <p:spPr/>
        <p:txBody>
          <a:bodyPr/>
          <a:lstStyle/>
          <a:p>
            <a:fld id="{DADB13E9-5292-46C6-B15F-EF107A9EA2AD}" type="slidenum">
              <a:rPr lang="en-US" smtClean="0"/>
              <a:pPr/>
              <a:t>13</a:t>
            </a:fld>
            <a:endParaRPr lang="en-US"/>
          </a:p>
        </p:txBody>
      </p:sp>
    </p:spTree>
    <p:extLst>
      <p:ext uri="{BB962C8B-B14F-4D97-AF65-F5344CB8AC3E}">
        <p14:creationId xmlns:p14="http://schemas.microsoft.com/office/powerpoint/2010/main" val="3183229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endParaRPr lang="pt-BR" baseline="30000" smtClean="0"/>
          </a:p>
          <a:p>
            <a:endParaRPr lang="en-GB" baseline="30000" smtClean="0"/>
          </a:p>
        </p:txBody>
      </p:sp>
      <p:sp>
        <p:nvSpPr>
          <p:cNvPr id="72708" name="Slide Number Placeholder 3"/>
          <p:cNvSpPr>
            <a:spLocks noGrp="1"/>
          </p:cNvSpPr>
          <p:nvPr>
            <p:ph type="sldNum" sz="quarter" idx="5"/>
          </p:nvPr>
        </p:nvSpPr>
        <p:spPr bwMode="auto">
          <a:noFill/>
          <a:ln>
            <a:miter lim="800000"/>
            <a:headEnd/>
            <a:tailEnd/>
          </a:ln>
        </p:spPr>
        <p:txBody>
          <a:bodyPr/>
          <a:lstStyle/>
          <a:p>
            <a:fld id="{DDEECD5E-EB03-4B4F-AA6F-09E6C84B30E1}" type="slidenum">
              <a:rPr lang="en-GB">
                <a:solidFill>
                  <a:srgbClr val="000000"/>
                </a:solidFill>
                <a:latin typeface="Calibri" pitchFamily="34" charset="0"/>
              </a:rPr>
              <a:pPr/>
              <a:t>14</a:t>
            </a:fld>
            <a:endParaRPr lang="en-GB">
              <a:solidFill>
                <a:srgbClr val="000000"/>
              </a:solidFill>
              <a:latin typeface="Calibri" pitchFamily="34" charset="0"/>
            </a:endParaRPr>
          </a:p>
        </p:txBody>
      </p:sp>
    </p:spTree>
    <p:extLst>
      <p:ext uri="{BB962C8B-B14F-4D97-AF65-F5344CB8AC3E}">
        <p14:creationId xmlns:p14="http://schemas.microsoft.com/office/powerpoint/2010/main" val="1860242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F1F49-5D98-4831-A5BE-45465D6BF341}" type="datetime1">
              <a:rPr lang="en-US" smtClean="0"/>
              <a:pPr/>
              <a:t>9/2/2014</a:t>
            </a:fld>
            <a:endParaRPr lang="en-US" dirty="0"/>
          </a:p>
        </p:txBody>
      </p:sp>
      <p:sp>
        <p:nvSpPr>
          <p:cNvPr id="5" name="Footer Placeholder 4"/>
          <p:cNvSpPr>
            <a:spLocks noGrp="1"/>
          </p:cNvSpPr>
          <p:nvPr>
            <p:ph type="ftr" sz="quarter" idx="11"/>
          </p:nvPr>
        </p:nvSpPr>
        <p:spPr/>
        <p:txBody>
          <a:bodyPr/>
          <a:lstStyle/>
          <a:p>
            <a:r>
              <a:rPr lang="en-US" smtClean="0"/>
              <a:t>Acquired Resistance Patient Forum | Sept. 6, 2014 | Boston</a:t>
            </a:r>
            <a:endParaRPr lang="en-US" dirty="0"/>
          </a:p>
        </p:txBody>
      </p:sp>
      <p:sp>
        <p:nvSpPr>
          <p:cNvPr id="6" name="Slide Number Placeholder 5"/>
          <p:cNvSpPr>
            <a:spLocks noGrp="1"/>
          </p:cNvSpPr>
          <p:nvPr>
            <p:ph type="sldNum" sz="quarter" idx="12"/>
          </p:nvPr>
        </p:nvSpPr>
        <p:spPr/>
        <p:txBody>
          <a:bodyPr/>
          <a:lstStyle/>
          <a:p>
            <a:fld id="{85885486-8ECC-0A41-859E-5C7C3DF5075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E9297-4851-4232-936C-23175BB551FC}" type="datetime1">
              <a:rPr lang="en-US" smtClean="0"/>
              <a:pPr/>
              <a:t>9/2/2014</a:t>
            </a:fld>
            <a:endParaRPr lang="en-US" dirty="0"/>
          </a:p>
        </p:txBody>
      </p:sp>
      <p:sp>
        <p:nvSpPr>
          <p:cNvPr id="5" name="Footer Placeholder 4"/>
          <p:cNvSpPr>
            <a:spLocks noGrp="1"/>
          </p:cNvSpPr>
          <p:nvPr>
            <p:ph type="ftr" sz="quarter" idx="11"/>
          </p:nvPr>
        </p:nvSpPr>
        <p:spPr/>
        <p:txBody>
          <a:bodyPr/>
          <a:lstStyle/>
          <a:p>
            <a:r>
              <a:rPr lang="en-US" smtClean="0"/>
              <a:t>Acquired Resistance Patient Forum | Sept. 6, 2014 | Boston</a:t>
            </a:r>
            <a:endParaRPr lang="en-US" dirty="0"/>
          </a:p>
        </p:txBody>
      </p:sp>
      <p:sp>
        <p:nvSpPr>
          <p:cNvPr id="6" name="Slide Number Placeholder 5"/>
          <p:cNvSpPr>
            <a:spLocks noGrp="1"/>
          </p:cNvSpPr>
          <p:nvPr>
            <p:ph type="sldNum" sz="quarter" idx="12"/>
          </p:nvPr>
        </p:nvSpPr>
        <p:spPr/>
        <p:txBody>
          <a:bodyPr/>
          <a:lstStyle/>
          <a:p>
            <a:fld id="{85885486-8ECC-0A41-859E-5C7C3DF5075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3DF904-C06F-4CD8-9896-D88F3F360013}" type="datetime1">
              <a:rPr lang="en-US" smtClean="0"/>
              <a:pPr/>
              <a:t>9/2/2014</a:t>
            </a:fld>
            <a:endParaRPr lang="en-US" dirty="0"/>
          </a:p>
        </p:txBody>
      </p:sp>
      <p:sp>
        <p:nvSpPr>
          <p:cNvPr id="5" name="Footer Placeholder 4"/>
          <p:cNvSpPr>
            <a:spLocks noGrp="1"/>
          </p:cNvSpPr>
          <p:nvPr>
            <p:ph type="ftr" sz="quarter" idx="11"/>
          </p:nvPr>
        </p:nvSpPr>
        <p:spPr/>
        <p:txBody>
          <a:bodyPr/>
          <a:lstStyle/>
          <a:p>
            <a:r>
              <a:rPr lang="en-US" smtClean="0"/>
              <a:t>Acquired Resistance Patient Forum | Sept. 6, 2014 | Boston</a:t>
            </a:r>
            <a:endParaRPr lang="en-US" dirty="0"/>
          </a:p>
        </p:txBody>
      </p:sp>
      <p:sp>
        <p:nvSpPr>
          <p:cNvPr id="6" name="Slide Number Placeholder 5"/>
          <p:cNvSpPr>
            <a:spLocks noGrp="1"/>
          </p:cNvSpPr>
          <p:nvPr>
            <p:ph type="sldNum" sz="quarter" idx="12"/>
          </p:nvPr>
        </p:nvSpPr>
        <p:spPr/>
        <p:txBody>
          <a:bodyPr/>
          <a:lstStyle/>
          <a:p>
            <a:fld id="{85885486-8ECC-0A41-859E-5C7C3DF5075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08E5D-C7F6-473C-AA93-62EBFED7B4C6}" type="datetime1">
              <a:rPr lang="en-US" smtClean="0"/>
              <a:pPr/>
              <a:t>9/2/2014</a:t>
            </a:fld>
            <a:endParaRPr lang="en-US" dirty="0"/>
          </a:p>
        </p:txBody>
      </p:sp>
      <p:sp>
        <p:nvSpPr>
          <p:cNvPr id="5" name="Footer Placeholder 4"/>
          <p:cNvSpPr>
            <a:spLocks noGrp="1"/>
          </p:cNvSpPr>
          <p:nvPr>
            <p:ph type="ftr" sz="quarter" idx="11"/>
          </p:nvPr>
        </p:nvSpPr>
        <p:spPr/>
        <p:txBody>
          <a:bodyPr/>
          <a:lstStyle/>
          <a:p>
            <a:r>
              <a:rPr lang="en-US" smtClean="0"/>
              <a:t>Acquired Resistance Patient Forum | Sept. 6, 2014 | Boston</a:t>
            </a:r>
            <a:endParaRPr lang="en-US" dirty="0"/>
          </a:p>
        </p:txBody>
      </p:sp>
      <p:sp>
        <p:nvSpPr>
          <p:cNvPr id="6" name="Slide Number Placeholder 5"/>
          <p:cNvSpPr>
            <a:spLocks noGrp="1"/>
          </p:cNvSpPr>
          <p:nvPr>
            <p:ph type="sldNum" sz="quarter" idx="12"/>
          </p:nvPr>
        </p:nvSpPr>
        <p:spPr/>
        <p:txBody>
          <a:bodyPr/>
          <a:lstStyle/>
          <a:p>
            <a:fld id="{85885486-8ECC-0A41-859E-5C7C3DF5075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2393E8-66AD-4138-B7A4-669BB3A5DE13}" type="datetime1">
              <a:rPr lang="en-US" smtClean="0"/>
              <a:pPr/>
              <a:t>9/2/2014</a:t>
            </a:fld>
            <a:endParaRPr lang="en-US" dirty="0"/>
          </a:p>
        </p:txBody>
      </p:sp>
      <p:sp>
        <p:nvSpPr>
          <p:cNvPr id="5" name="Footer Placeholder 4"/>
          <p:cNvSpPr>
            <a:spLocks noGrp="1"/>
          </p:cNvSpPr>
          <p:nvPr>
            <p:ph type="ftr" sz="quarter" idx="11"/>
          </p:nvPr>
        </p:nvSpPr>
        <p:spPr/>
        <p:txBody>
          <a:bodyPr/>
          <a:lstStyle/>
          <a:p>
            <a:r>
              <a:rPr lang="en-US" smtClean="0"/>
              <a:t>Acquired Resistance Patient Forum | Sept. 6, 2014 | Boston</a:t>
            </a:r>
            <a:endParaRPr lang="en-US" dirty="0"/>
          </a:p>
        </p:txBody>
      </p:sp>
      <p:sp>
        <p:nvSpPr>
          <p:cNvPr id="6" name="Slide Number Placeholder 5"/>
          <p:cNvSpPr>
            <a:spLocks noGrp="1"/>
          </p:cNvSpPr>
          <p:nvPr>
            <p:ph type="sldNum" sz="quarter" idx="12"/>
          </p:nvPr>
        </p:nvSpPr>
        <p:spPr/>
        <p:txBody>
          <a:bodyPr/>
          <a:lstStyle/>
          <a:p>
            <a:fld id="{85885486-8ECC-0A41-859E-5C7C3DF5075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65C0B5-8441-41CC-A551-D05F4C164834}" type="datetime1">
              <a:rPr lang="en-US" smtClean="0"/>
              <a:pPr/>
              <a:t>9/2/2014</a:t>
            </a:fld>
            <a:endParaRPr lang="en-US" dirty="0"/>
          </a:p>
        </p:txBody>
      </p:sp>
      <p:sp>
        <p:nvSpPr>
          <p:cNvPr id="6" name="Footer Placeholder 5"/>
          <p:cNvSpPr>
            <a:spLocks noGrp="1"/>
          </p:cNvSpPr>
          <p:nvPr>
            <p:ph type="ftr" sz="quarter" idx="11"/>
          </p:nvPr>
        </p:nvSpPr>
        <p:spPr/>
        <p:txBody>
          <a:bodyPr/>
          <a:lstStyle/>
          <a:p>
            <a:r>
              <a:rPr lang="en-US" smtClean="0"/>
              <a:t>Acquired Resistance Patient Forum | Sept. 6, 2014 | Boston</a:t>
            </a:r>
            <a:endParaRPr lang="en-US" dirty="0"/>
          </a:p>
        </p:txBody>
      </p:sp>
      <p:sp>
        <p:nvSpPr>
          <p:cNvPr id="7" name="Slide Number Placeholder 6"/>
          <p:cNvSpPr>
            <a:spLocks noGrp="1"/>
          </p:cNvSpPr>
          <p:nvPr>
            <p:ph type="sldNum" sz="quarter" idx="12"/>
          </p:nvPr>
        </p:nvSpPr>
        <p:spPr/>
        <p:txBody>
          <a:bodyPr/>
          <a:lstStyle/>
          <a:p>
            <a:fld id="{85885486-8ECC-0A41-859E-5C7C3DF5075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D9236B-7CC5-4443-8AA8-B68064C0B997}" type="datetime1">
              <a:rPr lang="en-US" smtClean="0"/>
              <a:pPr/>
              <a:t>9/2/2014</a:t>
            </a:fld>
            <a:endParaRPr lang="en-US" dirty="0"/>
          </a:p>
        </p:txBody>
      </p:sp>
      <p:sp>
        <p:nvSpPr>
          <p:cNvPr id="8" name="Footer Placeholder 7"/>
          <p:cNvSpPr>
            <a:spLocks noGrp="1"/>
          </p:cNvSpPr>
          <p:nvPr>
            <p:ph type="ftr" sz="quarter" idx="11"/>
          </p:nvPr>
        </p:nvSpPr>
        <p:spPr/>
        <p:txBody>
          <a:bodyPr/>
          <a:lstStyle/>
          <a:p>
            <a:r>
              <a:rPr lang="en-US" smtClean="0"/>
              <a:t>Acquired Resistance Patient Forum | Sept. 6, 2014 | Boston</a:t>
            </a:r>
            <a:endParaRPr lang="en-US" dirty="0"/>
          </a:p>
        </p:txBody>
      </p:sp>
      <p:sp>
        <p:nvSpPr>
          <p:cNvPr id="9" name="Slide Number Placeholder 8"/>
          <p:cNvSpPr>
            <a:spLocks noGrp="1"/>
          </p:cNvSpPr>
          <p:nvPr>
            <p:ph type="sldNum" sz="quarter" idx="12"/>
          </p:nvPr>
        </p:nvSpPr>
        <p:spPr/>
        <p:txBody>
          <a:bodyPr/>
          <a:lstStyle/>
          <a:p>
            <a:fld id="{85885486-8ECC-0A41-859E-5C7C3DF5075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E78527-A341-4A93-A765-B2A90809B755}" type="datetime1">
              <a:rPr lang="en-US" smtClean="0"/>
              <a:pPr/>
              <a:t>9/2/2014</a:t>
            </a:fld>
            <a:endParaRPr lang="en-US" dirty="0"/>
          </a:p>
        </p:txBody>
      </p:sp>
      <p:sp>
        <p:nvSpPr>
          <p:cNvPr id="4" name="Footer Placeholder 3"/>
          <p:cNvSpPr>
            <a:spLocks noGrp="1"/>
          </p:cNvSpPr>
          <p:nvPr>
            <p:ph type="ftr" sz="quarter" idx="11"/>
          </p:nvPr>
        </p:nvSpPr>
        <p:spPr/>
        <p:txBody>
          <a:bodyPr/>
          <a:lstStyle/>
          <a:p>
            <a:r>
              <a:rPr lang="en-US" smtClean="0"/>
              <a:t>Acquired Resistance Patient Forum | Sept. 6, 2014 | Boston</a:t>
            </a:r>
            <a:endParaRPr lang="en-US" dirty="0"/>
          </a:p>
        </p:txBody>
      </p:sp>
      <p:sp>
        <p:nvSpPr>
          <p:cNvPr id="5" name="Slide Number Placeholder 4"/>
          <p:cNvSpPr>
            <a:spLocks noGrp="1"/>
          </p:cNvSpPr>
          <p:nvPr>
            <p:ph type="sldNum" sz="quarter" idx="12"/>
          </p:nvPr>
        </p:nvSpPr>
        <p:spPr/>
        <p:txBody>
          <a:bodyPr/>
          <a:lstStyle/>
          <a:p>
            <a:fld id="{85885486-8ECC-0A41-859E-5C7C3DF5075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A2ECC-AC8C-4C0B-A8B9-4E34A93B52C0}" type="datetime1">
              <a:rPr lang="en-US" smtClean="0"/>
              <a:pPr/>
              <a:t>9/2/2014</a:t>
            </a:fld>
            <a:endParaRPr lang="en-US" dirty="0"/>
          </a:p>
        </p:txBody>
      </p:sp>
      <p:sp>
        <p:nvSpPr>
          <p:cNvPr id="3" name="Footer Placeholder 2"/>
          <p:cNvSpPr>
            <a:spLocks noGrp="1"/>
          </p:cNvSpPr>
          <p:nvPr>
            <p:ph type="ftr" sz="quarter" idx="11"/>
          </p:nvPr>
        </p:nvSpPr>
        <p:spPr/>
        <p:txBody>
          <a:bodyPr/>
          <a:lstStyle/>
          <a:p>
            <a:r>
              <a:rPr lang="en-US" smtClean="0"/>
              <a:t>Acquired Resistance Patient Forum | Sept. 6, 2014 | Boston</a:t>
            </a:r>
            <a:endParaRPr lang="en-US" dirty="0"/>
          </a:p>
        </p:txBody>
      </p:sp>
      <p:sp>
        <p:nvSpPr>
          <p:cNvPr id="4" name="Slide Number Placeholder 3"/>
          <p:cNvSpPr>
            <a:spLocks noGrp="1"/>
          </p:cNvSpPr>
          <p:nvPr>
            <p:ph type="sldNum" sz="quarter" idx="12"/>
          </p:nvPr>
        </p:nvSpPr>
        <p:spPr/>
        <p:txBody>
          <a:bodyPr/>
          <a:lstStyle/>
          <a:p>
            <a:fld id="{85885486-8ECC-0A41-859E-5C7C3DF5075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974EDC-20B3-463D-9E27-3A3646299410}" type="datetime1">
              <a:rPr lang="en-US" smtClean="0"/>
              <a:pPr/>
              <a:t>9/2/2014</a:t>
            </a:fld>
            <a:endParaRPr lang="en-US" dirty="0"/>
          </a:p>
        </p:txBody>
      </p:sp>
      <p:sp>
        <p:nvSpPr>
          <p:cNvPr id="6" name="Footer Placeholder 5"/>
          <p:cNvSpPr>
            <a:spLocks noGrp="1"/>
          </p:cNvSpPr>
          <p:nvPr>
            <p:ph type="ftr" sz="quarter" idx="11"/>
          </p:nvPr>
        </p:nvSpPr>
        <p:spPr/>
        <p:txBody>
          <a:bodyPr/>
          <a:lstStyle/>
          <a:p>
            <a:r>
              <a:rPr lang="en-US" smtClean="0"/>
              <a:t>Acquired Resistance Patient Forum | Sept. 6, 2014 | Boston</a:t>
            </a:r>
            <a:endParaRPr lang="en-US" dirty="0"/>
          </a:p>
        </p:txBody>
      </p:sp>
      <p:sp>
        <p:nvSpPr>
          <p:cNvPr id="7" name="Slide Number Placeholder 6"/>
          <p:cNvSpPr>
            <a:spLocks noGrp="1"/>
          </p:cNvSpPr>
          <p:nvPr>
            <p:ph type="sldNum" sz="quarter" idx="12"/>
          </p:nvPr>
        </p:nvSpPr>
        <p:spPr/>
        <p:txBody>
          <a:bodyPr/>
          <a:lstStyle/>
          <a:p>
            <a:fld id="{85885486-8ECC-0A41-859E-5C7C3DF5075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C09DA-65F0-403C-9950-EF631DBAE5AA}" type="datetime1">
              <a:rPr lang="en-US" smtClean="0"/>
              <a:pPr/>
              <a:t>9/2/2014</a:t>
            </a:fld>
            <a:endParaRPr lang="en-US" dirty="0"/>
          </a:p>
        </p:txBody>
      </p:sp>
      <p:sp>
        <p:nvSpPr>
          <p:cNvPr id="6" name="Footer Placeholder 5"/>
          <p:cNvSpPr>
            <a:spLocks noGrp="1"/>
          </p:cNvSpPr>
          <p:nvPr>
            <p:ph type="ftr" sz="quarter" idx="11"/>
          </p:nvPr>
        </p:nvSpPr>
        <p:spPr/>
        <p:txBody>
          <a:bodyPr/>
          <a:lstStyle/>
          <a:p>
            <a:r>
              <a:rPr lang="en-US" smtClean="0"/>
              <a:t>Acquired Resistance Patient Forum | Sept. 6, 2014 | Boston</a:t>
            </a:r>
            <a:endParaRPr lang="en-US" dirty="0"/>
          </a:p>
        </p:txBody>
      </p:sp>
      <p:sp>
        <p:nvSpPr>
          <p:cNvPr id="7" name="Slide Number Placeholder 6"/>
          <p:cNvSpPr>
            <a:spLocks noGrp="1"/>
          </p:cNvSpPr>
          <p:nvPr>
            <p:ph type="sldNum" sz="quarter" idx="12"/>
          </p:nvPr>
        </p:nvSpPr>
        <p:spPr/>
        <p:txBody>
          <a:bodyPr/>
          <a:lstStyle/>
          <a:p>
            <a:fld id="{85885486-8ECC-0A41-859E-5C7C3DF5075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90580-23F7-46A3-AA6B-0984DF1501C6}" type="datetime1">
              <a:rPr lang="en-US" smtClean="0"/>
              <a:pPr/>
              <a:t>9/2/2014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Acquired Resistance Patient Forum | Sept. 6, 2014 | Boston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85486-8ECC-0A41-859E-5C7C3DF5075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371600" y="4087368"/>
            <a:ext cx="6400800" cy="1752600"/>
          </a:xfrm>
        </p:spPr>
        <p:txBody>
          <a:bodyPr/>
          <a:lstStyle/>
          <a:p>
            <a:endParaRPr lang="en-US" dirty="0"/>
          </a:p>
        </p:txBody>
      </p:sp>
      <p:pic>
        <p:nvPicPr>
          <p:cNvPr id="4" name="Picture 3" descr="PowerPoint_opener.jpg"/>
          <p:cNvPicPr>
            <a:picLocks noChangeAspect="1"/>
          </p:cNvPicPr>
          <p:nvPr/>
        </p:nvPicPr>
        <p:blipFill>
          <a:blip r:embed="rId2"/>
          <a:stretch>
            <a:fillRect/>
          </a:stretch>
        </p:blipFill>
        <p:spPr>
          <a:xfrm>
            <a:off x="0" y="8878"/>
            <a:ext cx="9144000" cy="6858000"/>
          </a:xfrm>
          <a:prstGeom prst="rect">
            <a:avLst/>
          </a:prstGeom>
        </p:spPr>
      </p:pic>
      <p:sp>
        <p:nvSpPr>
          <p:cNvPr id="5" name="TextBox 4"/>
          <p:cNvSpPr txBox="1"/>
          <p:nvPr/>
        </p:nvSpPr>
        <p:spPr>
          <a:xfrm>
            <a:off x="213193" y="5649247"/>
            <a:ext cx="8602462" cy="461665"/>
          </a:xfrm>
          <a:prstGeom prst="rect">
            <a:avLst/>
          </a:prstGeom>
          <a:noFill/>
        </p:spPr>
        <p:txBody>
          <a:bodyPr wrap="square" rtlCol="0">
            <a:spAutoFit/>
          </a:bodyPr>
          <a:lstStyle/>
          <a:p>
            <a:r>
              <a:rPr lang="en-US" sz="2400" b="1" dirty="0" smtClean="0"/>
              <a:t>Acquired Resistance Patient Forum</a:t>
            </a:r>
            <a:endParaRPr lang="en-US" sz="1200" dirty="0"/>
          </a:p>
        </p:txBody>
      </p:sp>
      <p:sp>
        <p:nvSpPr>
          <p:cNvPr id="6" name="TextBox 5"/>
          <p:cNvSpPr txBox="1"/>
          <p:nvPr/>
        </p:nvSpPr>
        <p:spPr>
          <a:xfrm>
            <a:off x="244265" y="6509406"/>
            <a:ext cx="8602462" cy="338554"/>
          </a:xfrm>
          <a:prstGeom prst="rect">
            <a:avLst/>
          </a:prstGeom>
          <a:noFill/>
        </p:spPr>
        <p:txBody>
          <a:bodyPr wrap="square" rtlCol="0">
            <a:spAutoFit/>
          </a:bodyPr>
          <a:lstStyle/>
          <a:p>
            <a:r>
              <a:rPr lang="en-US" sz="1600" b="1" dirty="0" smtClean="0"/>
              <a:t>September 6, 2014 | Boston</a:t>
            </a:r>
            <a:endParaRPr lang="en-US" sz="1000" dirty="0"/>
          </a:p>
        </p:txBody>
      </p:sp>
      <p:sp>
        <p:nvSpPr>
          <p:cNvPr id="7" name="TextBox 6"/>
          <p:cNvSpPr txBox="1"/>
          <p:nvPr/>
        </p:nvSpPr>
        <p:spPr>
          <a:xfrm>
            <a:off x="226509" y="6080534"/>
            <a:ext cx="8602462" cy="369332"/>
          </a:xfrm>
          <a:prstGeom prst="rect">
            <a:avLst/>
          </a:prstGeom>
          <a:noFill/>
        </p:spPr>
        <p:txBody>
          <a:bodyPr wrap="square" rtlCol="0">
            <a:spAutoFit/>
          </a:bodyPr>
          <a:lstStyle/>
          <a:p>
            <a:r>
              <a:rPr lang="en-US" b="1" dirty="0" smtClean="0"/>
              <a:t>In ALK, ROS1 &amp; EGFR Lung Cancers</a:t>
            </a:r>
            <a:endParaRPr lang="en-US" sz="1050" dirty="0"/>
          </a:p>
        </p:txBody>
      </p:sp>
      <p:cxnSp>
        <p:nvCxnSpPr>
          <p:cNvPr id="9" name="Straight Connector 8"/>
          <p:cNvCxnSpPr/>
          <p:nvPr/>
        </p:nvCxnSpPr>
        <p:spPr>
          <a:xfrm>
            <a:off x="352921" y="6484008"/>
            <a:ext cx="3417903"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0" y="3959352"/>
            <a:ext cx="9144000" cy="1323439"/>
          </a:xfrm>
          <a:prstGeom prst="rect">
            <a:avLst/>
          </a:prstGeom>
          <a:noFill/>
        </p:spPr>
        <p:txBody>
          <a:bodyPr wrap="square" rtlCol="0">
            <a:spAutoFit/>
          </a:bodyPr>
          <a:lstStyle/>
          <a:p>
            <a:pPr algn="ctr"/>
            <a:r>
              <a:rPr lang="en-US" sz="4000" b="1" dirty="0" smtClean="0"/>
              <a:t>Combinations for Treating EGFR                   Acquired Resistance</a:t>
            </a:r>
            <a:endParaRPr lang="en-US" sz="4000" b="1" dirty="0"/>
          </a:p>
        </p:txBody>
      </p:sp>
      <p:sp>
        <p:nvSpPr>
          <p:cNvPr id="11" name="TextBox 10"/>
          <p:cNvSpPr txBox="1"/>
          <p:nvPr/>
        </p:nvSpPr>
        <p:spPr>
          <a:xfrm>
            <a:off x="365593" y="5210081"/>
            <a:ext cx="8602462" cy="461665"/>
          </a:xfrm>
          <a:prstGeom prst="rect">
            <a:avLst/>
          </a:prstGeom>
          <a:noFill/>
        </p:spPr>
        <p:txBody>
          <a:bodyPr wrap="square" rtlCol="0">
            <a:spAutoFit/>
          </a:bodyPr>
          <a:lstStyle/>
          <a:p>
            <a:pPr algn="ctr"/>
            <a:r>
              <a:rPr lang="en-US" sz="2400" b="1" dirty="0" smtClean="0"/>
              <a:t>Melissa L. Johnson, MD</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 Characteristics</a:t>
            </a:r>
            <a:endParaRPr lang="en-US" dirty="0"/>
          </a:p>
        </p:txBody>
      </p:sp>
      <p:graphicFrame>
        <p:nvGraphicFramePr>
          <p:cNvPr id="5" name="Table 4"/>
          <p:cNvGraphicFramePr>
            <a:graphicFrameLocks noGrp="1"/>
          </p:cNvGraphicFramePr>
          <p:nvPr/>
        </p:nvGraphicFramePr>
        <p:xfrm>
          <a:off x="304800" y="1295400"/>
          <a:ext cx="8407026" cy="4873117"/>
        </p:xfrm>
        <a:graphic>
          <a:graphicData uri="http://schemas.openxmlformats.org/drawingml/2006/table">
            <a:tbl>
              <a:tblPr firstRow="1" bandRow="1">
                <a:tableStyleId>{21E4AEA4-8DFA-4A89-87EB-49C32662AFE0}</a:tableStyleId>
              </a:tblPr>
              <a:tblGrid>
                <a:gridCol w="5394960"/>
                <a:gridCol w="1004022"/>
                <a:gridCol w="1004022"/>
                <a:gridCol w="1004022"/>
              </a:tblGrid>
              <a:tr h="370840">
                <a:tc>
                  <a:txBody>
                    <a:bodyPr/>
                    <a:lstStyle/>
                    <a:p>
                      <a:pPr algn="ctr"/>
                      <a:endParaRPr lang="en-US" dirty="0"/>
                    </a:p>
                  </a:txBody>
                  <a:tcPr anchor="ctr"/>
                </a:tc>
                <a:tc>
                  <a:txBody>
                    <a:bodyPr/>
                    <a:lstStyle/>
                    <a:p>
                      <a:pPr algn="ctr"/>
                      <a:r>
                        <a:rPr lang="en-US" dirty="0" smtClean="0"/>
                        <a:t>N=37</a:t>
                      </a:r>
                      <a:endParaRPr lang="en-US" dirty="0"/>
                    </a:p>
                  </a:txBody>
                  <a:tcPr anchor="ctr"/>
                </a:tc>
                <a:tc>
                  <a:txBody>
                    <a:bodyPr/>
                    <a:lstStyle/>
                    <a:p>
                      <a:pPr marL="0" marR="0" algn="ctr" rtl="0" eaLnBrk="1" fontAlgn="t" latinLnBrk="0" hangingPunct="1">
                        <a:lnSpc>
                          <a:spcPct val="115000"/>
                        </a:lnSpc>
                        <a:spcBef>
                          <a:spcPts val="0"/>
                        </a:spcBef>
                        <a:spcAft>
                          <a:spcPts val="0"/>
                        </a:spcAft>
                      </a:pPr>
                      <a:r>
                        <a:rPr lang="en-US" sz="1800" u="none" strike="noStrike" kern="1200"/>
                        <a:t>AUY922                       25-55 mg/m</a:t>
                      </a:r>
                      <a:r>
                        <a:rPr lang="en-US" sz="1800" u="none" strike="noStrike" kern="1200" baseline="30000"/>
                        <a:t>2</a:t>
                      </a:r>
                      <a:endParaRPr lang="en-US" sz="1800" u="none" strike="noStrike" kern="1200"/>
                    </a:p>
                    <a:p>
                      <a:pPr marL="0" marR="0" algn="ctr" rtl="0" eaLnBrk="1" fontAlgn="t" latinLnBrk="0" hangingPunct="1">
                        <a:lnSpc>
                          <a:spcPct val="115000"/>
                        </a:lnSpc>
                        <a:spcBef>
                          <a:spcPts val="0"/>
                        </a:spcBef>
                        <a:spcAft>
                          <a:spcPts val="0"/>
                        </a:spcAft>
                      </a:pPr>
                      <a:r>
                        <a:rPr lang="en-US" sz="1800" u="none" strike="noStrike" kern="1200"/>
                        <a:t>N=12</a:t>
                      </a:r>
                      <a:endParaRPr lang="en-US" sz="1800" b="1" i="0" u="none" strike="noStrike" kern="1200">
                        <a:solidFill>
                          <a:schemeClr val="lt1"/>
                        </a:solidFill>
                        <a:latin typeface="Calibri"/>
                        <a:ea typeface="Calibri"/>
                        <a:cs typeface="Times New Roman"/>
                      </a:endParaRPr>
                    </a:p>
                  </a:txBody>
                  <a:tcPr marL="68580" marR="68580" marT="9525" marB="0"/>
                </a:tc>
                <a:tc>
                  <a:txBody>
                    <a:bodyPr/>
                    <a:lstStyle/>
                    <a:p>
                      <a:pPr marL="0" algn="ctr" rtl="0" eaLnBrk="1" fontAlgn="t" latinLnBrk="0" hangingPunct="1">
                        <a:spcBef>
                          <a:spcPts val="0"/>
                        </a:spcBef>
                        <a:spcAft>
                          <a:spcPts val="0"/>
                        </a:spcAft>
                      </a:pPr>
                      <a:r>
                        <a:rPr lang="pt-BR" sz="1800" u="none" strike="noStrike" kern="1200" dirty="0"/>
                        <a:t>AUY922            70 mg/m </a:t>
                      </a:r>
                      <a:r>
                        <a:rPr lang="pt-BR" sz="1800" u="none" strike="noStrike" kern="1200" baseline="30000" dirty="0"/>
                        <a:t>2 </a:t>
                      </a:r>
                      <a:r>
                        <a:rPr lang="pt-BR" sz="1800" u="none" strike="noStrike" kern="1200" dirty="0"/>
                        <a:t>N=25</a:t>
                      </a:r>
                      <a:endParaRPr lang="pt-BR" sz="1800" b="1" i="0" u="none" strike="noStrike" kern="1200" dirty="0">
                        <a:solidFill>
                          <a:schemeClr val="lt1"/>
                        </a:solidFill>
                        <a:latin typeface="Calibri"/>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t>Primary EGFR mutations</a:t>
                      </a:r>
                      <a:endParaRPr lang="en-US" u="none"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pPr algn="l"/>
                      <a:r>
                        <a:rPr lang="en-US" dirty="0" smtClean="0"/>
                        <a:t>          EGFR exon 19 deletion</a:t>
                      </a:r>
                      <a:endParaRPr lang="en-US" dirty="0"/>
                    </a:p>
                  </a:txBody>
                  <a:tcPr anchor="ctr"/>
                </a:tc>
                <a:tc>
                  <a:txBody>
                    <a:bodyPr/>
                    <a:lstStyle/>
                    <a:p>
                      <a:pPr marL="0" marR="0" algn="ctr">
                        <a:lnSpc>
                          <a:spcPct val="115000"/>
                        </a:lnSpc>
                        <a:spcBef>
                          <a:spcPts val="0"/>
                        </a:spcBef>
                        <a:spcAft>
                          <a:spcPts val="0"/>
                        </a:spcAft>
                      </a:pPr>
                      <a:r>
                        <a:rPr lang="en-US" sz="1800"/>
                        <a:t>25</a:t>
                      </a:r>
                      <a:endParaRPr lang="en-US" sz="1800">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t>10</a:t>
                      </a:r>
                      <a:endParaRPr lang="en-US" sz="1800">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t>15</a:t>
                      </a:r>
                      <a:endParaRPr lang="en-US" sz="1800">
                        <a:latin typeface="+mn-lt"/>
                        <a:ea typeface="Calibri"/>
                        <a:cs typeface="Times New Roman"/>
                      </a:endParaRPr>
                    </a:p>
                  </a:txBody>
                  <a:tcPr marL="68580" marR="68580" marT="0" marB="0"/>
                </a:tc>
              </a:tr>
              <a:tr h="335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EGFR exon 21 L858R</a:t>
                      </a:r>
                      <a:endParaRPr lang="en-US" dirty="0"/>
                    </a:p>
                  </a:txBody>
                  <a:tcPr anchor="ctr"/>
                </a:tc>
                <a:tc>
                  <a:txBody>
                    <a:bodyPr/>
                    <a:lstStyle/>
                    <a:p>
                      <a:pPr marL="0" marR="0" algn="ctr">
                        <a:lnSpc>
                          <a:spcPct val="115000"/>
                        </a:lnSpc>
                        <a:spcBef>
                          <a:spcPts val="0"/>
                        </a:spcBef>
                        <a:spcAft>
                          <a:spcPts val="0"/>
                        </a:spcAft>
                      </a:pPr>
                      <a:r>
                        <a:rPr lang="en-US" sz="1800"/>
                        <a:t>11</a:t>
                      </a:r>
                      <a:endParaRPr lang="en-US" sz="1800">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t>2</a:t>
                      </a:r>
                      <a:endParaRPr lang="en-US" sz="1800">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t>9</a:t>
                      </a:r>
                      <a:endParaRPr lang="en-US" sz="1800">
                        <a:latin typeface="+mn-lt"/>
                        <a:ea typeface="Calibri"/>
                        <a:cs typeface="Times New Roman"/>
                      </a:endParaRPr>
                    </a:p>
                  </a:txBody>
                  <a:tcPr marL="68580" marR="68580" marT="0" marB="0"/>
                </a:tc>
              </a:tr>
              <a:tr h="370840">
                <a:tc>
                  <a:txBody>
                    <a:bodyPr/>
                    <a:lstStyle/>
                    <a:p>
                      <a:pPr algn="l"/>
                      <a:r>
                        <a:rPr lang="en-US" dirty="0" smtClean="0"/>
                        <a:t>          EGFR exon 21 L861Q:</a:t>
                      </a:r>
                      <a:endParaRPr lang="en-US" dirty="0"/>
                    </a:p>
                  </a:txBody>
                  <a:tcPr anchor="ctr"/>
                </a:tc>
                <a:tc>
                  <a:txBody>
                    <a:bodyPr/>
                    <a:lstStyle/>
                    <a:p>
                      <a:pPr marL="0" marR="0" algn="ctr">
                        <a:lnSpc>
                          <a:spcPct val="115000"/>
                        </a:lnSpc>
                        <a:spcBef>
                          <a:spcPts val="0"/>
                        </a:spcBef>
                        <a:spcAft>
                          <a:spcPts val="0"/>
                        </a:spcAft>
                      </a:pPr>
                      <a:r>
                        <a:rPr lang="en-US" sz="1800"/>
                        <a:t>1</a:t>
                      </a:r>
                      <a:endParaRPr lang="en-US" sz="1800">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t>0</a:t>
                      </a:r>
                      <a:endParaRPr lang="en-US" sz="1800">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t>1</a:t>
                      </a:r>
                      <a:endParaRPr lang="en-US" sz="1800">
                        <a:latin typeface="+mn-lt"/>
                        <a:ea typeface="Calibri"/>
                        <a:cs typeface="Times New Roman"/>
                      </a:endParaRPr>
                    </a:p>
                  </a:txBody>
                  <a:tcPr marL="68580" marR="68580" marT="0" marB="0"/>
                </a:tc>
              </a:tr>
              <a:tr h="370840">
                <a:tc>
                  <a:txBody>
                    <a:bodyPr/>
                    <a:lstStyle/>
                    <a:p>
                      <a:r>
                        <a:rPr lang="en-US" dirty="0" smtClean="0"/>
                        <a:t>          EGFR</a:t>
                      </a:r>
                      <a:r>
                        <a:rPr lang="en-US" baseline="0" dirty="0" smtClean="0"/>
                        <a:t> mutation unknown</a:t>
                      </a:r>
                      <a:endParaRPr lang="en-US" dirty="0"/>
                    </a:p>
                  </a:txBody>
                  <a:tcPr/>
                </a:tc>
                <a:tc>
                  <a:txBody>
                    <a:bodyPr/>
                    <a:lstStyle/>
                    <a:p>
                      <a:pPr marL="0" marR="0" algn="ctr">
                        <a:lnSpc>
                          <a:spcPct val="115000"/>
                        </a:lnSpc>
                        <a:spcBef>
                          <a:spcPts val="0"/>
                        </a:spcBef>
                        <a:spcAft>
                          <a:spcPts val="0"/>
                        </a:spcAft>
                      </a:pPr>
                      <a:endParaRPr lang="en-US" sz="1800">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800">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800">
                        <a:latin typeface="+mn-lt"/>
                        <a:ea typeface="Calibri"/>
                        <a:cs typeface="Times New Roman"/>
                      </a:endParaRPr>
                    </a:p>
                  </a:txBody>
                  <a:tcPr marL="68580" marR="68580" marT="0" marB="0"/>
                </a:tc>
              </a:tr>
              <a:tr h="370840">
                <a:tc>
                  <a:txBody>
                    <a:bodyPr/>
                    <a:lstStyle/>
                    <a:p>
                      <a:endParaRPr lang="en-US" u="none" dirty="0"/>
                    </a:p>
                  </a:txBody>
                  <a:tcPr/>
                </a:tc>
                <a:tc>
                  <a:txBody>
                    <a:bodyPr/>
                    <a:lstStyle/>
                    <a:p>
                      <a:pPr marL="0" marR="0" algn="ctr">
                        <a:lnSpc>
                          <a:spcPct val="115000"/>
                        </a:lnSpc>
                        <a:spcBef>
                          <a:spcPts val="0"/>
                        </a:spcBef>
                        <a:spcAft>
                          <a:spcPts val="0"/>
                        </a:spcAft>
                      </a:pPr>
                      <a:endParaRPr lang="en-US" sz="1800">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800">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800">
                        <a:latin typeface="+mn-lt"/>
                        <a:ea typeface="Calibri"/>
                        <a:cs typeface="Times New Roman"/>
                      </a:endParaRPr>
                    </a:p>
                  </a:txBody>
                  <a:tcPr marL="68580" marR="68580" marT="0" marB="0"/>
                </a:tc>
              </a:tr>
              <a:tr h="370840">
                <a:tc>
                  <a:txBody>
                    <a:bodyPr/>
                    <a:lstStyle/>
                    <a:p>
                      <a:r>
                        <a:rPr lang="en-US" u="none" dirty="0" smtClean="0"/>
                        <a:t>EGFR T790M found on repeat Tumor Biopsy, n (%)</a:t>
                      </a:r>
                      <a:endParaRPr lang="en-US" b="1" u="none" dirty="0"/>
                    </a:p>
                  </a:txBody>
                  <a:tcPr/>
                </a:tc>
                <a:tc>
                  <a:txBody>
                    <a:bodyPr/>
                    <a:lstStyle/>
                    <a:p>
                      <a:pPr marL="0" marR="0" algn="ctr">
                        <a:lnSpc>
                          <a:spcPct val="115000"/>
                        </a:lnSpc>
                        <a:spcBef>
                          <a:spcPts val="0"/>
                        </a:spcBef>
                        <a:spcAft>
                          <a:spcPts val="0"/>
                        </a:spcAft>
                      </a:pPr>
                      <a:r>
                        <a:rPr lang="en-US" sz="1800"/>
                        <a:t>16 (43%)</a:t>
                      </a:r>
                      <a:endParaRPr lang="en-US" sz="1800">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t>6 (50%)</a:t>
                      </a:r>
                      <a:endParaRPr lang="en-US" sz="1800">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t>10 (40%)</a:t>
                      </a:r>
                      <a:endParaRPr lang="en-US" sz="1800">
                        <a:latin typeface="+mn-lt"/>
                        <a:ea typeface="Calibri"/>
                        <a:cs typeface="Times New Roman"/>
                      </a:endParaRPr>
                    </a:p>
                  </a:txBody>
                  <a:tcPr marL="68580" marR="68580" marT="0" marB="0"/>
                </a:tc>
              </a:tr>
              <a:tr h="370840">
                <a:tc>
                  <a:txBody>
                    <a:bodyPr/>
                    <a:lstStyle/>
                    <a:p>
                      <a:endParaRPr lang="en-US" dirty="0"/>
                    </a:p>
                  </a:txBody>
                  <a:tcPr/>
                </a:tc>
                <a:tc>
                  <a:txBody>
                    <a:bodyPr/>
                    <a:lstStyle/>
                    <a:p>
                      <a:pPr marL="0" marR="0" algn="ctr">
                        <a:lnSpc>
                          <a:spcPct val="115000"/>
                        </a:lnSpc>
                        <a:spcBef>
                          <a:spcPts val="0"/>
                        </a:spcBef>
                        <a:spcAft>
                          <a:spcPts val="0"/>
                        </a:spcAft>
                      </a:pPr>
                      <a:endParaRPr lang="en-US" sz="1800">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800">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800">
                        <a:latin typeface="+mn-lt"/>
                        <a:ea typeface="Calibri"/>
                        <a:cs typeface="Times New Roman"/>
                      </a:endParaRPr>
                    </a:p>
                  </a:txBody>
                  <a:tcPr marL="68580" marR="68580" marT="0" marB="0"/>
                </a:tc>
              </a:tr>
              <a:tr h="370840">
                <a:tc>
                  <a:txBody>
                    <a:bodyPr/>
                    <a:lstStyle/>
                    <a:p>
                      <a:r>
                        <a:rPr lang="en-US" u="none" dirty="0" smtClean="0"/>
                        <a:t>Median duration</a:t>
                      </a:r>
                      <a:r>
                        <a:rPr lang="en-US" u="none" baseline="0" dirty="0" smtClean="0"/>
                        <a:t> </a:t>
                      </a:r>
                      <a:r>
                        <a:rPr lang="en-US" u="none" dirty="0" smtClean="0"/>
                        <a:t>of</a:t>
                      </a:r>
                      <a:r>
                        <a:rPr lang="en-US" u="none" baseline="0" dirty="0" smtClean="0"/>
                        <a:t> EGFR-TKI therapy p</a:t>
                      </a:r>
                      <a:r>
                        <a:rPr lang="en-US" u="none" dirty="0" smtClean="0"/>
                        <a:t>rior to developing</a:t>
                      </a:r>
                      <a:r>
                        <a:rPr lang="en-US" u="none" baseline="0" dirty="0" smtClean="0"/>
                        <a:t> a</a:t>
                      </a:r>
                      <a:r>
                        <a:rPr lang="en-US" u="none" dirty="0" smtClean="0"/>
                        <a:t>cquired resistance, months (range)</a:t>
                      </a:r>
                      <a:endParaRPr lang="en-US" b="1" u="none" dirty="0"/>
                    </a:p>
                  </a:txBody>
                  <a:tcPr/>
                </a:tc>
                <a:tc>
                  <a:txBody>
                    <a:bodyPr/>
                    <a:lstStyle/>
                    <a:p>
                      <a:pPr marL="0" marR="0" algn="ctr">
                        <a:lnSpc>
                          <a:spcPct val="115000"/>
                        </a:lnSpc>
                        <a:spcBef>
                          <a:spcPts val="0"/>
                        </a:spcBef>
                        <a:spcAft>
                          <a:spcPts val="0"/>
                        </a:spcAft>
                      </a:pPr>
                      <a:r>
                        <a:rPr lang="en-US" sz="1800"/>
                        <a:t>12 (2-42)</a:t>
                      </a:r>
                      <a:endParaRPr lang="en-US" sz="1800">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t>13 (8-32)</a:t>
                      </a:r>
                      <a:endParaRPr lang="en-US" sz="1800">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11(2-42)</a:t>
                      </a:r>
                      <a:endParaRPr lang="en-US" sz="1800" dirty="0">
                        <a:latin typeface="+mn-lt"/>
                        <a:ea typeface="Calibri"/>
                        <a:cs typeface="Times New Roman"/>
                      </a:endParaRPr>
                    </a:p>
                  </a:txBody>
                  <a:tcPr marL="68580" marR="68580" marT="0" marB="0"/>
                </a:tc>
              </a:tr>
            </a:tbl>
          </a:graphicData>
        </a:graphic>
      </p:graphicFrame>
      <p:sp>
        <p:nvSpPr>
          <p:cNvPr id="4" name="TextBox 3"/>
          <p:cNvSpPr txBox="1"/>
          <p:nvPr/>
        </p:nvSpPr>
        <p:spPr>
          <a:xfrm>
            <a:off x="0" y="6488668"/>
            <a:ext cx="9144000" cy="369332"/>
          </a:xfrm>
          <a:prstGeom prst="rect">
            <a:avLst/>
          </a:prstGeom>
          <a:noFill/>
        </p:spPr>
        <p:txBody>
          <a:bodyPr wrap="square" rtlCol="0">
            <a:spAutoFit/>
          </a:bodyPr>
          <a:lstStyle/>
          <a:p>
            <a:r>
              <a:rPr lang="en-US" dirty="0" smtClean="0"/>
              <a:t>AUY922+ </a:t>
            </a:r>
            <a:r>
              <a:rPr lang="en-US" dirty="0" err="1" smtClean="0"/>
              <a:t>Erlotinib</a:t>
            </a:r>
            <a:r>
              <a:rPr lang="en-US" dirty="0" smtClean="0"/>
              <a:t> 			                                                                    Melissa L. Johnson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533400" y="762000"/>
            <a:ext cx="8085413" cy="5088920"/>
          </a:xfrm>
          <a:prstGeom prst="rect">
            <a:avLst/>
          </a:prstGeom>
          <a:noFill/>
          <a:ln w="9525">
            <a:noFill/>
            <a:miter lim="800000"/>
            <a:headEnd/>
            <a:tailEnd/>
          </a:ln>
          <a:effectLst/>
        </p:spPr>
      </p:pic>
      <p:sp>
        <p:nvSpPr>
          <p:cNvPr id="5" name="Rectangle 4"/>
          <p:cNvSpPr/>
          <p:nvPr/>
        </p:nvSpPr>
        <p:spPr>
          <a:xfrm>
            <a:off x="1261104" y="365677"/>
            <a:ext cx="6906760" cy="597886"/>
          </a:xfrm>
          <a:prstGeom prst="rect">
            <a:avLst/>
          </a:prstGeom>
        </p:spPr>
        <p:txBody>
          <a:bodyPr wrap="none" lIns="104424" tIns="52212" rIns="104424" bIns="52212">
            <a:spAutoFit/>
          </a:bodyPr>
          <a:lstStyle/>
          <a:p>
            <a:pPr algn="ctr"/>
            <a:r>
              <a:rPr lang="en-US" sz="3200" u="none" dirty="0" smtClean="0">
                <a:solidFill>
                  <a:schemeClr val="tx1"/>
                </a:solidFill>
                <a:cs typeface="Times New Roman" pitchFamily="18" charset="0"/>
              </a:rPr>
              <a:t>Best Response to AUY922 and </a:t>
            </a:r>
            <a:r>
              <a:rPr lang="en-US" sz="3200" u="none" dirty="0" err="1" smtClean="0">
                <a:solidFill>
                  <a:schemeClr val="tx1"/>
                </a:solidFill>
                <a:cs typeface="Times New Roman" pitchFamily="18" charset="0"/>
              </a:rPr>
              <a:t>Erlotinib</a:t>
            </a:r>
            <a:endParaRPr lang="en-US" sz="3200" u="none" dirty="0" smtClean="0">
              <a:solidFill>
                <a:schemeClr val="tx1"/>
              </a:solidFill>
              <a:cs typeface="Times New Roman" pitchFamily="18" charset="0"/>
            </a:endParaRPr>
          </a:p>
        </p:txBody>
      </p:sp>
      <p:sp>
        <p:nvSpPr>
          <p:cNvPr id="6" name="TextBox 5"/>
          <p:cNvSpPr txBox="1"/>
          <p:nvPr/>
        </p:nvSpPr>
        <p:spPr>
          <a:xfrm>
            <a:off x="1371600" y="5791200"/>
            <a:ext cx="6560062" cy="751775"/>
          </a:xfrm>
          <a:prstGeom prst="rect">
            <a:avLst/>
          </a:prstGeom>
          <a:noFill/>
        </p:spPr>
        <p:txBody>
          <a:bodyPr wrap="none" lIns="104424" tIns="52212" rIns="104424" bIns="52212" rtlCol="0">
            <a:spAutoFit/>
          </a:bodyPr>
          <a:lstStyle/>
          <a:p>
            <a:r>
              <a:rPr lang="en-US" sz="2100" b="1" u="none" dirty="0" smtClean="0">
                <a:solidFill>
                  <a:schemeClr val="tx1"/>
                </a:solidFill>
                <a:latin typeface="Calibri" pitchFamily="34" charset="0"/>
                <a:cs typeface="Calibri" pitchFamily="34" charset="0"/>
              </a:rPr>
              <a:t>Partial Response (PR):  4/25 (16%)(95% CI  6-35%)</a:t>
            </a:r>
          </a:p>
          <a:p>
            <a:r>
              <a:rPr lang="en-US" sz="2100" b="1" u="none" dirty="0" smtClean="0">
                <a:solidFill>
                  <a:schemeClr val="tx1"/>
                </a:solidFill>
                <a:latin typeface="Calibri" pitchFamily="34" charset="0"/>
                <a:cs typeface="Calibri" pitchFamily="34" charset="0"/>
              </a:rPr>
              <a:t>Disease Control Rate (DCR): 14/25 (56%)(95% CI  37-73%)</a:t>
            </a:r>
          </a:p>
        </p:txBody>
      </p:sp>
      <p:sp>
        <p:nvSpPr>
          <p:cNvPr id="7" name="TextBox 6"/>
          <p:cNvSpPr txBox="1"/>
          <p:nvPr/>
        </p:nvSpPr>
        <p:spPr>
          <a:xfrm rot="16200000">
            <a:off x="-1510394" y="3271089"/>
            <a:ext cx="3887098" cy="382443"/>
          </a:xfrm>
          <a:prstGeom prst="rect">
            <a:avLst/>
          </a:prstGeom>
          <a:noFill/>
        </p:spPr>
        <p:txBody>
          <a:bodyPr wrap="square" lIns="104424" tIns="52212" rIns="104424" bIns="52212" rtlCol="0">
            <a:spAutoFit/>
          </a:bodyPr>
          <a:lstStyle/>
          <a:p>
            <a:r>
              <a:rPr lang="en-US" sz="1800" b="1" u="none" dirty="0" smtClean="0">
                <a:solidFill>
                  <a:schemeClr val="tx1"/>
                </a:solidFill>
                <a:latin typeface="Calibri" pitchFamily="34" charset="0"/>
                <a:cs typeface="Calibri" pitchFamily="34" charset="0"/>
              </a:rPr>
              <a:t>Best % change in target lesions </a:t>
            </a:r>
            <a:endParaRPr lang="en-US" sz="1800" b="1" u="none" dirty="0">
              <a:solidFill>
                <a:schemeClr val="tx1"/>
              </a:solidFill>
              <a:latin typeface="Calibri" pitchFamily="34" charset="0"/>
              <a:cs typeface="Calibri" pitchFamily="34" charset="0"/>
            </a:endParaRPr>
          </a:p>
        </p:txBody>
      </p:sp>
      <p:sp>
        <p:nvSpPr>
          <p:cNvPr id="8" name="4-Point Star 7"/>
          <p:cNvSpPr/>
          <p:nvPr/>
        </p:nvSpPr>
        <p:spPr bwMode="auto">
          <a:xfrm>
            <a:off x="1161470" y="736054"/>
            <a:ext cx="152817" cy="196585"/>
          </a:xfrm>
          <a:prstGeom prst="star4">
            <a:avLst/>
          </a:prstGeom>
          <a:solidFill>
            <a:srgbClr val="0070C0"/>
          </a:solidFill>
          <a:ln w="152400" cap="flat" cmpd="sng" algn="ctr">
            <a:noFill/>
            <a:prstDash val="solid"/>
            <a:round/>
            <a:headEnd type="none" w="med" len="med"/>
            <a:tailEnd type="none" w="med" len="med"/>
          </a:ln>
          <a:effectLst/>
        </p:spPr>
        <p:txBody>
          <a:bodyPr vert="horz" wrap="square" lIns="429623" tIns="214811" rIns="429623" bIns="214811" numCol="1" rtlCol="0" anchor="ctr" anchorCtr="0" compatLnSpc="1">
            <a:prstTxWarp prst="textNoShape">
              <a:avLst/>
            </a:prstTxWarp>
          </a:bodyPr>
          <a:lstStyle/>
          <a:p>
            <a:pPr algn="ctr" defTabSz="3223381"/>
            <a:endParaRPr lang="en-US" dirty="0" smtClean="0"/>
          </a:p>
        </p:txBody>
      </p:sp>
      <p:sp>
        <p:nvSpPr>
          <p:cNvPr id="9" name="4-Point Star 8"/>
          <p:cNvSpPr/>
          <p:nvPr/>
        </p:nvSpPr>
        <p:spPr bwMode="auto">
          <a:xfrm>
            <a:off x="1467104" y="2324459"/>
            <a:ext cx="152817" cy="196585"/>
          </a:xfrm>
          <a:prstGeom prst="star4">
            <a:avLst/>
          </a:prstGeom>
          <a:solidFill>
            <a:srgbClr val="0070C0"/>
          </a:solidFill>
          <a:ln w="152400" cap="flat" cmpd="sng" algn="ctr">
            <a:noFill/>
            <a:prstDash val="solid"/>
            <a:round/>
            <a:headEnd type="none" w="med" len="med"/>
            <a:tailEnd type="none" w="med" len="med"/>
          </a:ln>
          <a:effectLst/>
        </p:spPr>
        <p:txBody>
          <a:bodyPr vert="horz" wrap="square" lIns="429623" tIns="214811" rIns="429623" bIns="214811" numCol="1" rtlCol="0" anchor="ctr" anchorCtr="0" compatLnSpc="1">
            <a:prstTxWarp prst="textNoShape">
              <a:avLst/>
            </a:prstTxWarp>
          </a:bodyPr>
          <a:lstStyle/>
          <a:p>
            <a:pPr algn="ctr" defTabSz="3223381"/>
            <a:endParaRPr lang="en-US" dirty="0" smtClean="0"/>
          </a:p>
        </p:txBody>
      </p:sp>
      <p:sp>
        <p:nvSpPr>
          <p:cNvPr id="10" name="4-Point Star 9"/>
          <p:cNvSpPr/>
          <p:nvPr/>
        </p:nvSpPr>
        <p:spPr bwMode="auto">
          <a:xfrm>
            <a:off x="1765792" y="2536771"/>
            <a:ext cx="152817" cy="196585"/>
          </a:xfrm>
          <a:prstGeom prst="star4">
            <a:avLst/>
          </a:prstGeom>
          <a:solidFill>
            <a:srgbClr val="0070C0"/>
          </a:solidFill>
          <a:ln w="152400" cap="flat" cmpd="sng" algn="ctr">
            <a:noFill/>
            <a:prstDash val="solid"/>
            <a:round/>
            <a:headEnd type="none" w="med" len="med"/>
            <a:tailEnd type="none" w="med" len="med"/>
          </a:ln>
          <a:effectLst/>
        </p:spPr>
        <p:txBody>
          <a:bodyPr vert="horz" wrap="square" lIns="429623" tIns="214811" rIns="429623" bIns="214811" numCol="1" rtlCol="0" anchor="ctr" anchorCtr="0" compatLnSpc="1">
            <a:prstTxWarp prst="textNoShape">
              <a:avLst/>
            </a:prstTxWarp>
          </a:bodyPr>
          <a:lstStyle/>
          <a:p>
            <a:pPr algn="ctr" defTabSz="3223381"/>
            <a:endParaRPr lang="en-US" dirty="0" smtClean="0"/>
          </a:p>
        </p:txBody>
      </p:sp>
      <p:sp>
        <p:nvSpPr>
          <p:cNvPr id="11" name="4-Point Star 10"/>
          <p:cNvSpPr/>
          <p:nvPr/>
        </p:nvSpPr>
        <p:spPr bwMode="auto">
          <a:xfrm>
            <a:off x="2050588" y="3393880"/>
            <a:ext cx="152817" cy="196585"/>
          </a:xfrm>
          <a:prstGeom prst="star4">
            <a:avLst/>
          </a:prstGeom>
          <a:solidFill>
            <a:srgbClr val="0070C0"/>
          </a:solidFill>
          <a:ln w="152400" cap="flat" cmpd="sng" algn="ctr">
            <a:noFill/>
            <a:prstDash val="solid"/>
            <a:round/>
            <a:headEnd type="none" w="med" len="med"/>
            <a:tailEnd type="none" w="med" len="med"/>
          </a:ln>
          <a:effectLst/>
        </p:spPr>
        <p:txBody>
          <a:bodyPr vert="horz" wrap="square" lIns="429623" tIns="214811" rIns="429623" bIns="214811" numCol="1" rtlCol="0" anchor="ctr" anchorCtr="0" compatLnSpc="1">
            <a:prstTxWarp prst="textNoShape">
              <a:avLst/>
            </a:prstTxWarp>
          </a:bodyPr>
          <a:lstStyle/>
          <a:p>
            <a:pPr algn="ctr" defTabSz="3223381"/>
            <a:endParaRPr lang="en-US" dirty="0" smtClean="0"/>
          </a:p>
        </p:txBody>
      </p:sp>
      <p:sp>
        <p:nvSpPr>
          <p:cNvPr id="12" name="4-Point Star 11"/>
          <p:cNvSpPr/>
          <p:nvPr/>
        </p:nvSpPr>
        <p:spPr bwMode="auto">
          <a:xfrm>
            <a:off x="2634071" y="3606192"/>
            <a:ext cx="152817" cy="196585"/>
          </a:xfrm>
          <a:prstGeom prst="star4">
            <a:avLst/>
          </a:prstGeom>
          <a:solidFill>
            <a:srgbClr val="0070C0"/>
          </a:solidFill>
          <a:ln w="152400" cap="flat" cmpd="sng" algn="ctr">
            <a:noFill/>
            <a:prstDash val="solid"/>
            <a:round/>
            <a:headEnd type="none" w="med" len="med"/>
            <a:tailEnd type="none" w="med" len="med"/>
          </a:ln>
          <a:effectLst/>
        </p:spPr>
        <p:txBody>
          <a:bodyPr vert="horz" wrap="square" lIns="429623" tIns="214811" rIns="429623" bIns="214811" numCol="1" rtlCol="0" anchor="ctr" anchorCtr="0" compatLnSpc="1">
            <a:prstTxWarp prst="textNoShape">
              <a:avLst/>
            </a:prstTxWarp>
          </a:bodyPr>
          <a:lstStyle/>
          <a:p>
            <a:pPr algn="ctr" defTabSz="3223381"/>
            <a:endParaRPr lang="en-US" dirty="0" smtClean="0"/>
          </a:p>
        </p:txBody>
      </p:sp>
      <p:sp>
        <p:nvSpPr>
          <p:cNvPr id="13" name="4-Point Star 12"/>
          <p:cNvSpPr/>
          <p:nvPr/>
        </p:nvSpPr>
        <p:spPr bwMode="auto">
          <a:xfrm>
            <a:off x="2932759" y="3692689"/>
            <a:ext cx="152817" cy="196585"/>
          </a:xfrm>
          <a:prstGeom prst="star4">
            <a:avLst/>
          </a:prstGeom>
          <a:solidFill>
            <a:srgbClr val="0070C0"/>
          </a:solidFill>
          <a:ln w="152400" cap="flat" cmpd="sng" algn="ctr">
            <a:noFill/>
            <a:prstDash val="solid"/>
            <a:round/>
            <a:headEnd type="none" w="med" len="med"/>
            <a:tailEnd type="none" w="med" len="med"/>
          </a:ln>
          <a:effectLst/>
        </p:spPr>
        <p:txBody>
          <a:bodyPr vert="horz" wrap="square" lIns="429623" tIns="214811" rIns="429623" bIns="214811" numCol="1" rtlCol="0" anchor="ctr" anchorCtr="0" compatLnSpc="1">
            <a:prstTxWarp prst="textNoShape">
              <a:avLst/>
            </a:prstTxWarp>
          </a:bodyPr>
          <a:lstStyle/>
          <a:p>
            <a:pPr algn="ctr" defTabSz="3223381"/>
            <a:endParaRPr lang="en-US" dirty="0" smtClean="0"/>
          </a:p>
        </p:txBody>
      </p:sp>
      <p:sp>
        <p:nvSpPr>
          <p:cNvPr id="14" name="4-Point Star 13"/>
          <p:cNvSpPr/>
          <p:nvPr/>
        </p:nvSpPr>
        <p:spPr bwMode="auto">
          <a:xfrm>
            <a:off x="3509296" y="3731967"/>
            <a:ext cx="152817" cy="196585"/>
          </a:xfrm>
          <a:prstGeom prst="star4">
            <a:avLst/>
          </a:prstGeom>
          <a:solidFill>
            <a:srgbClr val="0070C0"/>
          </a:solidFill>
          <a:ln w="152400" cap="flat" cmpd="sng" algn="ctr">
            <a:noFill/>
            <a:prstDash val="solid"/>
            <a:round/>
            <a:headEnd type="none" w="med" len="med"/>
            <a:tailEnd type="none" w="med" len="med"/>
          </a:ln>
          <a:effectLst/>
        </p:spPr>
        <p:txBody>
          <a:bodyPr vert="horz" wrap="square" lIns="429623" tIns="214811" rIns="429623" bIns="214811" numCol="1" rtlCol="0" anchor="ctr" anchorCtr="0" compatLnSpc="1">
            <a:prstTxWarp prst="textNoShape">
              <a:avLst/>
            </a:prstTxWarp>
          </a:bodyPr>
          <a:lstStyle/>
          <a:p>
            <a:pPr algn="ctr" defTabSz="3223381"/>
            <a:endParaRPr lang="en-US" dirty="0" smtClean="0"/>
          </a:p>
        </p:txBody>
      </p:sp>
      <p:sp>
        <p:nvSpPr>
          <p:cNvPr id="15" name="4-Point Star 14"/>
          <p:cNvSpPr/>
          <p:nvPr/>
        </p:nvSpPr>
        <p:spPr bwMode="auto">
          <a:xfrm>
            <a:off x="3814931" y="3739752"/>
            <a:ext cx="152817" cy="196585"/>
          </a:xfrm>
          <a:prstGeom prst="star4">
            <a:avLst/>
          </a:prstGeom>
          <a:solidFill>
            <a:srgbClr val="00B050"/>
          </a:solidFill>
          <a:ln w="152400" cap="flat" cmpd="sng" algn="ctr">
            <a:noFill/>
            <a:prstDash val="solid"/>
            <a:round/>
            <a:headEnd type="none" w="med" len="med"/>
            <a:tailEnd type="none" w="med" len="med"/>
          </a:ln>
          <a:effectLst/>
        </p:spPr>
        <p:txBody>
          <a:bodyPr vert="horz" wrap="square" lIns="429623" tIns="214811" rIns="429623" bIns="214811" numCol="1" rtlCol="0" anchor="ctr" anchorCtr="0" compatLnSpc="1">
            <a:prstTxWarp prst="textNoShape">
              <a:avLst/>
            </a:prstTxWarp>
          </a:bodyPr>
          <a:lstStyle/>
          <a:p>
            <a:pPr algn="ctr" defTabSz="3223381"/>
            <a:endParaRPr lang="en-US" dirty="0" smtClean="0"/>
          </a:p>
        </p:txBody>
      </p:sp>
      <p:sp>
        <p:nvSpPr>
          <p:cNvPr id="16" name="4-Point Star 15"/>
          <p:cNvSpPr/>
          <p:nvPr/>
        </p:nvSpPr>
        <p:spPr bwMode="auto">
          <a:xfrm>
            <a:off x="6746240" y="3787011"/>
            <a:ext cx="152817" cy="196585"/>
          </a:xfrm>
          <a:prstGeom prst="star4">
            <a:avLst/>
          </a:prstGeom>
          <a:solidFill>
            <a:srgbClr val="0070C0"/>
          </a:solidFill>
          <a:ln w="152400" cap="flat" cmpd="sng" algn="ctr">
            <a:noFill/>
            <a:prstDash val="solid"/>
            <a:round/>
            <a:headEnd type="none" w="med" len="med"/>
            <a:tailEnd type="none" w="med" len="med"/>
          </a:ln>
          <a:effectLst/>
        </p:spPr>
        <p:txBody>
          <a:bodyPr vert="horz" wrap="square" lIns="429623" tIns="214811" rIns="429623" bIns="214811" numCol="1" rtlCol="0" anchor="ctr" anchorCtr="0" compatLnSpc="1">
            <a:prstTxWarp prst="textNoShape">
              <a:avLst/>
            </a:prstTxWarp>
          </a:bodyPr>
          <a:lstStyle/>
          <a:p>
            <a:pPr algn="ctr" defTabSz="3223381"/>
            <a:endParaRPr lang="en-US" dirty="0" smtClean="0"/>
          </a:p>
        </p:txBody>
      </p:sp>
      <p:sp>
        <p:nvSpPr>
          <p:cNvPr id="17" name="4-Point Star 16"/>
          <p:cNvSpPr/>
          <p:nvPr/>
        </p:nvSpPr>
        <p:spPr bwMode="auto">
          <a:xfrm>
            <a:off x="5287532" y="3779147"/>
            <a:ext cx="152817" cy="196585"/>
          </a:xfrm>
          <a:prstGeom prst="star4">
            <a:avLst/>
          </a:prstGeom>
          <a:solidFill>
            <a:srgbClr val="0070C0"/>
          </a:solidFill>
          <a:ln w="152400" cap="flat" cmpd="sng" algn="ctr">
            <a:noFill/>
            <a:prstDash val="solid"/>
            <a:round/>
            <a:headEnd type="none" w="med" len="med"/>
            <a:tailEnd type="none" w="med" len="med"/>
          </a:ln>
          <a:effectLst/>
        </p:spPr>
        <p:txBody>
          <a:bodyPr vert="horz" wrap="square" lIns="429623" tIns="214811" rIns="429623" bIns="214811" numCol="1" rtlCol="0" anchor="ctr" anchorCtr="0" compatLnSpc="1">
            <a:prstTxWarp prst="textNoShape">
              <a:avLst/>
            </a:prstTxWarp>
          </a:bodyPr>
          <a:lstStyle/>
          <a:p>
            <a:pPr algn="ctr" defTabSz="3223381"/>
            <a:endParaRPr lang="en-US" dirty="0" smtClean="0"/>
          </a:p>
        </p:txBody>
      </p:sp>
      <p:sp>
        <p:nvSpPr>
          <p:cNvPr id="18" name="4-Point Star 17"/>
          <p:cNvSpPr/>
          <p:nvPr/>
        </p:nvSpPr>
        <p:spPr bwMode="auto">
          <a:xfrm>
            <a:off x="4391468" y="3755518"/>
            <a:ext cx="152817" cy="196585"/>
          </a:xfrm>
          <a:prstGeom prst="star4">
            <a:avLst/>
          </a:prstGeom>
          <a:solidFill>
            <a:srgbClr val="0070C0"/>
          </a:solidFill>
          <a:ln w="152400" cap="flat" cmpd="sng" algn="ctr">
            <a:noFill/>
            <a:prstDash val="solid"/>
            <a:round/>
            <a:headEnd type="none" w="med" len="med"/>
            <a:tailEnd type="none" w="med" len="med"/>
          </a:ln>
          <a:effectLst/>
        </p:spPr>
        <p:txBody>
          <a:bodyPr vert="horz" wrap="square" lIns="429623" tIns="214811" rIns="429623" bIns="214811" numCol="1" rtlCol="0" anchor="ctr" anchorCtr="0" compatLnSpc="1">
            <a:prstTxWarp prst="textNoShape">
              <a:avLst/>
            </a:prstTxWarp>
          </a:bodyPr>
          <a:lstStyle/>
          <a:p>
            <a:pPr algn="ctr" defTabSz="3223381"/>
            <a:endParaRPr lang="en-US" dirty="0" smtClean="0"/>
          </a:p>
        </p:txBody>
      </p:sp>
      <p:sp>
        <p:nvSpPr>
          <p:cNvPr id="19" name="4-Point Star 18"/>
          <p:cNvSpPr/>
          <p:nvPr/>
        </p:nvSpPr>
        <p:spPr bwMode="auto">
          <a:xfrm>
            <a:off x="3231447" y="3724104"/>
            <a:ext cx="152817" cy="196585"/>
          </a:xfrm>
          <a:prstGeom prst="star4">
            <a:avLst/>
          </a:prstGeom>
          <a:solidFill>
            <a:srgbClr val="0070C0"/>
          </a:solidFill>
          <a:ln w="152400" cap="flat" cmpd="sng" algn="ctr">
            <a:noFill/>
            <a:prstDash val="solid"/>
            <a:round/>
            <a:headEnd type="none" w="med" len="med"/>
            <a:tailEnd type="none" w="med" len="med"/>
          </a:ln>
          <a:effectLst/>
        </p:spPr>
        <p:txBody>
          <a:bodyPr vert="horz" wrap="square" lIns="429623" tIns="214811" rIns="429623" bIns="214811" numCol="1" rtlCol="0" anchor="ctr" anchorCtr="0" compatLnSpc="1">
            <a:prstTxWarp prst="textNoShape">
              <a:avLst/>
            </a:prstTxWarp>
          </a:bodyPr>
          <a:lstStyle/>
          <a:p>
            <a:pPr algn="ctr" defTabSz="3223381"/>
            <a:endParaRPr lang="en-US" dirty="0" smtClean="0"/>
          </a:p>
        </p:txBody>
      </p:sp>
      <p:sp>
        <p:nvSpPr>
          <p:cNvPr id="20" name="4-Point Star 19"/>
          <p:cNvSpPr/>
          <p:nvPr/>
        </p:nvSpPr>
        <p:spPr bwMode="auto">
          <a:xfrm>
            <a:off x="6468391" y="3786971"/>
            <a:ext cx="152817" cy="196585"/>
          </a:xfrm>
          <a:prstGeom prst="star4">
            <a:avLst/>
          </a:prstGeom>
          <a:solidFill>
            <a:srgbClr val="00B050"/>
          </a:solidFill>
          <a:ln w="152400" cap="flat" cmpd="sng" algn="ctr">
            <a:noFill/>
            <a:prstDash val="solid"/>
            <a:round/>
            <a:headEnd type="none" w="med" len="med"/>
            <a:tailEnd type="none" w="med" len="med"/>
          </a:ln>
          <a:effectLst/>
        </p:spPr>
        <p:txBody>
          <a:bodyPr vert="horz" wrap="square" lIns="429623" tIns="214811" rIns="429623" bIns="214811" numCol="1" rtlCol="0" anchor="ctr" anchorCtr="0" compatLnSpc="1">
            <a:prstTxWarp prst="textNoShape">
              <a:avLst/>
            </a:prstTxWarp>
          </a:bodyPr>
          <a:lstStyle/>
          <a:p>
            <a:pPr algn="ctr" defTabSz="3223381"/>
            <a:endParaRPr lang="en-US" dirty="0" smtClean="0"/>
          </a:p>
        </p:txBody>
      </p:sp>
      <p:sp>
        <p:nvSpPr>
          <p:cNvPr id="21" name="4-Point Star 20"/>
          <p:cNvSpPr/>
          <p:nvPr/>
        </p:nvSpPr>
        <p:spPr bwMode="auto">
          <a:xfrm>
            <a:off x="4995790" y="3763381"/>
            <a:ext cx="152817" cy="196585"/>
          </a:xfrm>
          <a:prstGeom prst="star4">
            <a:avLst/>
          </a:prstGeom>
          <a:solidFill>
            <a:srgbClr val="00B050"/>
          </a:solidFill>
          <a:ln w="152400" cap="flat" cmpd="sng" algn="ctr">
            <a:noFill/>
            <a:prstDash val="solid"/>
            <a:round/>
            <a:headEnd type="none" w="med" len="med"/>
            <a:tailEnd type="none" w="med" len="med"/>
          </a:ln>
          <a:effectLst/>
        </p:spPr>
        <p:txBody>
          <a:bodyPr vert="horz" wrap="square" lIns="429623" tIns="214811" rIns="429623" bIns="214811" numCol="1" rtlCol="0" anchor="ctr" anchorCtr="0" compatLnSpc="1">
            <a:prstTxWarp prst="textNoShape">
              <a:avLst/>
            </a:prstTxWarp>
          </a:bodyPr>
          <a:lstStyle/>
          <a:p>
            <a:pPr algn="ctr" defTabSz="3223381"/>
            <a:endParaRPr lang="en-US" dirty="0" smtClean="0"/>
          </a:p>
        </p:txBody>
      </p:sp>
      <p:sp>
        <p:nvSpPr>
          <p:cNvPr id="22" name="4-Point Star 21"/>
          <p:cNvSpPr/>
          <p:nvPr/>
        </p:nvSpPr>
        <p:spPr bwMode="auto">
          <a:xfrm>
            <a:off x="4697102" y="3763381"/>
            <a:ext cx="152817" cy="196585"/>
          </a:xfrm>
          <a:prstGeom prst="star4">
            <a:avLst/>
          </a:prstGeom>
          <a:solidFill>
            <a:srgbClr val="00B050"/>
          </a:solidFill>
          <a:ln w="152400" cap="flat" cmpd="sng" algn="ctr">
            <a:noFill/>
            <a:prstDash val="solid"/>
            <a:round/>
            <a:headEnd type="none" w="med" len="med"/>
            <a:tailEnd type="none" w="med" len="med"/>
          </a:ln>
          <a:effectLst/>
        </p:spPr>
        <p:txBody>
          <a:bodyPr vert="horz" wrap="square" lIns="429623" tIns="214811" rIns="429623" bIns="214811" numCol="1" rtlCol="0" anchor="ctr" anchorCtr="0" compatLnSpc="1">
            <a:prstTxWarp prst="textNoShape">
              <a:avLst/>
            </a:prstTxWarp>
          </a:bodyPr>
          <a:lstStyle/>
          <a:p>
            <a:pPr algn="ctr" defTabSz="3223381"/>
            <a:endParaRPr lang="en-US" dirty="0" smtClean="0"/>
          </a:p>
        </p:txBody>
      </p:sp>
      <p:sp>
        <p:nvSpPr>
          <p:cNvPr id="23" name="4-Point Star 22"/>
          <p:cNvSpPr/>
          <p:nvPr/>
        </p:nvSpPr>
        <p:spPr bwMode="auto">
          <a:xfrm>
            <a:off x="2342330" y="3527558"/>
            <a:ext cx="152817" cy="196585"/>
          </a:xfrm>
          <a:prstGeom prst="star4">
            <a:avLst/>
          </a:prstGeom>
          <a:solidFill>
            <a:srgbClr val="00B050"/>
          </a:solidFill>
          <a:ln w="152400" cap="flat" cmpd="sng" algn="ctr">
            <a:noFill/>
            <a:prstDash val="solid"/>
            <a:round/>
            <a:headEnd type="none" w="med" len="med"/>
            <a:tailEnd type="none" w="med" len="med"/>
          </a:ln>
          <a:effectLst/>
        </p:spPr>
        <p:txBody>
          <a:bodyPr vert="horz" wrap="square" lIns="429623" tIns="214811" rIns="429623" bIns="214811" numCol="1" rtlCol="0" anchor="ctr" anchorCtr="0" compatLnSpc="1">
            <a:prstTxWarp prst="textNoShape">
              <a:avLst/>
            </a:prstTxWarp>
          </a:bodyPr>
          <a:lstStyle/>
          <a:p>
            <a:pPr algn="ctr" defTabSz="3223381"/>
            <a:endParaRPr lang="en-US" dirty="0" smtClean="0"/>
          </a:p>
        </p:txBody>
      </p:sp>
      <p:sp>
        <p:nvSpPr>
          <p:cNvPr id="24" name="4-Point Star 23"/>
          <p:cNvSpPr/>
          <p:nvPr/>
        </p:nvSpPr>
        <p:spPr bwMode="auto">
          <a:xfrm>
            <a:off x="4092780" y="3747615"/>
            <a:ext cx="152817" cy="196585"/>
          </a:xfrm>
          <a:prstGeom prst="star4">
            <a:avLst/>
          </a:prstGeom>
          <a:solidFill>
            <a:srgbClr val="00B050"/>
          </a:solidFill>
          <a:ln w="152400" cap="flat" cmpd="sng" algn="ctr">
            <a:noFill/>
            <a:prstDash val="solid"/>
            <a:round/>
            <a:headEnd type="none" w="med" len="med"/>
            <a:tailEnd type="none" w="med" len="med"/>
          </a:ln>
          <a:effectLst/>
        </p:spPr>
        <p:txBody>
          <a:bodyPr vert="horz" wrap="square" lIns="429623" tIns="214811" rIns="429623" bIns="214811" numCol="1" rtlCol="0" anchor="ctr" anchorCtr="0" compatLnSpc="1">
            <a:prstTxWarp prst="textNoShape">
              <a:avLst/>
            </a:prstTxWarp>
          </a:bodyPr>
          <a:lstStyle/>
          <a:p>
            <a:pPr algn="ctr" defTabSz="3223381"/>
            <a:endParaRPr lang="en-US" dirty="0" smtClean="0"/>
          </a:p>
        </p:txBody>
      </p:sp>
      <p:sp>
        <p:nvSpPr>
          <p:cNvPr id="25" name="4-Point Star 24"/>
          <p:cNvSpPr/>
          <p:nvPr/>
        </p:nvSpPr>
        <p:spPr bwMode="auto">
          <a:xfrm>
            <a:off x="6155811" y="3779108"/>
            <a:ext cx="152817" cy="196585"/>
          </a:xfrm>
          <a:prstGeom prst="star4">
            <a:avLst/>
          </a:prstGeom>
          <a:solidFill>
            <a:srgbClr val="00B050"/>
          </a:solidFill>
          <a:ln w="152400" cap="flat" cmpd="sng" algn="ctr">
            <a:noFill/>
            <a:prstDash val="solid"/>
            <a:round/>
            <a:headEnd type="none" w="med" len="med"/>
            <a:tailEnd type="none" w="med" len="med"/>
          </a:ln>
          <a:effectLst/>
        </p:spPr>
        <p:txBody>
          <a:bodyPr vert="horz" wrap="square" lIns="429623" tIns="214811" rIns="429623" bIns="214811" numCol="1" rtlCol="0" anchor="ctr" anchorCtr="0" compatLnSpc="1">
            <a:prstTxWarp prst="textNoShape">
              <a:avLst/>
            </a:prstTxWarp>
          </a:bodyPr>
          <a:lstStyle/>
          <a:p>
            <a:pPr algn="ctr" defTabSz="3223381"/>
            <a:endParaRPr lang="en-US" dirty="0" smtClean="0"/>
          </a:p>
        </p:txBody>
      </p:sp>
      <p:sp>
        <p:nvSpPr>
          <p:cNvPr id="26" name="4-Point Star 25"/>
          <p:cNvSpPr/>
          <p:nvPr/>
        </p:nvSpPr>
        <p:spPr bwMode="auto">
          <a:xfrm>
            <a:off x="5857123" y="3779147"/>
            <a:ext cx="152817" cy="196585"/>
          </a:xfrm>
          <a:prstGeom prst="star4">
            <a:avLst/>
          </a:prstGeom>
          <a:solidFill>
            <a:srgbClr val="00B050"/>
          </a:solidFill>
          <a:ln w="152400" cap="flat" cmpd="sng" algn="ctr">
            <a:noFill/>
            <a:prstDash val="solid"/>
            <a:round/>
            <a:headEnd type="none" w="med" len="med"/>
            <a:tailEnd type="none" w="med" len="med"/>
          </a:ln>
          <a:effectLst/>
        </p:spPr>
        <p:txBody>
          <a:bodyPr vert="horz" wrap="square" lIns="429623" tIns="214811" rIns="429623" bIns="214811" numCol="1" rtlCol="0" anchor="ctr" anchorCtr="0" compatLnSpc="1">
            <a:prstTxWarp prst="textNoShape">
              <a:avLst/>
            </a:prstTxWarp>
          </a:bodyPr>
          <a:lstStyle/>
          <a:p>
            <a:pPr algn="ctr" defTabSz="3223381"/>
            <a:endParaRPr lang="en-US" dirty="0" smtClean="0"/>
          </a:p>
        </p:txBody>
      </p:sp>
      <p:sp>
        <p:nvSpPr>
          <p:cNvPr id="27" name="4-Point Star 26"/>
          <p:cNvSpPr/>
          <p:nvPr/>
        </p:nvSpPr>
        <p:spPr bwMode="auto">
          <a:xfrm>
            <a:off x="5579273" y="3779147"/>
            <a:ext cx="152817" cy="196585"/>
          </a:xfrm>
          <a:prstGeom prst="star4">
            <a:avLst/>
          </a:prstGeom>
          <a:solidFill>
            <a:srgbClr val="00B050"/>
          </a:solidFill>
          <a:ln w="152400" cap="flat" cmpd="sng" algn="ctr">
            <a:noFill/>
            <a:prstDash val="solid"/>
            <a:round/>
            <a:headEnd type="none" w="med" len="med"/>
            <a:tailEnd type="none" w="med" len="med"/>
          </a:ln>
          <a:effectLst/>
        </p:spPr>
        <p:txBody>
          <a:bodyPr vert="horz" wrap="square" lIns="429623" tIns="214811" rIns="429623" bIns="214811" numCol="1" rtlCol="0" anchor="ctr" anchorCtr="0" compatLnSpc="1">
            <a:prstTxWarp prst="textNoShape">
              <a:avLst/>
            </a:prstTxWarp>
          </a:bodyPr>
          <a:lstStyle/>
          <a:p>
            <a:pPr algn="ctr" defTabSz="3223381"/>
            <a:endParaRPr lang="en-US" dirty="0" smtClean="0"/>
          </a:p>
        </p:txBody>
      </p:sp>
      <p:sp>
        <p:nvSpPr>
          <p:cNvPr id="28" name="4-Point Star 27"/>
          <p:cNvSpPr/>
          <p:nvPr/>
        </p:nvSpPr>
        <p:spPr bwMode="auto">
          <a:xfrm>
            <a:off x="7051874" y="3787011"/>
            <a:ext cx="152817" cy="196585"/>
          </a:xfrm>
          <a:prstGeom prst="star4">
            <a:avLst/>
          </a:prstGeom>
          <a:solidFill>
            <a:srgbClr val="FF0000"/>
          </a:solidFill>
          <a:ln w="152400" cap="flat" cmpd="sng" algn="ctr">
            <a:noFill/>
            <a:prstDash val="solid"/>
            <a:round/>
            <a:headEnd type="none" w="med" len="med"/>
            <a:tailEnd type="none" w="med" len="med"/>
          </a:ln>
          <a:effectLst/>
        </p:spPr>
        <p:txBody>
          <a:bodyPr vert="horz" wrap="square" lIns="429623" tIns="214811" rIns="429623" bIns="214811" numCol="1" rtlCol="0" anchor="ctr" anchorCtr="0" compatLnSpc="1">
            <a:prstTxWarp prst="textNoShape">
              <a:avLst/>
            </a:prstTxWarp>
          </a:bodyPr>
          <a:lstStyle/>
          <a:p>
            <a:pPr algn="ctr" defTabSz="3223381"/>
            <a:endParaRPr lang="en-US" dirty="0" smtClean="0"/>
          </a:p>
        </p:txBody>
      </p:sp>
      <p:sp>
        <p:nvSpPr>
          <p:cNvPr id="29" name="4-Point Star 28"/>
          <p:cNvSpPr/>
          <p:nvPr/>
        </p:nvSpPr>
        <p:spPr bwMode="auto">
          <a:xfrm>
            <a:off x="7336670" y="3794913"/>
            <a:ext cx="152817" cy="196585"/>
          </a:xfrm>
          <a:prstGeom prst="star4">
            <a:avLst/>
          </a:prstGeom>
          <a:solidFill>
            <a:srgbClr val="00B050"/>
          </a:solidFill>
          <a:ln w="152400" cap="flat" cmpd="sng" algn="ctr">
            <a:noFill/>
            <a:prstDash val="solid"/>
            <a:round/>
            <a:headEnd type="none" w="med" len="med"/>
            <a:tailEnd type="none" w="med" len="med"/>
          </a:ln>
          <a:effectLst/>
        </p:spPr>
        <p:txBody>
          <a:bodyPr vert="horz" wrap="square" lIns="429623" tIns="214811" rIns="429623" bIns="214811" numCol="1" rtlCol="0" anchor="ctr" anchorCtr="0" compatLnSpc="1">
            <a:prstTxWarp prst="textNoShape">
              <a:avLst/>
            </a:prstTxWarp>
          </a:bodyPr>
          <a:lstStyle/>
          <a:p>
            <a:pPr algn="ctr" defTabSz="3223381"/>
            <a:endParaRPr lang="en-US" dirty="0" smtClean="0"/>
          </a:p>
        </p:txBody>
      </p:sp>
      <p:sp>
        <p:nvSpPr>
          <p:cNvPr id="30" name="4-Point Star 29"/>
          <p:cNvSpPr/>
          <p:nvPr/>
        </p:nvSpPr>
        <p:spPr bwMode="auto">
          <a:xfrm>
            <a:off x="8246626" y="3818543"/>
            <a:ext cx="152817" cy="196585"/>
          </a:xfrm>
          <a:prstGeom prst="star4">
            <a:avLst/>
          </a:prstGeom>
          <a:solidFill>
            <a:srgbClr val="FF0000"/>
          </a:solidFill>
          <a:ln w="152400" cap="flat" cmpd="sng" algn="ctr">
            <a:noFill/>
            <a:prstDash val="solid"/>
            <a:round/>
            <a:headEnd type="none" w="med" len="med"/>
            <a:tailEnd type="none" w="med" len="med"/>
          </a:ln>
          <a:effectLst/>
        </p:spPr>
        <p:txBody>
          <a:bodyPr vert="horz" wrap="square" lIns="429623" tIns="214811" rIns="429623" bIns="214811" numCol="1" rtlCol="0" anchor="ctr" anchorCtr="0" compatLnSpc="1">
            <a:prstTxWarp prst="textNoShape">
              <a:avLst/>
            </a:prstTxWarp>
          </a:bodyPr>
          <a:lstStyle/>
          <a:p>
            <a:pPr algn="ctr" defTabSz="3223381"/>
            <a:endParaRPr lang="en-US" dirty="0" smtClean="0"/>
          </a:p>
        </p:txBody>
      </p:sp>
      <p:sp>
        <p:nvSpPr>
          <p:cNvPr id="31" name="4-Point Star 30"/>
          <p:cNvSpPr/>
          <p:nvPr/>
        </p:nvSpPr>
        <p:spPr bwMode="auto">
          <a:xfrm>
            <a:off x="7927100" y="3810640"/>
            <a:ext cx="152817" cy="196585"/>
          </a:xfrm>
          <a:prstGeom prst="star4">
            <a:avLst/>
          </a:prstGeom>
          <a:solidFill>
            <a:srgbClr val="FF0000"/>
          </a:solidFill>
          <a:ln w="152400" cap="flat" cmpd="sng" algn="ctr">
            <a:noFill/>
            <a:prstDash val="solid"/>
            <a:round/>
            <a:headEnd type="none" w="med" len="med"/>
            <a:tailEnd type="none" w="med" len="med"/>
          </a:ln>
          <a:effectLst/>
        </p:spPr>
        <p:txBody>
          <a:bodyPr vert="horz" wrap="square" lIns="429623" tIns="214811" rIns="429623" bIns="214811" numCol="1" rtlCol="0" anchor="ctr" anchorCtr="0" compatLnSpc="1">
            <a:prstTxWarp prst="textNoShape">
              <a:avLst/>
            </a:prstTxWarp>
          </a:bodyPr>
          <a:lstStyle/>
          <a:p>
            <a:pPr algn="ctr" defTabSz="3223381"/>
            <a:endParaRPr lang="en-US" dirty="0" smtClean="0"/>
          </a:p>
        </p:txBody>
      </p:sp>
      <p:sp>
        <p:nvSpPr>
          <p:cNvPr id="32" name="4-Point Star 31"/>
          <p:cNvSpPr/>
          <p:nvPr/>
        </p:nvSpPr>
        <p:spPr bwMode="auto">
          <a:xfrm>
            <a:off x="7635358" y="3794874"/>
            <a:ext cx="152817" cy="196585"/>
          </a:xfrm>
          <a:prstGeom prst="star4">
            <a:avLst/>
          </a:prstGeom>
          <a:solidFill>
            <a:srgbClr val="FF0000"/>
          </a:solidFill>
          <a:ln w="152400" cap="flat" cmpd="sng" algn="ctr">
            <a:noFill/>
            <a:prstDash val="solid"/>
            <a:round/>
            <a:headEnd type="none" w="med" len="med"/>
            <a:tailEnd type="none" w="med" len="med"/>
          </a:ln>
          <a:effectLst/>
        </p:spPr>
        <p:txBody>
          <a:bodyPr vert="horz" wrap="square" lIns="429623" tIns="214811" rIns="429623" bIns="214811" numCol="1" rtlCol="0" anchor="ctr" anchorCtr="0" compatLnSpc="1">
            <a:prstTxWarp prst="textNoShape">
              <a:avLst/>
            </a:prstTxWarp>
          </a:bodyPr>
          <a:lstStyle/>
          <a:p>
            <a:pPr algn="ctr" defTabSz="3223381"/>
            <a:endParaRPr lang="en-US" dirty="0" smtClean="0"/>
          </a:p>
        </p:txBody>
      </p:sp>
      <p:sp>
        <p:nvSpPr>
          <p:cNvPr id="33" name="4-Point Star 32"/>
          <p:cNvSpPr/>
          <p:nvPr/>
        </p:nvSpPr>
        <p:spPr bwMode="auto">
          <a:xfrm>
            <a:off x="1197711" y="4288236"/>
            <a:ext cx="152817" cy="196585"/>
          </a:xfrm>
          <a:prstGeom prst="star4">
            <a:avLst/>
          </a:prstGeom>
          <a:solidFill>
            <a:srgbClr val="0070C0"/>
          </a:solidFill>
          <a:ln w="152400" cap="flat" cmpd="sng" algn="ctr">
            <a:noFill/>
            <a:prstDash val="solid"/>
            <a:round/>
            <a:headEnd type="none" w="med" len="med"/>
            <a:tailEnd type="none" w="med" len="med"/>
          </a:ln>
          <a:effectLst/>
        </p:spPr>
        <p:txBody>
          <a:bodyPr vert="horz" wrap="square" lIns="429623" tIns="214811" rIns="429623" bIns="214811" numCol="1" rtlCol="0" anchor="ctr" anchorCtr="0" compatLnSpc="1">
            <a:prstTxWarp prst="textNoShape">
              <a:avLst/>
            </a:prstTxWarp>
          </a:bodyPr>
          <a:lstStyle/>
          <a:p>
            <a:pPr algn="ctr" defTabSz="3223381"/>
            <a:endParaRPr lang="en-US" dirty="0" smtClean="0"/>
          </a:p>
        </p:txBody>
      </p:sp>
      <p:sp>
        <p:nvSpPr>
          <p:cNvPr id="34" name="4-Point Star 33"/>
          <p:cNvSpPr/>
          <p:nvPr/>
        </p:nvSpPr>
        <p:spPr bwMode="auto">
          <a:xfrm>
            <a:off x="1188589" y="4590611"/>
            <a:ext cx="152817" cy="196585"/>
          </a:xfrm>
          <a:prstGeom prst="star4">
            <a:avLst/>
          </a:prstGeom>
          <a:solidFill>
            <a:srgbClr val="00B050"/>
          </a:solidFill>
          <a:ln w="152400" cap="flat" cmpd="sng" algn="ctr">
            <a:noFill/>
            <a:prstDash val="solid"/>
            <a:round/>
            <a:headEnd type="none" w="med" len="med"/>
            <a:tailEnd type="none" w="med" len="med"/>
          </a:ln>
          <a:effectLst/>
        </p:spPr>
        <p:txBody>
          <a:bodyPr vert="horz" wrap="square" lIns="429623" tIns="214811" rIns="429623" bIns="214811" numCol="1" rtlCol="0" anchor="ctr" anchorCtr="0" compatLnSpc="1">
            <a:prstTxWarp prst="textNoShape">
              <a:avLst/>
            </a:prstTxWarp>
          </a:bodyPr>
          <a:lstStyle/>
          <a:p>
            <a:pPr algn="ctr" defTabSz="3223381"/>
            <a:endParaRPr lang="en-US" dirty="0" smtClean="0"/>
          </a:p>
        </p:txBody>
      </p:sp>
      <p:sp>
        <p:nvSpPr>
          <p:cNvPr id="35" name="4-Point Star 34"/>
          <p:cNvSpPr/>
          <p:nvPr/>
        </p:nvSpPr>
        <p:spPr bwMode="auto">
          <a:xfrm>
            <a:off x="1192575" y="4861902"/>
            <a:ext cx="152817" cy="196585"/>
          </a:xfrm>
          <a:prstGeom prst="star4">
            <a:avLst/>
          </a:prstGeom>
          <a:solidFill>
            <a:srgbClr val="FF0000"/>
          </a:solidFill>
          <a:ln w="152400" cap="flat" cmpd="sng" algn="ctr">
            <a:noFill/>
            <a:prstDash val="solid"/>
            <a:round/>
            <a:headEnd type="none" w="med" len="med"/>
            <a:tailEnd type="none" w="med" len="med"/>
          </a:ln>
          <a:effectLst/>
        </p:spPr>
        <p:txBody>
          <a:bodyPr vert="horz" wrap="square" lIns="429623" tIns="214811" rIns="429623" bIns="214811" numCol="1" rtlCol="0" anchor="ctr" anchorCtr="0" compatLnSpc="1">
            <a:prstTxWarp prst="textNoShape">
              <a:avLst/>
            </a:prstTxWarp>
          </a:bodyPr>
          <a:lstStyle/>
          <a:p>
            <a:pPr algn="ctr" defTabSz="3223381"/>
            <a:endParaRPr lang="en-US" dirty="0" smtClean="0"/>
          </a:p>
        </p:txBody>
      </p:sp>
      <p:sp>
        <p:nvSpPr>
          <p:cNvPr id="36" name="TextBox 35"/>
          <p:cNvSpPr txBox="1"/>
          <p:nvPr/>
        </p:nvSpPr>
        <p:spPr>
          <a:xfrm>
            <a:off x="1297343" y="4225105"/>
            <a:ext cx="2044005" cy="336276"/>
          </a:xfrm>
          <a:prstGeom prst="rect">
            <a:avLst/>
          </a:prstGeom>
          <a:noFill/>
        </p:spPr>
        <p:txBody>
          <a:bodyPr wrap="square" lIns="104424" tIns="52212" rIns="104424" bIns="52212" rtlCol="0">
            <a:spAutoFit/>
          </a:bodyPr>
          <a:lstStyle/>
          <a:p>
            <a:r>
              <a:rPr lang="en-US" sz="1500" u="none" dirty="0" smtClean="0">
                <a:solidFill>
                  <a:schemeClr val="tx1"/>
                </a:solidFill>
                <a:latin typeface="Calibri" pitchFamily="34" charset="0"/>
                <a:cs typeface="Calibri" pitchFamily="34" charset="0"/>
              </a:rPr>
              <a:t>Progressive disease</a:t>
            </a:r>
          </a:p>
        </p:txBody>
      </p:sp>
      <p:sp>
        <p:nvSpPr>
          <p:cNvPr id="37" name="TextBox 36"/>
          <p:cNvSpPr txBox="1"/>
          <p:nvPr/>
        </p:nvSpPr>
        <p:spPr>
          <a:xfrm>
            <a:off x="1297343" y="4507879"/>
            <a:ext cx="2044005" cy="336276"/>
          </a:xfrm>
          <a:prstGeom prst="rect">
            <a:avLst/>
          </a:prstGeom>
          <a:noFill/>
        </p:spPr>
        <p:txBody>
          <a:bodyPr wrap="square" lIns="104424" tIns="52212" rIns="104424" bIns="52212" rtlCol="0">
            <a:spAutoFit/>
          </a:bodyPr>
          <a:lstStyle/>
          <a:p>
            <a:r>
              <a:rPr lang="en-US" sz="1500" u="none" dirty="0" smtClean="0">
                <a:solidFill>
                  <a:schemeClr val="tx1"/>
                </a:solidFill>
                <a:latin typeface="Calibri" pitchFamily="34" charset="0"/>
                <a:cs typeface="Calibri" pitchFamily="34" charset="0"/>
              </a:rPr>
              <a:t>Stable disease</a:t>
            </a:r>
          </a:p>
        </p:txBody>
      </p:sp>
      <p:sp>
        <p:nvSpPr>
          <p:cNvPr id="38" name="TextBox 37"/>
          <p:cNvSpPr txBox="1"/>
          <p:nvPr/>
        </p:nvSpPr>
        <p:spPr>
          <a:xfrm>
            <a:off x="1297343" y="4783137"/>
            <a:ext cx="2044005" cy="336276"/>
          </a:xfrm>
          <a:prstGeom prst="rect">
            <a:avLst/>
          </a:prstGeom>
          <a:noFill/>
        </p:spPr>
        <p:txBody>
          <a:bodyPr wrap="square" lIns="104424" tIns="52212" rIns="104424" bIns="52212" rtlCol="0">
            <a:spAutoFit/>
          </a:bodyPr>
          <a:lstStyle/>
          <a:p>
            <a:r>
              <a:rPr lang="en-US" sz="1500" u="none" dirty="0" smtClean="0">
                <a:solidFill>
                  <a:schemeClr val="tx1"/>
                </a:solidFill>
                <a:latin typeface="Calibri" pitchFamily="34" charset="0"/>
                <a:cs typeface="Calibri" pitchFamily="34" charset="0"/>
              </a:rPr>
              <a:t>Partial response</a:t>
            </a:r>
          </a:p>
        </p:txBody>
      </p:sp>
      <p:sp>
        <p:nvSpPr>
          <p:cNvPr id="39" name="Multiply 38"/>
          <p:cNvSpPr/>
          <p:nvPr/>
        </p:nvSpPr>
        <p:spPr>
          <a:xfrm>
            <a:off x="1463592" y="2016297"/>
            <a:ext cx="152400" cy="228600"/>
          </a:xfrm>
          <a:prstGeom prst="mathMultiply">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ultiply 39"/>
          <p:cNvSpPr/>
          <p:nvPr/>
        </p:nvSpPr>
        <p:spPr>
          <a:xfrm>
            <a:off x="2339892" y="3197397"/>
            <a:ext cx="152400" cy="228600"/>
          </a:xfrm>
          <a:prstGeom prst="mathMultiply">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ultiply 40"/>
          <p:cNvSpPr/>
          <p:nvPr/>
        </p:nvSpPr>
        <p:spPr>
          <a:xfrm>
            <a:off x="2035092" y="3102147"/>
            <a:ext cx="152400" cy="228600"/>
          </a:xfrm>
          <a:prstGeom prst="mathMultiply">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ultiply 41"/>
          <p:cNvSpPr/>
          <p:nvPr/>
        </p:nvSpPr>
        <p:spPr>
          <a:xfrm>
            <a:off x="3229840" y="3450449"/>
            <a:ext cx="152400" cy="228600"/>
          </a:xfrm>
          <a:prstGeom prst="mathMultiply">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ultiply 42"/>
          <p:cNvSpPr/>
          <p:nvPr/>
        </p:nvSpPr>
        <p:spPr>
          <a:xfrm>
            <a:off x="3795938" y="3474901"/>
            <a:ext cx="152400" cy="228600"/>
          </a:xfrm>
          <a:prstGeom prst="mathMultiply">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ultiply 43"/>
          <p:cNvSpPr/>
          <p:nvPr/>
        </p:nvSpPr>
        <p:spPr>
          <a:xfrm>
            <a:off x="5567588" y="3507599"/>
            <a:ext cx="152400" cy="228600"/>
          </a:xfrm>
          <a:prstGeom prst="mathMultiply">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ultiply 44"/>
          <p:cNvSpPr/>
          <p:nvPr/>
        </p:nvSpPr>
        <p:spPr>
          <a:xfrm>
            <a:off x="6144490" y="3513001"/>
            <a:ext cx="152400" cy="228600"/>
          </a:xfrm>
          <a:prstGeom prst="mathMultiply">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ultiply 45"/>
          <p:cNvSpPr/>
          <p:nvPr/>
        </p:nvSpPr>
        <p:spPr>
          <a:xfrm>
            <a:off x="7635792" y="3507599"/>
            <a:ext cx="152400" cy="228600"/>
          </a:xfrm>
          <a:prstGeom prst="mathMultiply">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ultiply 46"/>
          <p:cNvSpPr/>
          <p:nvPr/>
        </p:nvSpPr>
        <p:spPr>
          <a:xfrm>
            <a:off x="7921542" y="3513001"/>
            <a:ext cx="152400" cy="228600"/>
          </a:xfrm>
          <a:prstGeom prst="mathMultiply">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ultiply 47"/>
          <p:cNvSpPr/>
          <p:nvPr/>
        </p:nvSpPr>
        <p:spPr>
          <a:xfrm>
            <a:off x="8237146" y="3513001"/>
            <a:ext cx="152400" cy="228600"/>
          </a:xfrm>
          <a:prstGeom prst="mathMultiply">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ultiply 48"/>
          <p:cNvSpPr/>
          <p:nvPr/>
        </p:nvSpPr>
        <p:spPr>
          <a:xfrm>
            <a:off x="1196892" y="5170351"/>
            <a:ext cx="152400" cy="228600"/>
          </a:xfrm>
          <a:prstGeom prst="mathMultiply">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1285967" y="5112961"/>
            <a:ext cx="2044005" cy="336276"/>
          </a:xfrm>
          <a:prstGeom prst="rect">
            <a:avLst/>
          </a:prstGeom>
          <a:noFill/>
        </p:spPr>
        <p:txBody>
          <a:bodyPr wrap="square" lIns="104424" tIns="52212" rIns="104424" bIns="52212" rtlCol="0">
            <a:spAutoFit/>
          </a:bodyPr>
          <a:lstStyle/>
          <a:p>
            <a:r>
              <a:rPr lang="en-US" sz="1500" u="none" dirty="0" smtClean="0">
                <a:solidFill>
                  <a:schemeClr val="tx1"/>
                </a:solidFill>
                <a:latin typeface="Calibri" pitchFamily="34" charset="0"/>
                <a:cs typeface="Calibri" pitchFamily="34" charset="0"/>
              </a:rPr>
              <a:t>EGFR T790M</a:t>
            </a:r>
          </a:p>
        </p:txBody>
      </p:sp>
      <p:sp>
        <p:nvSpPr>
          <p:cNvPr id="51" name="TextBox 50"/>
          <p:cNvSpPr txBox="1"/>
          <p:nvPr/>
        </p:nvSpPr>
        <p:spPr>
          <a:xfrm>
            <a:off x="0" y="6488668"/>
            <a:ext cx="9144000" cy="369332"/>
          </a:xfrm>
          <a:prstGeom prst="rect">
            <a:avLst/>
          </a:prstGeom>
          <a:noFill/>
        </p:spPr>
        <p:txBody>
          <a:bodyPr wrap="square" rtlCol="0">
            <a:spAutoFit/>
          </a:bodyPr>
          <a:lstStyle/>
          <a:p>
            <a:r>
              <a:rPr lang="en-US" dirty="0" smtClean="0"/>
              <a:t>AUY922+ </a:t>
            </a:r>
            <a:r>
              <a:rPr lang="en-US" dirty="0" err="1" smtClean="0"/>
              <a:t>Erlotinib</a:t>
            </a:r>
            <a:r>
              <a:rPr lang="en-US" dirty="0" smtClean="0"/>
              <a:t> 			                                                                    Melissa L. Johnson</a:t>
            </a:r>
            <a:endParaRPr lang="en-US" dirty="0"/>
          </a:p>
        </p:txBody>
      </p:sp>
      <p:sp>
        <p:nvSpPr>
          <p:cNvPr id="52" name="TextBox 51"/>
          <p:cNvSpPr txBox="1"/>
          <p:nvPr/>
        </p:nvSpPr>
        <p:spPr>
          <a:xfrm>
            <a:off x="7086600" y="1371600"/>
            <a:ext cx="990600" cy="381000"/>
          </a:xfrm>
          <a:prstGeom prst="rect">
            <a:avLst/>
          </a:prstGeom>
          <a:noFill/>
        </p:spPr>
        <p:txBody>
          <a:bodyPr wrap="square" rtlCol="0">
            <a:spAutoFit/>
          </a:bodyPr>
          <a:lstStyle/>
          <a:p>
            <a:r>
              <a:rPr lang="en-US" dirty="0" smtClean="0"/>
              <a:t>N=24</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47650" y="685800"/>
          <a:ext cx="8743950" cy="5724525"/>
        </p:xfrm>
        <a:graphic>
          <a:graphicData uri="http://schemas.openxmlformats.org/drawingml/2006/table">
            <a:tbl>
              <a:tblPr firstRow="1" bandRow="1">
                <a:tableStyleId>{21E4AEA4-8DFA-4A89-87EB-49C32662AFE0}</a:tableStyleId>
              </a:tblPr>
              <a:tblGrid>
                <a:gridCol w="828675"/>
                <a:gridCol w="828675"/>
                <a:gridCol w="994410"/>
                <a:gridCol w="994410"/>
                <a:gridCol w="994410"/>
                <a:gridCol w="994410"/>
                <a:gridCol w="3108960"/>
              </a:tblGrid>
              <a:tr h="914400">
                <a:tc>
                  <a:txBody>
                    <a:bodyPr/>
                    <a:lstStyle/>
                    <a:p>
                      <a:pPr algn="ctr"/>
                      <a:r>
                        <a:rPr lang="en-US" sz="1200" dirty="0" smtClean="0"/>
                        <a:t>Pt ID</a:t>
                      </a:r>
                      <a:endParaRPr lang="en-US" sz="1200" b="1" dirty="0"/>
                    </a:p>
                  </a:txBody>
                  <a:tcPr anchor="ctr"/>
                </a:tc>
                <a:tc>
                  <a:txBody>
                    <a:bodyPr/>
                    <a:lstStyle/>
                    <a:p>
                      <a:pPr algn="ctr"/>
                      <a:r>
                        <a:rPr lang="en-US" sz="1200" dirty="0" smtClean="0"/>
                        <a:t>EGFR 19/21 </a:t>
                      </a:r>
                      <a:endParaRPr lang="en-US" sz="1200" b="1" dirty="0"/>
                    </a:p>
                  </a:txBody>
                  <a:tcPr anchor="ctr"/>
                </a:tc>
                <a:tc>
                  <a:txBody>
                    <a:bodyPr/>
                    <a:lstStyle/>
                    <a:p>
                      <a:pPr algn="ctr"/>
                      <a:r>
                        <a:rPr lang="en-US" sz="1200" dirty="0" smtClean="0"/>
                        <a:t>T790M</a:t>
                      </a:r>
                      <a:endParaRPr lang="en-US" sz="1200" b="1" dirty="0"/>
                    </a:p>
                  </a:txBody>
                  <a:tcPr anchor="ctr"/>
                </a:tc>
                <a:tc>
                  <a:txBody>
                    <a:bodyPr/>
                    <a:lstStyle/>
                    <a:p>
                      <a:pPr algn="ctr"/>
                      <a:r>
                        <a:rPr lang="en-US" sz="1200" dirty="0" smtClean="0"/>
                        <a:t>Best Response  AUY922 + Erlotinib</a:t>
                      </a:r>
                      <a:endParaRPr lang="en-US" sz="1200" b="1" dirty="0"/>
                    </a:p>
                  </a:txBody>
                  <a:tcPr anchor="ctr"/>
                </a:tc>
                <a:tc>
                  <a:txBody>
                    <a:bodyPr/>
                    <a:lstStyle/>
                    <a:p>
                      <a:pPr algn="ctr"/>
                      <a:r>
                        <a:rPr lang="en-US" sz="1200" dirty="0" smtClean="0"/>
                        <a:t>Cycles Completed</a:t>
                      </a:r>
                      <a:endParaRPr lang="en-US" sz="1200" b="1" dirty="0"/>
                    </a:p>
                  </a:txBody>
                  <a:tcPr anchor="ctr"/>
                </a:tc>
                <a:tc>
                  <a:txBody>
                    <a:bodyPr/>
                    <a:lstStyle/>
                    <a:p>
                      <a:pPr algn="ctr"/>
                      <a:r>
                        <a:rPr lang="en-US" sz="1200" dirty="0" smtClean="0"/>
                        <a:t>Duration primary EGFR-TKI (prior</a:t>
                      </a:r>
                      <a:r>
                        <a:rPr lang="en-US" sz="1200" baseline="0" dirty="0" smtClean="0"/>
                        <a:t> to AR)</a:t>
                      </a:r>
                      <a:endParaRPr lang="en-US" sz="1200" b="1" dirty="0"/>
                    </a:p>
                  </a:txBody>
                  <a:tcPr anchor="ctr"/>
                </a:tc>
                <a:tc>
                  <a:txBody>
                    <a:bodyPr/>
                    <a:lstStyle/>
                    <a:p>
                      <a:pPr algn="ctr"/>
                      <a:endParaRPr lang="en-US" sz="1200" b="1" dirty="0"/>
                    </a:p>
                  </a:txBody>
                  <a:tcPr anchor="ctr"/>
                </a:tc>
              </a:tr>
              <a:tr h="182880">
                <a:tc>
                  <a:txBody>
                    <a:bodyPr/>
                    <a:lstStyle/>
                    <a:p>
                      <a:pPr algn="l" fontAlgn="b"/>
                      <a:r>
                        <a:rPr lang="en-US" sz="1200" u="none" strike="noStrike" dirty="0"/>
                        <a:t>96-501</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21</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T790M</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SD</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2</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7.43</a:t>
                      </a:r>
                      <a:endParaRPr lang="en-US" sz="1200" b="0" i="0" u="none" strike="noStrike" dirty="0">
                        <a:solidFill>
                          <a:srgbClr val="000000"/>
                        </a:solidFill>
                        <a:latin typeface="Calibri"/>
                      </a:endParaRPr>
                    </a:p>
                  </a:txBody>
                  <a:tcPr marL="9525" marR="9525" marT="9525" marB="0" anchor="ctr"/>
                </a:tc>
                <a:tc>
                  <a:txBody>
                    <a:bodyPr/>
                    <a:lstStyle/>
                    <a:p>
                      <a:pPr algn="l" fontAlgn="b"/>
                      <a:r>
                        <a:rPr lang="en-US" sz="1200" u="none" strike="noStrike" dirty="0"/>
                        <a:t>DLT-prolonged </a:t>
                      </a:r>
                      <a:r>
                        <a:rPr lang="en-US" sz="1200" u="none" strike="noStrike" dirty="0" smtClean="0"/>
                        <a:t>QTc; junctional rhythm</a:t>
                      </a:r>
                      <a:endParaRPr lang="en-US" sz="1200" b="0" i="0" u="none" strike="noStrike" dirty="0">
                        <a:solidFill>
                          <a:srgbClr val="000000"/>
                        </a:solidFill>
                        <a:latin typeface="Calibri"/>
                      </a:endParaRPr>
                    </a:p>
                  </a:txBody>
                  <a:tcPr marL="9525" marR="9525" marT="9525" marB="0" anchor="b"/>
                </a:tc>
              </a:tr>
              <a:tr h="182880">
                <a:tc>
                  <a:txBody>
                    <a:bodyPr/>
                    <a:lstStyle/>
                    <a:p>
                      <a:pPr algn="l" fontAlgn="b"/>
                      <a:r>
                        <a:rPr lang="en-US" sz="1200" u="none" strike="noStrike" dirty="0"/>
                        <a:t>96-502</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21</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T790M*</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SD</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1</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11.00</a:t>
                      </a:r>
                      <a:endParaRPr lang="en-US" sz="1200" b="0" i="0" u="none" strike="noStrike" dirty="0">
                        <a:solidFill>
                          <a:srgbClr val="000000"/>
                        </a:solidFill>
                        <a:latin typeface="Calibri"/>
                      </a:endParaRPr>
                    </a:p>
                  </a:txBody>
                  <a:tcPr marL="9525" marR="9525" marT="9525" marB="0" anchor="ctr"/>
                </a:tc>
                <a:tc>
                  <a:txBody>
                    <a:bodyPr/>
                    <a:lstStyle/>
                    <a:p>
                      <a:pPr algn="l" fontAlgn="b"/>
                      <a:r>
                        <a:rPr lang="en-US" sz="1200" u="none" strike="noStrike" dirty="0" smtClean="0"/>
                        <a:t>Ophthalmologic </a:t>
                      </a:r>
                      <a:r>
                        <a:rPr lang="en-US" sz="1200" u="none" strike="noStrike" dirty="0"/>
                        <a:t>tox </a:t>
                      </a:r>
                      <a:r>
                        <a:rPr lang="en-US" sz="1200" u="none" strike="noStrike" dirty="0" smtClean="0"/>
                        <a:t>( gr 2 night </a:t>
                      </a:r>
                      <a:r>
                        <a:rPr lang="en-US" sz="1200" u="none" strike="noStrike" dirty="0"/>
                        <a:t>blindness)</a:t>
                      </a:r>
                      <a:endParaRPr lang="en-US" sz="1200" b="0" i="0" u="none" strike="noStrike" dirty="0">
                        <a:solidFill>
                          <a:srgbClr val="000000"/>
                        </a:solidFill>
                        <a:latin typeface="Calibri"/>
                      </a:endParaRPr>
                    </a:p>
                  </a:txBody>
                  <a:tcPr marL="9525" marR="9525" marT="9525" marB="0" anchor="b"/>
                </a:tc>
              </a:tr>
              <a:tr h="182880">
                <a:tc>
                  <a:txBody>
                    <a:bodyPr/>
                    <a:lstStyle/>
                    <a:p>
                      <a:pPr algn="l" fontAlgn="b"/>
                      <a:r>
                        <a:rPr lang="en-US" sz="1200" u="none" strike="noStrike" dirty="0"/>
                        <a:t>96-503</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19</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T790M</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PR</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2</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11.57</a:t>
                      </a:r>
                      <a:endParaRPr lang="en-US" sz="1200" b="0" i="0" u="none" strike="noStrike" dirty="0">
                        <a:solidFill>
                          <a:srgbClr val="000000"/>
                        </a:solidFill>
                        <a:latin typeface="Calibri"/>
                      </a:endParaRPr>
                    </a:p>
                  </a:txBody>
                  <a:tcPr marL="9525" marR="9525" marT="9525" marB="0" anchor="ctr"/>
                </a:tc>
                <a:tc>
                  <a:txBody>
                    <a:bodyPr/>
                    <a:lstStyle/>
                    <a:p>
                      <a:pPr algn="l" fontAlgn="b"/>
                      <a:r>
                        <a:rPr lang="en-US" sz="1200" u="none" strike="noStrike" dirty="0" smtClean="0"/>
                        <a:t>Ophthalmologic</a:t>
                      </a:r>
                      <a:r>
                        <a:rPr lang="en-US" sz="1200" u="none" strike="noStrike" baseline="0" dirty="0" smtClean="0"/>
                        <a:t> </a:t>
                      </a:r>
                      <a:r>
                        <a:rPr lang="en-US" sz="1200" u="none" strike="noStrike" dirty="0" err="1" smtClean="0"/>
                        <a:t>tox</a:t>
                      </a:r>
                      <a:r>
                        <a:rPr lang="en-US" sz="1200" u="none" strike="noStrike" dirty="0" smtClean="0"/>
                        <a:t> (</a:t>
                      </a:r>
                      <a:r>
                        <a:rPr lang="en-US" sz="1200" u="none" strike="noStrike" dirty="0" err="1" smtClean="0"/>
                        <a:t>gr</a:t>
                      </a:r>
                      <a:r>
                        <a:rPr lang="en-US" sz="1200" u="none" strike="noStrike" dirty="0" smtClean="0"/>
                        <a:t> 2 night blindness/blurred)</a:t>
                      </a:r>
                      <a:endParaRPr lang="en-US" sz="1200" b="0" i="0" u="none" strike="noStrike" dirty="0">
                        <a:solidFill>
                          <a:srgbClr val="000000"/>
                        </a:solidFill>
                        <a:latin typeface="Calibri"/>
                      </a:endParaRPr>
                    </a:p>
                  </a:txBody>
                  <a:tcPr marL="9525" marR="9525" marT="9525" marB="0" anchor="b"/>
                </a:tc>
              </a:tr>
              <a:tr h="182880">
                <a:tc>
                  <a:txBody>
                    <a:bodyPr/>
                    <a:lstStyle/>
                    <a:p>
                      <a:pPr algn="l" fontAlgn="b"/>
                      <a:r>
                        <a:rPr lang="en-US" sz="1200" u="none" strike="noStrike" dirty="0"/>
                        <a:t>96-504</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21</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POD</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1</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9.57</a:t>
                      </a:r>
                      <a:endParaRPr lang="en-US" sz="1200" b="0" i="0" u="none" strike="noStrike" dirty="0">
                        <a:solidFill>
                          <a:srgbClr val="000000"/>
                        </a:solidFill>
                        <a:latin typeface="Calibri"/>
                      </a:endParaRPr>
                    </a:p>
                  </a:txBody>
                  <a:tcPr marL="9525" marR="9525" marT="9525" marB="0" anchor="ctr"/>
                </a:tc>
                <a:tc>
                  <a:txBody>
                    <a:bodyPr/>
                    <a:lstStyle/>
                    <a:p>
                      <a:pPr algn="l" fontAlgn="b"/>
                      <a:r>
                        <a:rPr lang="en-US" sz="1200" u="none" strike="noStrike" dirty="0"/>
                        <a:t>POD</a:t>
                      </a:r>
                      <a:endParaRPr lang="en-US" sz="1200" b="0" i="0" u="none" strike="noStrike" dirty="0">
                        <a:solidFill>
                          <a:srgbClr val="000000"/>
                        </a:solidFill>
                        <a:latin typeface="Calibri"/>
                      </a:endParaRPr>
                    </a:p>
                  </a:txBody>
                  <a:tcPr marL="9525" marR="9525" marT="9525" marB="0" anchor="b"/>
                </a:tc>
              </a:tr>
              <a:tr h="182880">
                <a:tc>
                  <a:txBody>
                    <a:bodyPr/>
                    <a:lstStyle/>
                    <a:p>
                      <a:pPr algn="l" fontAlgn="b"/>
                      <a:r>
                        <a:rPr lang="en-US" sz="1200" u="none" strike="noStrike" dirty="0"/>
                        <a:t>01-505</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L861Q</a:t>
                      </a:r>
                      <a:endParaRPr lang="en-US" sz="1200" b="0" i="0" u="none" strike="noStrike" dirty="0">
                        <a:solidFill>
                          <a:srgbClr val="000000"/>
                        </a:solidFill>
                        <a:latin typeface="Calibri"/>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smtClean="0"/>
                        <a:t>—</a:t>
                      </a:r>
                      <a:endParaRPr lang="en-US" sz="1200" b="0" i="0" u="none" strike="noStrike" dirty="0" smtClean="0">
                        <a:solidFill>
                          <a:srgbClr val="000000"/>
                        </a:solidFill>
                        <a:latin typeface="+mn-lt"/>
                      </a:endParaRPr>
                    </a:p>
                  </a:txBody>
                  <a:tcPr marL="9525" marR="9525" marT="9525" marB="0" anchor="ctr"/>
                </a:tc>
                <a:tc>
                  <a:txBody>
                    <a:bodyPr/>
                    <a:lstStyle/>
                    <a:p>
                      <a:pPr algn="ctr" fontAlgn="b"/>
                      <a:r>
                        <a:rPr lang="en-US" sz="1200" u="none" strike="noStrike" dirty="0"/>
                        <a:t>POD</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1</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10.00</a:t>
                      </a:r>
                      <a:endParaRPr lang="en-US" sz="1200" b="0" i="0" u="none" strike="noStrike" dirty="0">
                        <a:solidFill>
                          <a:srgbClr val="000000"/>
                        </a:solidFill>
                        <a:latin typeface="Calibri"/>
                      </a:endParaRPr>
                    </a:p>
                  </a:txBody>
                  <a:tcPr marL="9525" marR="9525" marT="9525" marB="0" anchor="ctr"/>
                </a:tc>
                <a:tc>
                  <a:txBody>
                    <a:bodyPr/>
                    <a:lstStyle/>
                    <a:p>
                      <a:pPr algn="l" fontAlgn="b"/>
                      <a:r>
                        <a:rPr lang="en-US" sz="1200" u="none" strike="noStrike" dirty="0"/>
                        <a:t>POD</a:t>
                      </a:r>
                      <a:endParaRPr lang="en-US" sz="1200" b="0" i="0" u="none" strike="noStrike" dirty="0">
                        <a:solidFill>
                          <a:srgbClr val="000000"/>
                        </a:solidFill>
                        <a:latin typeface="Calibri"/>
                      </a:endParaRPr>
                    </a:p>
                  </a:txBody>
                  <a:tcPr marL="9525" marR="9525" marT="9525" marB="0" anchor="b"/>
                </a:tc>
              </a:tr>
              <a:tr h="182880">
                <a:tc>
                  <a:txBody>
                    <a:bodyPr/>
                    <a:lstStyle/>
                    <a:p>
                      <a:pPr algn="l" fontAlgn="b"/>
                      <a:r>
                        <a:rPr lang="en-US" sz="1200" u="none" strike="noStrike" dirty="0"/>
                        <a:t>96-506</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21</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T790M</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POD</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1</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20.80</a:t>
                      </a:r>
                      <a:endParaRPr lang="en-US" sz="1200" b="0" i="0" u="none" strike="noStrike" dirty="0">
                        <a:solidFill>
                          <a:srgbClr val="000000"/>
                        </a:solidFill>
                        <a:latin typeface="Calibri"/>
                      </a:endParaRPr>
                    </a:p>
                  </a:txBody>
                  <a:tcPr marL="9525" marR="9525" marT="9525" marB="0" anchor="ctr"/>
                </a:tc>
                <a:tc>
                  <a:txBody>
                    <a:bodyPr/>
                    <a:lstStyle/>
                    <a:p>
                      <a:pPr algn="l" fontAlgn="b"/>
                      <a:r>
                        <a:rPr lang="en-US" sz="1200" u="none" strike="noStrike" dirty="0"/>
                        <a:t>POD</a:t>
                      </a:r>
                      <a:endParaRPr lang="en-US" sz="1200" b="0" i="0" u="none" strike="noStrike" dirty="0">
                        <a:solidFill>
                          <a:srgbClr val="000000"/>
                        </a:solidFill>
                        <a:latin typeface="Calibri"/>
                      </a:endParaRPr>
                    </a:p>
                  </a:txBody>
                  <a:tcPr marL="9525" marR="9525" marT="9525" marB="0" anchor="b"/>
                </a:tc>
              </a:tr>
              <a:tr h="182880">
                <a:tc>
                  <a:txBody>
                    <a:bodyPr/>
                    <a:lstStyle/>
                    <a:p>
                      <a:pPr algn="l" fontAlgn="b"/>
                      <a:r>
                        <a:rPr lang="en-US" sz="1200" u="none" strike="noStrike" dirty="0"/>
                        <a:t>96-02</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19</a:t>
                      </a:r>
                      <a:endParaRPr lang="en-US" sz="1200" b="0" i="0" u="none" strike="noStrike" dirty="0">
                        <a:solidFill>
                          <a:srgbClr val="000000"/>
                        </a:solidFill>
                        <a:latin typeface="Calibri"/>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smtClean="0"/>
                        <a:t>—</a:t>
                      </a:r>
                      <a:endParaRPr lang="en-US" sz="1200" b="0" i="0" u="none" strike="noStrike" dirty="0" smtClean="0">
                        <a:solidFill>
                          <a:srgbClr val="000000"/>
                        </a:solidFill>
                        <a:latin typeface="+mn-lt"/>
                      </a:endParaRPr>
                    </a:p>
                  </a:txBody>
                  <a:tcPr marL="9525" marR="9525" marT="9525" marB="0" anchor="ctr"/>
                </a:tc>
                <a:tc>
                  <a:txBody>
                    <a:bodyPr/>
                    <a:lstStyle/>
                    <a:p>
                      <a:pPr algn="ctr" fontAlgn="b"/>
                      <a:r>
                        <a:rPr lang="en-US" sz="1200" u="none" strike="noStrike" dirty="0"/>
                        <a:t>POD</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1</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25.63</a:t>
                      </a:r>
                      <a:endParaRPr lang="en-US" sz="1200" b="0" i="0" u="none" strike="noStrike" dirty="0">
                        <a:solidFill>
                          <a:srgbClr val="000000"/>
                        </a:solidFill>
                        <a:latin typeface="Calibri"/>
                      </a:endParaRPr>
                    </a:p>
                  </a:txBody>
                  <a:tcPr marL="9525" marR="9525" marT="9525" marB="0" anchor="ctr"/>
                </a:tc>
                <a:tc>
                  <a:txBody>
                    <a:bodyPr/>
                    <a:lstStyle/>
                    <a:p>
                      <a:pPr algn="l" fontAlgn="b"/>
                      <a:r>
                        <a:rPr lang="en-US" sz="1200" u="none" strike="noStrike" dirty="0" smtClean="0"/>
                        <a:t>POD</a:t>
                      </a:r>
                      <a:endParaRPr lang="en-US" sz="1200" b="0" i="0" u="none" strike="noStrike" dirty="0">
                        <a:solidFill>
                          <a:srgbClr val="000000"/>
                        </a:solidFill>
                        <a:latin typeface="Calibri"/>
                      </a:endParaRPr>
                    </a:p>
                  </a:txBody>
                  <a:tcPr marL="9525" marR="9525" marT="9525" marB="0" anchor="b"/>
                </a:tc>
              </a:tr>
              <a:tr h="182880">
                <a:tc>
                  <a:txBody>
                    <a:bodyPr/>
                    <a:lstStyle/>
                    <a:p>
                      <a:pPr algn="l" fontAlgn="b"/>
                      <a:r>
                        <a:rPr lang="en-US" sz="1200" u="none" strike="noStrike" dirty="0"/>
                        <a:t>96-03</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19</a:t>
                      </a:r>
                      <a:endParaRPr lang="en-US" sz="1200" b="0" i="0" u="none" strike="noStrike" dirty="0">
                        <a:solidFill>
                          <a:srgbClr val="000000"/>
                        </a:solidFill>
                        <a:latin typeface="Calibri"/>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smtClean="0"/>
                        <a:t>—</a:t>
                      </a:r>
                      <a:endParaRPr lang="en-US" sz="1200" b="0" i="0" u="none" strike="noStrike" dirty="0" smtClean="0">
                        <a:solidFill>
                          <a:srgbClr val="000000"/>
                        </a:solidFill>
                        <a:latin typeface="+mn-lt"/>
                      </a:endParaRPr>
                    </a:p>
                  </a:txBody>
                  <a:tcPr marL="9525" marR="9525" marT="9525" marB="0" anchor="ctr"/>
                </a:tc>
                <a:tc>
                  <a:txBody>
                    <a:bodyPr/>
                    <a:lstStyle/>
                    <a:p>
                      <a:pPr algn="ctr" fontAlgn="b"/>
                      <a:r>
                        <a:rPr lang="en-US" sz="1200" u="none" strike="noStrike" dirty="0"/>
                        <a:t>POD</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1</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4.40</a:t>
                      </a:r>
                      <a:endParaRPr lang="en-US" sz="1200" b="0" i="0" u="none" strike="noStrike" dirty="0">
                        <a:solidFill>
                          <a:srgbClr val="000000"/>
                        </a:solidFill>
                        <a:latin typeface="Calibri"/>
                      </a:endParaRPr>
                    </a:p>
                  </a:txBody>
                  <a:tcPr marL="9525" marR="9525" marT="9525" marB="0" anchor="ctr"/>
                </a:tc>
                <a:tc>
                  <a:txBody>
                    <a:bodyPr/>
                    <a:lstStyle/>
                    <a:p>
                      <a:pPr algn="l" fontAlgn="b"/>
                      <a:r>
                        <a:rPr lang="en-US" sz="1200" u="none" strike="noStrike" dirty="0" smtClean="0"/>
                        <a:t>POD</a:t>
                      </a:r>
                      <a:endParaRPr lang="en-US" sz="1200" b="0" i="0" u="none" strike="noStrike" dirty="0">
                        <a:solidFill>
                          <a:srgbClr val="000000"/>
                        </a:solidFill>
                        <a:latin typeface="Calibri"/>
                      </a:endParaRPr>
                    </a:p>
                  </a:txBody>
                  <a:tcPr marL="9525" marR="9525" marT="9525" marB="0" anchor="b"/>
                </a:tc>
              </a:tr>
              <a:tr h="182880">
                <a:tc>
                  <a:txBody>
                    <a:bodyPr/>
                    <a:lstStyle/>
                    <a:p>
                      <a:pPr algn="l" fontAlgn="b"/>
                      <a:r>
                        <a:rPr lang="en-US" sz="1200" u="none" strike="noStrike" dirty="0"/>
                        <a:t>96-04</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19</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T790M</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POD</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1</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10.10</a:t>
                      </a:r>
                      <a:endParaRPr lang="en-US" sz="1200" b="0" i="0" u="none" strike="noStrike" dirty="0">
                        <a:solidFill>
                          <a:srgbClr val="000000"/>
                        </a:solidFill>
                        <a:latin typeface="Calibri"/>
                      </a:endParaRPr>
                    </a:p>
                  </a:txBody>
                  <a:tcPr marL="9525" marR="9525" marT="9525" marB="0" anchor="ctr"/>
                </a:tc>
                <a:tc>
                  <a:txBody>
                    <a:bodyPr/>
                    <a:lstStyle/>
                    <a:p>
                      <a:pPr algn="l" fontAlgn="b"/>
                      <a:r>
                        <a:rPr lang="en-US" sz="1200" u="none" strike="noStrike" dirty="0" smtClean="0"/>
                        <a:t>POD</a:t>
                      </a:r>
                      <a:endParaRPr lang="en-US" sz="1200" b="0" i="0" u="none" strike="noStrike" dirty="0">
                        <a:solidFill>
                          <a:srgbClr val="000000"/>
                        </a:solidFill>
                        <a:latin typeface="Calibri"/>
                      </a:endParaRPr>
                    </a:p>
                  </a:txBody>
                  <a:tcPr marL="9525" marR="9525" marT="9525" marB="0" anchor="b"/>
                </a:tc>
              </a:tr>
              <a:tr h="182880">
                <a:tc>
                  <a:txBody>
                    <a:bodyPr/>
                    <a:lstStyle/>
                    <a:p>
                      <a:pPr algn="l" fontAlgn="b"/>
                      <a:r>
                        <a:rPr lang="en-US" sz="1200" u="none" strike="noStrike" dirty="0"/>
                        <a:t>96-05</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19</a:t>
                      </a:r>
                      <a:endParaRPr lang="en-US" sz="1200" b="0" i="0" u="none" strike="noStrike" dirty="0">
                        <a:solidFill>
                          <a:srgbClr val="000000"/>
                        </a:solidFill>
                        <a:latin typeface="Calibri"/>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smtClean="0"/>
                        <a:t>—</a:t>
                      </a:r>
                      <a:endParaRPr lang="en-US" sz="1200" b="0" i="0" u="none" strike="noStrike" dirty="0" smtClean="0">
                        <a:solidFill>
                          <a:srgbClr val="000000"/>
                        </a:solidFill>
                        <a:latin typeface="+mn-lt"/>
                      </a:endParaRPr>
                    </a:p>
                  </a:txBody>
                  <a:tcPr marL="9525" marR="9525" marT="9525" marB="0" anchor="ctr"/>
                </a:tc>
                <a:tc>
                  <a:txBody>
                    <a:bodyPr/>
                    <a:lstStyle/>
                    <a:p>
                      <a:pPr algn="ctr" fontAlgn="b"/>
                      <a:r>
                        <a:rPr lang="en-US" sz="1200" u="none" strike="noStrike" dirty="0"/>
                        <a:t>SD</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3</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2.30</a:t>
                      </a:r>
                      <a:endParaRPr lang="en-US" sz="1200" b="0" i="0" u="none" strike="noStrike" dirty="0">
                        <a:solidFill>
                          <a:srgbClr val="000000"/>
                        </a:solidFill>
                        <a:latin typeface="Calibri"/>
                      </a:endParaRPr>
                    </a:p>
                  </a:txBody>
                  <a:tcPr marL="9525" marR="9525" marT="9525" marB="0" anchor="ctr"/>
                </a:tc>
                <a:tc>
                  <a:txBody>
                    <a:bodyPr/>
                    <a:lstStyle/>
                    <a:p>
                      <a:pPr algn="l" fontAlgn="b"/>
                      <a:r>
                        <a:rPr lang="en-US" sz="1200" u="none" strike="noStrike" dirty="0" smtClean="0"/>
                        <a:t>POD</a:t>
                      </a:r>
                      <a:endParaRPr lang="en-US" sz="1200" b="0" i="0" u="none" strike="noStrike" dirty="0">
                        <a:solidFill>
                          <a:srgbClr val="000000"/>
                        </a:solidFill>
                        <a:latin typeface="Calibri"/>
                      </a:endParaRPr>
                    </a:p>
                  </a:txBody>
                  <a:tcPr marL="9525" marR="9525" marT="9525" marB="0" anchor="b"/>
                </a:tc>
              </a:tr>
              <a:tr h="182880">
                <a:tc>
                  <a:txBody>
                    <a:bodyPr/>
                    <a:lstStyle/>
                    <a:p>
                      <a:pPr algn="l" fontAlgn="b"/>
                      <a:r>
                        <a:rPr lang="en-US" sz="1200" u="none" strike="noStrike" dirty="0"/>
                        <a:t>96-06</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21</a:t>
                      </a:r>
                      <a:endParaRPr lang="en-US" sz="1200" b="0" i="0" u="none" strike="noStrike" dirty="0">
                        <a:solidFill>
                          <a:srgbClr val="000000"/>
                        </a:solidFill>
                        <a:latin typeface="Calibri"/>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smtClean="0"/>
                        <a:t>—</a:t>
                      </a:r>
                      <a:endParaRPr lang="en-US" sz="1200" b="0" i="0" u="none" strike="noStrike" dirty="0" smtClean="0">
                        <a:solidFill>
                          <a:srgbClr val="000000"/>
                        </a:solidFill>
                        <a:latin typeface="+mn-lt"/>
                      </a:endParaRPr>
                    </a:p>
                  </a:txBody>
                  <a:tcPr marL="9525" marR="9525" marT="9525" marB="0" anchor="ctr"/>
                </a:tc>
                <a:tc>
                  <a:txBody>
                    <a:bodyPr/>
                    <a:lstStyle/>
                    <a:p>
                      <a:pPr algn="ctr" fontAlgn="b"/>
                      <a:r>
                        <a:rPr lang="en-US" sz="1200" u="none" strike="noStrike" dirty="0"/>
                        <a:t>SD</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3</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17.87</a:t>
                      </a:r>
                      <a:endParaRPr lang="en-US" sz="1200" b="0" i="0" u="none" strike="noStrike" dirty="0">
                        <a:solidFill>
                          <a:srgbClr val="000000"/>
                        </a:solidFill>
                        <a:latin typeface="Calibri"/>
                      </a:endParaRPr>
                    </a:p>
                  </a:txBody>
                  <a:tcPr marL="9525" marR="9525" marT="9525" marB="0" anchor="ctr"/>
                </a:tc>
                <a:tc>
                  <a:txBody>
                    <a:bodyPr/>
                    <a:lstStyle/>
                    <a:p>
                      <a:pPr algn="l" fontAlgn="b"/>
                      <a:r>
                        <a:rPr lang="en-US" sz="1200" u="none" strike="noStrike" dirty="0" smtClean="0"/>
                        <a:t>Patient withdrew consent</a:t>
                      </a:r>
                      <a:endParaRPr lang="en-US" sz="1200" b="0" i="0" u="none" strike="noStrike" dirty="0">
                        <a:solidFill>
                          <a:srgbClr val="000000"/>
                        </a:solidFill>
                        <a:latin typeface="Calibri"/>
                      </a:endParaRPr>
                    </a:p>
                  </a:txBody>
                  <a:tcPr marL="9525" marR="9525" marT="9525" marB="0" anchor="b"/>
                </a:tc>
              </a:tr>
              <a:tr h="182880">
                <a:tc>
                  <a:txBody>
                    <a:bodyPr/>
                    <a:lstStyle/>
                    <a:p>
                      <a:pPr algn="l" fontAlgn="b"/>
                      <a:r>
                        <a:rPr lang="en-US" sz="1200" u="none" strike="noStrike" dirty="0"/>
                        <a:t>96-07</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21</a:t>
                      </a:r>
                      <a:endParaRPr lang="en-US" sz="1200" b="0" i="0" u="none" strike="noStrike" dirty="0">
                        <a:solidFill>
                          <a:srgbClr val="000000"/>
                        </a:solidFill>
                        <a:latin typeface="Calibri"/>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smtClean="0"/>
                        <a:t>—</a:t>
                      </a:r>
                      <a:endParaRPr lang="en-US" sz="1200" b="0" i="0" u="none" strike="noStrike" dirty="0" smtClean="0">
                        <a:solidFill>
                          <a:srgbClr val="000000"/>
                        </a:solidFill>
                        <a:latin typeface="+mn-lt"/>
                      </a:endParaRPr>
                    </a:p>
                  </a:txBody>
                  <a:tcPr marL="9525" marR="9525" marT="9525" marB="0" anchor="ctr"/>
                </a:tc>
                <a:tc>
                  <a:txBody>
                    <a:bodyPr/>
                    <a:lstStyle/>
                    <a:p>
                      <a:pPr algn="ctr" fontAlgn="b"/>
                      <a:r>
                        <a:rPr lang="en-US" sz="1200" u="none" strike="noStrike" dirty="0"/>
                        <a:t>POD</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1</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11.93</a:t>
                      </a:r>
                      <a:endParaRPr lang="en-US" sz="1200" b="0" i="0" u="none" strike="noStrike" dirty="0">
                        <a:solidFill>
                          <a:srgbClr val="000000"/>
                        </a:solidFill>
                        <a:latin typeface="Calibri"/>
                      </a:endParaRPr>
                    </a:p>
                  </a:txBody>
                  <a:tcPr marL="9525" marR="9525" marT="9525" marB="0" anchor="ctr"/>
                </a:tc>
                <a:tc>
                  <a:txBody>
                    <a:bodyPr/>
                    <a:lstStyle/>
                    <a:p>
                      <a:pPr algn="l" fontAlgn="b"/>
                      <a:r>
                        <a:rPr lang="en-US" sz="1200" u="none" strike="noStrike" dirty="0" smtClean="0"/>
                        <a:t>POD</a:t>
                      </a:r>
                      <a:endParaRPr lang="en-US" sz="1200" b="0" i="0" u="none" strike="noStrike" dirty="0">
                        <a:solidFill>
                          <a:srgbClr val="000000"/>
                        </a:solidFill>
                        <a:latin typeface="Calibri"/>
                      </a:endParaRPr>
                    </a:p>
                  </a:txBody>
                  <a:tcPr marL="9525" marR="9525" marT="9525" marB="0" anchor="b"/>
                </a:tc>
              </a:tr>
              <a:tr h="182880">
                <a:tc>
                  <a:txBody>
                    <a:bodyPr/>
                    <a:lstStyle/>
                    <a:p>
                      <a:pPr algn="l" fontAlgn="b"/>
                      <a:r>
                        <a:rPr lang="en-US" sz="1200" u="none" strike="noStrike" dirty="0"/>
                        <a:t>96-08</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21</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T790M</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POD</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1</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12.80</a:t>
                      </a:r>
                      <a:endParaRPr lang="en-US" sz="1200" b="0" i="0" u="none" strike="noStrike" dirty="0">
                        <a:solidFill>
                          <a:srgbClr val="000000"/>
                        </a:solidFill>
                        <a:latin typeface="Calibri"/>
                      </a:endParaRPr>
                    </a:p>
                  </a:txBody>
                  <a:tcPr marL="9525" marR="9525" marT="9525" marB="0" anchor="ctr"/>
                </a:tc>
                <a:tc>
                  <a:txBody>
                    <a:bodyPr/>
                    <a:lstStyle/>
                    <a:p>
                      <a:pPr algn="l" fontAlgn="b"/>
                      <a:r>
                        <a:rPr lang="en-US" sz="1200" u="none" strike="noStrike" dirty="0" smtClean="0"/>
                        <a:t>POD</a:t>
                      </a:r>
                      <a:endParaRPr lang="en-US" sz="1200" b="0" i="0" u="none" strike="noStrike" dirty="0">
                        <a:solidFill>
                          <a:srgbClr val="000000"/>
                        </a:solidFill>
                        <a:latin typeface="Calibri"/>
                      </a:endParaRPr>
                    </a:p>
                  </a:txBody>
                  <a:tcPr marL="9525" marR="9525" marT="9525" marB="0" anchor="b"/>
                </a:tc>
              </a:tr>
              <a:tr h="182880">
                <a:tc>
                  <a:txBody>
                    <a:bodyPr/>
                    <a:lstStyle/>
                    <a:p>
                      <a:pPr algn="l" fontAlgn="b"/>
                      <a:r>
                        <a:rPr lang="en-US" sz="1200" u="none" strike="noStrike" dirty="0"/>
                        <a:t>96-09</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19</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Unk</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POD</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1</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8.83</a:t>
                      </a:r>
                      <a:endParaRPr lang="en-US" sz="1200" b="0" i="0" u="none" strike="noStrike" dirty="0">
                        <a:solidFill>
                          <a:srgbClr val="000000"/>
                        </a:solidFill>
                        <a:latin typeface="Calibri"/>
                      </a:endParaRPr>
                    </a:p>
                  </a:txBody>
                  <a:tcPr marL="9525" marR="9525" marT="9525" marB="0" anchor="ctr"/>
                </a:tc>
                <a:tc>
                  <a:txBody>
                    <a:bodyPr/>
                    <a:lstStyle/>
                    <a:p>
                      <a:pPr algn="l" fontAlgn="b"/>
                      <a:r>
                        <a:rPr lang="en-US" sz="1200" u="none" strike="noStrike" dirty="0" smtClean="0"/>
                        <a:t>Patient withdrew consent</a:t>
                      </a:r>
                      <a:endParaRPr lang="en-US" sz="1200" b="0" i="0" u="none" strike="noStrike" dirty="0">
                        <a:solidFill>
                          <a:srgbClr val="000000"/>
                        </a:solidFill>
                        <a:latin typeface="Calibri"/>
                      </a:endParaRPr>
                    </a:p>
                  </a:txBody>
                  <a:tcPr marL="9525" marR="9525" marT="9525" marB="0" anchor="b"/>
                </a:tc>
              </a:tr>
              <a:tr h="182880">
                <a:tc>
                  <a:txBody>
                    <a:bodyPr/>
                    <a:lstStyle/>
                    <a:p>
                      <a:pPr algn="l" fontAlgn="b"/>
                      <a:r>
                        <a:rPr lang="en-US" sz="1200" u="none" strike="noStrike" dirty="0"/>
                        <a:t>96-10</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21</a:t>
                      </a:r>
                      <a:endParaRPr lang="en-US" sz="1200" b="0" i="0" u="none" strike="noStrike" dirty="0">
                        <a:solidFill>
                          <a:srgbClr val="000000"/>
                        </a:solidFill>
                        <a:latin typeface="Calibri"/>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smtClean="0"/>
                        <a:t>—</a:t>
                      </a:r>
                      <a:endParaRPr lang="en-US" sz="1200" b="0" i="0" u="none" strike="noStrike" dirty="0" smtClean="0">
                        <a:solidFill>
                          <a:srgbClr val="000000"/>
                        </a:solidFill>
                        <a:latin typeface="+mn-lt"/>
                      </a:endParaRPr>
                    </a:p>
                  </a:txBody>
                  <a:tcPr marL="9525" marR="9525" marT="9525" marB="0" anchor="ctr"/>
                </a:tc>
                <a:tc>
                  <a:txBody>
                    <a:bodyPr/>
                    <a:lstStyle/>
                    <a:p>
                      <a:pPr algn="ctr" fontAlgn="b"/>
                      <a:r>
                        <a:rPr lang="en-US" sz="1200" u="none" strike="noStrike" dirty="0"/>
                        <a:t>POD</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1</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15.47</a:t>
                      </a:r>
                      <a:endParaRPr lang="en-US" sz="1200" b="0" i="0" u="none" strike="noStrike" dirty="0">
                        <a:solidFill>
                          <a:srgbClr val="000000"/>
                        </a:solidFill>
                        <a:latin typeface="Calibri"/>
                      </a:endParaRPr>
                    </a:p>
                  </a:txBody>
                  <a:tcPr marL="9525" marR="9525" marT="9525" marB="0" anchor="ctr"/>
                </a:tc>
                <a:tc>
                  <a:txBody>
                    <a:bodyPr/>
                    <a:lstStyle/>
                    <a:p>
                      <a:pPr algn="l" fontAlgn="b"/>
                      <a:r>
                        <a:rPr lang="en-US" sz="1200" u="none" strike="noStrike" dirty="0" smtClean="0"/>
                        <a:t>POD</a:t>
                      </a:r>
                      <a:endParaRPr lang="en-US" sz="1200" b="0" i="0" u="none" strike="noStrike" dirty="0">
                        <a:solidFill>
                          <a:srgbClr val="000000"/>
                        </a:solidFill>
                        <a:latin typeface="Calibri"/>
                      </a:endParaRPr>
                    </a:p>
                  </a:txBody>
                  <a:tcPr marL="9525" marR="9525" marT="9525" marB="0" anchor="b"/>
                </a:tc>
              </a:tr>
              <a:tr h="182880">
                <a:tc>
                  <a:txBody>
                    <a:bodyPr/>
                    <a:lstStyle/>
                    <a:p>
                      <a:pPr algn="l" fontAlgn="b"/>
                      <a:r>
                        <a:rPr lang="en-US" sz="1200" u="none" strike="noStrike" dirty="0"/>
                        <a:t>96-11</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19</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T790M</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PR</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3</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42.00</a:t>
                      </a:r>
                      <a:endParaRPr lang="en-US" sz="1200" b="0" i="0" u="none" strike="noStrike" dirty="0">
                        <a:solidFill>
                          <a:srgbClr val="000000"/>
                        </a:solidFill>
                        <a:latin typeface="Calibri"/>
                      </a:endParaRPr>
                    </a:p>
                  </a:txBody>
                  <a:tcPr marL="9525" marR="9525" marT="9525" marB="0" anchor="ctr"/>
                </a:tc>
                <a:tc>
                  <a:txBody>
                    <a:bodyPr/>
                    <a:lstStyle/>
                    <a:p>
                      <a:pPr algn="l" fontAlgn="b"/>
                      <a:r>
                        <a:rPr lang="en-US" sz="1200" u="none" strike="noStrike" dirty="0" smtClean="0"/>
                        <a:t>Patient withdrew consent</a:t>
                      </a:r>
                      <a:endParaRPr lang="en-US" sz="1200" b="0" i="0" u="none" strike="noStrike" dirty="0">
                        <a:solidFill>
                          <a:srgbClr val="000000"/>
                        </a:solidFill>
                        <a:latin typeface="Calibri"/>
                      </a:endParaRPr>
                    </a:p>
                  </a:txBody>
                  <a:tcPr marL="9525" marR="9525" marT="9525" marB="0" anchor="b"/>
                </a:tc>
              </a:tr>
              <a:tr h="182880">
                <a:tc>
                  <a:txBody>
                    <a:bodyPr/>
                    <a:lstStyle/>
                    <a:p>
                      <a:pPr algn="l" fontAlgn="b"/>
                      <a:r>
                        <a:rPr lang="en-US" sz="1200" u="none" strike="noStrike" dirty="0"/>
                        <a:t>96-12_</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21</a:t>
                      </a:r>
                      <a:endParaRPr lang="en-US" sz="1200" b="0" i="0" u="none" strike="noStrike" dirty="0">
                        <a:solidFill>
                          <a:srgbClr val="000000"/>
                        </a:solidFill>
                        <a:latin typeface="Calibri"/>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smtClean="0"/>
                        <a:t>—</a:t>
                      </a:r>
                      <a:endParaRPr lang="en-US" sz="1200" b="0" i="0" u="none" strike="noStrike" dirty="0" smtClean="0">
                        <a:solidFill>
                          <a:srgbClr val="000000"/>
                        </a:solidFill>
                        <a:latin typeface="+mn-lt"/>
                      </a:endParaRPr>
                    </a:p>
                  </a:txBody>
                  <a:tcPr marL="9525" marR="9525" marT="9525" marB="0" anchor="ctr"/>
                </a:tc>
                <a:tc>
                  <a:txBody>
                    <a:bodyPr/>
                    <a:lstStyle/>
                    <a:p>
                      <a:pPr algn="ctr" fontAlgn="b"/>
                      <a:r>
                        <a:rPr lang="en-US" sz="1200" u="none" strike="noStrike" dirty="0"/>
                        <a:t>PR</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13</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19.80</a:t>
                      </a:r>
                      <a:endParaRPr lang="en-US" sz="1200" b="0" i="0" u="none" strike="noStrike" dirty="0">
                        <a:solidFill>
                          <a:srgbClr val="000000"/>
                        </a:solidFill>
                        <a:latin typeface="Calibri"/>
                      </a:endParaRPr>
                    </a:p>
                  </a:txBody>
                  <a:tcPr marL="9525" marR="9525" marT="9525" marB="0" anchor="ctr"/>
                </a:tc>
                <a:tc>
                  <a:txBody>
                    <a:bodyPr/>
                    <a:lstStyle/>
                    <a:p>
                      <a:pPr algn="l" fontAlgn="b"/>
                      <a:r>
                        <a:rPr lang="en-US" sz="1200" u="none" strike="noStrike" dirty="0"/>
                        <a:t> </a:t>
                      </a:r>
                      <a:endParaRPr lang="en-US" sz="1200" b="0" i="0" u="none" strike="noStrike" dirty="0">
                        <a:solidFill>
                          <a:srgbClr val="000000"/>
                        </a:solidFill>
                        <a:latin typeface="Calibri"/>
                      </a:endParaRPr>
                    </a:p>
                  </a:txBody>
                  <a:tcPr marL="9525" marR="9525" marT="9525" marB="0" anchor="b"/>
                </a:tc>
              </a:tr>
              <a:tr h="182880">
                <a:tc>
                  <a:txBody>
                    <a:bodyPr/>
                    <a:lstStyle/>
                    <a:p>
                      <a:pPr algn="l" fontAlgn="b"/>
                      <a:r>
                        <a:rPr lang="en-US" sz="1200" u="none" strike="noStrike" dirty="0"/>
                        <a:t>96-13</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19</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T790M</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PR</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3</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25.00</a:t>
                      </a:r>
                      <a:endParaRPr lang="en-US" sz="1200" b="0" i="0" u="none" strike="noStrike" dirty="0">
                        <a:solidFill>
                          <a:srgbClr val="000000"/>
                        </a:solidFill>
                        <a:latin typeface="Calibri"/>
                      </a:endParaRPr>
                    </a:p>
                  </a:txBody>
                  <a:tcPr marL="9525" marR="9525" marT="9525" marB="0" anchor="ctr"/>
                </a:tc>
                <a:tc>
                  <a:txBody>
                    <a:bodyPr/>
                    <a:lstStyle/>
                    <a:p>
                      <a:pPr marL="0" marR="0" algn="l" fontAlgn="b">
                        <a:lnSpc>
                          <a:spcPts val="1440"/>
                        </a:lnSpc>
                        <a:spcBef>
                          <a:spcPts val="0"/>
                        </a:spcBef>
                        <a:spcAft>
                          <a:spcPts val="0"/>
                        </a:spcAft>
                      </a:pPr>
                      <a:r>
                        <a:rPr lang="en-US" sz="1200" kern="1200" dirty="0"/>
                        <a:t>Hepatic </a:t>
                      </a:r>
                      <a:r>
                        <a:rPr lang="en-US" sz="1200" kern="1200" dirty="0" err="1"/>
                        <a:t>tox</a:t>
                      </a:r>
                      <a:r>
                        <a:rPr lang="en-US" sz="1200" kern="1200" dirty="0"/>
                        <a:t> (</a:t>
                      </a:r>
                      <a:r>
                        <a:rPr lang="en-US" sz="1200" kern="1200" dirty="0" err="1"/>
                        <a:t>gr</a:t>
                      </a:r>
                      <a:r>
                        <a:rPr lang="en-US" sz="1200" kern="1200" dirty="0"/>
                        <a:t> 3 LFT elevation) </a:t>
                      </a:r>
                      <a:endParaRPr lang="en-US" sz="1200" dirty="0">
                        <a:latin typeface="Calibri"/>
                        <a:ea typeface="Times New Roman"/>
                        <a:cs typeface="Times New Roman"/>
                      </a:endParaRPr>
                    </a:p>
                  </a:txBody>
                  <a:tcPr marL="68580" marR="68580" marT="0" marB="0" anchor="b"/>
                </a:tc>
              </a:tr>
              <a:tr h="182880">
                <a:tc>
                  <a:txBody>
                    <a:bodyPr/>
                    <a:lstStyle/>
                    <a:p>
                      <a:pPr algn="l" fontAlgn="b"/>
                      <a:r>
                        <a:rPr lang="en-US" sz="1200" u="none" strike="noStrike" dirty="0"/>
                        <a:t>96-14</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19</a:t>
                      </a:r>
                      <a:endParaRPr lang="en-US" sz="1200" b="0" i="0" u="none" strike="noStrike" dirty="0">
                        <a:solidFill>
                          <a:srgbClr val="000000"/>
                        </a:solidFill>
                        <a:latin typeface="Calibri"/>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smtClean="0"/>
                        <a:t>—</a:t>
                      </a:r>
                      <a:endParaRPr lang="en-US" sz="1200" b="0" i="0" u="none" strike="noStrike" dirty="0" smtClean="0">
                        <a:solidFill>
                          <a:srgbClr val="000000"/>
                        </a:solidFill>
                        <a:latin typeface="+mn-lt"/>
                      </a:endParaRPr>
                    </a:p>
                  </a:txBody>
                  <a:tcPr marL="9525" marR="9525" marT="9525" marB="0" anchor="ctr"/>
                </a:tc>
                <a:tc>
                  <a:txBody>
                    <a:bodyPr/>
                    <a:lstStyle/>
                    <a:p>
                      <a:pPr algn="ctr" fontAlgn="b"/>
                      <a:r>
                        <a:rPr lang="en-US" sz="1200" u="none" strike="noStrike" dirty="0" smtClean="0"/>
                        <a:t>SD</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1</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14.77</a:t>
                      </a:r>
                      <a:endParaRPr lang="en-US" sz="1200" b="0" i="0" u="none" strike="noStrike" dirty="0">
                        <a:solidFill>
                          <a:srgbClr val="000000"/>
                        </a:solidFill>
                        <a:latin typeface="Calibri"/>
                      </a:endParaRPr>
                    </a:p>
                  </a:txBody>
                  <a:tcPr marL="9525" marR="9525" marT="9525" marB="0" anchor="ctr"/>
                </a:tc>
                <a:tc>
                  <a:txBody>
                    <a:bodyPr/>
                    <a:lstStyle/>
                    <a:p>
                      <a:pPr marL="0" marR="0" algn="l" fontAlgn="b">
                        <a:lnSpc>
                          <a:spcPts val="1440"/>
                        </a:lnSpc>
                        <a:spcBef>
                          <a:spcPts val="0"/>
                        </a:spcBef>
                        <a:spcAft>
                          <a:spcPts val="0"/>
                        </a:spcAft>
                      </a:pPr>
                      <a:r>
                        <a:rPr lang="en-US" sz="1200" kern="1200" dirty="0" err="1" smtClean="0"/>
                        <a:t>Opthalmologic</a:t>
                      </a:r>
                      <a:r>
                        <a:rPr lang="en-US" sz="1200" kern="1200" dirty="0" smtClean="0"/>
                        <a:t> </a:t>
                      </a:r>
                      <a:r>
                        <a:rPr lang="en-US" sz="1200" kern="1200" dirty="0" err="1"/>
                        <a:t>tox</a:t>
                      </a:r>
                      <a:r>
                        <a:rPr lang="en-US" sz="1200" kern="1200" dirty="0"/>
                        <a:t> (</a:t>
                      </a:r>
                      <a:r>
                        <a:rPr lang="en-US" sz="1200" kern="1200" dirty="0" err="1"/>
                        <a:t>gr</a:t>
                      </a:r>
                      <a:r>
                        <a:rPr lang="en-US" sz="1200" kern="1200" dirty="0"/>
                        <a:t> 2 night blindness) </a:t>
                      </a:r>
                      <a:endParaRPr lang="en-US" sz="1200" dirty="0">
                        <a:latin typeface="Calibri"/>
                        <a:ea typeface="Times New Roman"/>
                        <a:cs typeface="Times New Roman"/>
                      </a:endParaRPr>
                    </a:p>
                  </a:txBody>
                  <a:tcPr marL="68580" marR="68580" marT="0" marB="0" anchor="b"/>
                </a:tc>
              </a:tr>
              <a:tr h="182880">
                <a:tc>
                  <a:txBody>
                    <a:bodyPr/>
                    <a:lstStyle/>
                    <a:p>
                      <a:pPr algn="l" fontAlgn="b"/>
                      <a:r>
                        <a:rPr lang="en-US" sz="1200" u="none" strike="noStrike" dirty="0"/>
                        <a:t>96-15</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19</a:t>
                      </a:r>
                      <a:endParaRPr lang="en-US" sz="1200" b="0" i="0" u="none" strike="noStrike" dirty="0">
                        <a:solidFill>
                          <a:srgbClr val="000000"/>
                        </a:solidFill>
                        <a:latin typeface="Calibri"/>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smtClean="0"/>
                        <a:t>—</a:t>
                      </a:r>
                      <a:endParaRPr lang="en-US" sz="1200" b="0" i="0" u="none" strike="noStrike" dirty="0" smtClean="0">
                        <a:solidFill>
                          <a:srgbClr val="000000"/>
                        </a:solidFill>
                        <a:latin typeface="+mn-lt"/>
                      </a:endParaRPr>
                    </a:p>
                  </a:txBody>
                  <a:tcPr marL="9525" marR="9525" marT="9525" marB="0" anchor="ctr"/>
                </a:tc>
                <a:tc>
                  <a:txBody>
                    <a:bodyPr/>
                    <a:lstStyle/>
                    <a:p>
                      <a:pPr algn="ctr" fontAlgn="b"/>
                      <a:r>
                        <a:rPr lang="en-US" sz="1200" u="none" strike="noStrike" dirty="0" smtClean="0"/>
                        <a:t>NE</a:t>
                      </a:r>
                      <a:r>
                        <a:rPr lang="el-GR" sz="1200" u="none" strike="noStrike" baseline="30000" dirty="0" smtClean="0"/>
                        <a:t>Ω</a:t>
                      </a:r>
                      <a:endParaRPr lang="en-US" sz="1200" b="0" i="0" u="none" strike="noStrike" baseline="30000" dirty="0">
                        <a:solidFill>
                          <a:srgbClr val="000000"/>
                        </a:solidFill>
                        <a:latin typeface="Calibri"/>
                      </a:endParaRPr>
                    </a:p>
                  </a:txBody>
                  <a:tcPr marL="9525" marR="9525" marT="9525" marB="0" anchor="ctr"/>
                </a:tc>
                <a:tc>
                  <a:txBody>
                    <a:bodyPr/>
                    <a:lstStyle/>
                    <a:p>
                      <a:pPr algn="ctr" fontAlgn="b"/>
                      <a:r>
                        <a:rPr lang="en-US" sz="1200" u="none" strike="noStrike" dirty="0" smtClean="0"/>
                        <a:t>1</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7.50</a:t>
                      </a:r>
                      <a:endParaRPr lang="en-US" sz="1200" b="0" i="0" u="none" strike="noStrike" dirty="0">
                        <a:solidFill>
                          <a:srgbClr val="000000"/>
                        </a:solidFill>
                        <a:latin typeface="Calibri"/>
                      </a:endParaRPr>
                    </a:p>
                  </a:txBody>
                  <a:tcPr marL="9525" marR="9525" marT="9525" marB="0" anchor="ctr"/>
                </a:tc>
                <a:tc>
                  <a:txBody>
                    <a:bodyPr/>
                    <a:lstStyle/>
                    <a:p>
                      <a:pPr marL="0" marR="0" algn="l" fontAlgn="b">
                        <a:lnSpc>
                          <a:spcPts val="1440"/>
                        </a:lnSpc>
                        <a:spcBef>
                          <a:spcPts val="0"/>
                        </a:spcBef>
                        <a:spcAft>
                          <a:spcPts val="0"/>
                        </a:spcAft>
                      </a:pPr>
                      <a:r>
                        <a:rPr lang="fi-FI" sz="1200" kern="1200" dirty="0"/>
                        <a:t>Hepatic tox (gr 3 LFT elevation) </a:t>
                      </a:r>
                      <a:endParaRPr lang="en-US" sz="1200" dirty="0">
                        <a:latin typeface="Calibri"/>
                        <a:ea typeface="Times New Roman"/>
                        <a:cs typeface="Times New Roman"/>
                      </a:endParaRPr>
                    </a:p>
                  </a:txBody>
                  <a:tcPr marL="68580" marR="68580" marT="0" marB="0" anchor="b"/>
                </a:tc>
              </a:tr>
              <a:tr h="182880">
                <a:tc>
                  <a:txBody>
                    <a:bodyPr/>
                    <a:lstStyle/>
                    <a:p>
                      <a:pPr algn="l" fontAlgn="b"/>
                      <a:r>
                        <a:rPr lang="en-US" sz="1200" u="none" strike="noStrike" dirty="0"/>
                        <a:t>96-16</a:t>
                      </a:r>
                      <a:endParaRPr lang="en-US" sz="1200" b="0" i="0" u="none" strike="noStrike" dirty="0">
                        <a:solidFill>
                          <a:schemeClr val="tx1"/>
                        </a:solidFill>
                        <a:latin typeface="Calibri"/>
                      </a:endParaRPr>
                    </a:p>
                  </a:txBody>
                  <a:tcPr marL="9525" marR="9525" marT="9525" marB="0" anchor="b"/>
                </a:tc>
                <a:tc>
                  <a:txBody>
                    <a:bodyPr/>
                    <a:lstStyle/>
                    <a:p>
                      <a:pPr algn="ctr" fontAlgn="b"/>
                      <a:r>
                        <a:rPr lang="en-US" sz="1200" u="none" strike="noStrike" dirty="0"/>
                        <a:t>19</a:t>
                      </a:r>
                      <a:endParaRPr lang="en-US" sz="1200" b="0" i="0" u="none" strike="noStrike" dirty="0">
                        <a:solidFill>
                          <a:schemeClr val="tx1"/>
                        </a:solidFill>
                        <a:latin typeface="Calibri"/>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smtClean="0"/>
                        <a:t>—</a:t>
                      </a:r>
                      <a:endParaRPr lang="en-US" sz="1200" b="0" i="0" u="none" strike="noStrike" dirty="0" smtClean="0">
                        <a:solidFill>
                          <a:schemeClr val="tx1"/>
                        </a:solidFill>
                        <a:latin typeface="+mn-lt"/>
                      </a:endParaRPr>
                    </a:p>
                  </a:txBody>
                  <a:tcPr marL="9525" marR="9525" marT="9525" marB="0" anchor="ctr"/>
                </a:tc>
                <a:tc>
                  <a:txBody>
                    <a:bodyPr/>
                    <a:lstStyle/>
                    <a:p>
                      <a:pPr algn="ctr" fontAlgn="b"/>
                      <a:r>
                        <a:rPr lang="en-US" sz="1200" u="none" strike="noStrike" dirty="0"/>
                        <a:t>SD</a:t>
                      </a:r>
                      <a:endParaRPr lang="en-US" sz="1200" b="0" i="0" u="none" strike="noStrike" dirty="0">
                        <a:solidFill>
                          <a:schemeClr val="tx1"/>
                        </a:solidFill>
                        <a:latin typeface="Calibri"/>
                      </a:endParaRPr>
                    </a:p>
                  </a:txBody>
                  <a:tcPr marL="9525" marR="9525" marT="9525" marB="0" anchor="ctr"/>
                </a:tc>
                <a:tc>
                  <a:txBody>
                    <a:bodyPr/>
                    <a:lstStyle/>
                    <a:p>
                      <a:pPr algn="ctr" fontAlgn="b"/>
                      <a:r>
                        <a:rPr lang="en-US" sz="1200" u="none" strike="noStrike" dirty="0" smtClean="0"/>
                        <a:t>2</a:t>
                      </a:r>
                      <a:endParaRPr lang="en-US" sz="1200" b="0" i="0" u="none" strike="noStrike" dirty="0">
                        <a:solidFill>
                          <a:schemeClr val="tx1"/>
                        </a:solidFill>
                        <a:latin typeface="Calibri"/>
                      </a:endParaRPr>
                    </a:p>
                  </a:txBody>
                  <a:tcPr marL="9525" marR="9525" marT="9525" marB="0" anchor="b"/>
                </a:tc>
                <a:tc>
                  <a:txBody>
                    <a:bodyPr/>
                    <a:lstStyle/>
                    <a:p>
                      <a:pPr algn="ctr" fontAlgn="b"/>
                      <a:r>
                        <a:rPr lang="en-US" sz="1200" u="none" strike="noStrike" dirty="0"/>
                        <a:t>6.60</a:t>
                      </a:r>
                      <a:endParaRPr lang="en-US" sz="1200" b="0" i="0" u="none" strike="noStrike" dirty="0">
                        <a:solidFill>
                          <a:schemeClr val="tx1"/>
                        </a:solidFill>
                        <a:latin typeface="Calibri"/>
                      </a:endParaRPr>
                    </a:p>
                  </a:txBody>
                  <a:tcPr marL="9525" marR="9525" marT="9525" marB="0" anchor="ctr"/>
                </a:tc>
                <a:tc>
                  <a:txBody>
                    <a:bodyPr/>
                    <a:lstStyle/>
                    <a:p>
                      <a:pPr marL="0" marR="0" algn="l" fontAlgn="b">
                        <a:lnSpc>
                          <a:spcPts val="1440"/>
                        </a:lnSpc>
                        <a:spcBef>
                          <a:spcPts val="0"/>
                        </a:spcBef>
                        <a:spcAft>
                          <a:spcPts val="0"/>
                        </a:spcAft>
                      </a:pPr>
                      <a:r>
                        <a:rPr lang="en-US" sz="1200" kern="1200" dirty="0" smtClean="0"/>
                        <a:t>Diarrhea </a:t>
                      </a:r>
                      <a:r>
                        <a:rPr lang="en-US" sz="1200" kern="1200" dirty="0"/>
                        <a:t>(</a:t>
                      </a:r>
                      <a:r>
                        <a:rPr lang="en-US" sz="1200" kern="1200" dirty="0" err="1"/>
                        <a:t>gr</a:t>
                      </a:r>
                      <a:r>
                        <a:rPr lang="en-US" sz="1200" kern="1200" dirty="0"/>
                        <a:t> 3 colitis) </a:t>
                      </a:r>
                      <a:endParaRPr lang="en-US" sz="1200" dirty="0">
                        <a:latin typeface="Calibri"/>
                        <a:ea typeface="Times New Roman"/>
                        <a:cs typeface="Times New Roman"/>
                      </a:endParaRPr>
                    </a:p>
                  </a:txBody>
                  <a:tcPr marL="68580" marR="68580" marT="0" marB="0" anchor="b"/>
                </a:tc>
              </a:tr>
              <a:tr h="182880">
                <a:tc>
                  <a:txBody>
                    <a:bodyPr/>
                    <a:lstStyle/>
                    <a:p>
                      <a:pPr algn="l" fontAlgn="b"/>
                      <a:r>
                        <a:rPr lang="en-US" sz="1200" u="none" strike="noStrike" dirty="0"/>
                        <a:t>96-17</a:t>
                      </a:r>
                      <a:endParaRPr lang="en-US" sz="1200" b="0" i="0" u="none" strike="noStrike" dirty="0">
                        <a:solidFill>
                          <a:schemeClr val="tx1"/>
                        </a:solidFill>
                        <a:latin typeface="Calibri"/>
                      </a:endParaRPr>
                    </a:p>
                  </a:txBody>
                  <a:tcPr marL="9525" marR="9525" marT="9525" marB="0" anchor="b"/>
                </a:tc>
                <a:tc>
                  <a:txBody>
                    <a:bodyPr/>
                    <a:lstStyle/>
                    <a:p>
                      <a:pPr algn="ctr" fontAlgn="b"/>
                      <a:r>
                        <a:rPr lang="en-US" sz="1200" u="none" strike="noStrike" dirty="0" smtClean="0"/>
                        <a:t>21</a:t>
                      </a:r>
                      <a:endParaRPr lang="en-US" sz="1200" b="0" i="0" u="none" strike="noStrike" dirty="0">
                        <a:solidFill>
                          <a:schemeClr val="tx1"/>
                        </a:solidFill>
                        <a:latin typeface="Calibri"/>
                      </a:endParaRPr>
                    </a:p>
                  </a:txBody>
                  <a:tcPr marL="9525" marR="9525" marT="9525" marB="0" anchor="ctr"/>
                </a:tc>
                <a:tc>
                  <a:txBody>
                    <a:bodyPr/>
                    <a:lstStyle/>
                    <a:p>
                      <a:pPr algn="ctr" fontAlgn="b"/>
                      <a:r>
                        <a:rPr lang="en-US" sz="1200" u="none" strike="noStrike" dirty="0" smtClean="0"/>
                        <a:t>T790M</a:t>
                      </a:r>
                      <a:endParaRPr lang="en-US" sz="1200" b="0" i="0" u="none" strike="noStrike" dirty="0">
                        <a:solidFill>
                          <a:schemeClr val="tx1"/>
                        </a:solidFill>
                        <a:latin typeface="Calibri"/>
                      </a:endParaRPr>
                    </a:p>
                  </a:txBody>
                  <a:tcPr marL="9525" marR="9525" marT="9525" marB="0" anchor="ctr"/>
                </a:tc>
                <a:tc>
                  <a:txBody>
                    <a:bodyPr/>
                    <a:lstStyle/>
                    <a:p>
                      <a:pPr algn="ctr" fontAlgn="b"/>
                      <a:r>
                        <a:rPr lang="en-US" sz="1200" u="none" strike="noStrike" dirty="0"/>
                        <a:t>SD</a:t>
                      </a:r>
                      <a:endParaRPr lang="en-US" sz="1200" b="0" i="0" u="none" strike="noStrike" dirty="0">
                        <a:solidFill>
                          <a:schemeClr val="tx1"/>
                        </a:solidFill>
                        <a:latin typeface="Calibri"/>
                      </a:endParaRPr>
                    </a:p>
                  </a:txBody>
                  <a:tcPr marL="9525" marR="9525" marT="9525" marB="0" anchor="ctr"/>
                </a:tc>
                <a:tc>
                  <a:txBody>
                    <a:bodyPr/>
                    <a:lstStyle/>
                    <a:p>
                      <a:pPr algn="ctr" fontAlgn="b"/>
                      <a:r>
                        <a:rPr lang="en-US" sz="1200" u="none" strike="noStrike" dirty="0" smtClean="0"/>
                        <a:t>6</a:t>
                      </a:r>
                      <a:endParaRPr lang="en-US" sz="1200" b="0" i="0" u="none" strike="noStrike" dirty="0">
                        <a:solidFill>
                          <a:schemeClr val="tx1"/>
                        </a:solidFill>
                        <a:latin typeface="Calibri"/>
                      </a:endParaRPr>
                    </a:p>
                  </a:txBody>
                  <a:tcPr marL="9525" marR="9525" marT="9525" marB="0" anchor="b"/>
                </a:tc>
                <a:tc>
                  <a:txBody>
                    <a:bodyPr/>
                    <a:lstStyle/>
                    <a:p>
                      <a:pPr algn="ctr" fontAlgn="b"/>
                      <a:r>
                        <a:rPr lang="en-US" sz="1200" u="none" strike="noStrike" dirty="0"/>
                        <a:t>10.73</a:t>
                      </a:r>
                      <a:endParaRPr lang="en-US" sz="1200" b="0" i="0" u="none" strike="noStrike" dirty="0">
                        <a:solidFill>
                          <a:schemeClr val="tx1"/>
                        </a:solidFill>
                        <a:latin typeface="Calibri"/>
                      </a:endParaRPr>
                    </a:p>
                  </a:txBody>
                  <a:tcPr marL="9525" marR="9525" marT="9525" marB="0" anchor="ctr"/>
                </a:tc>
                <a:tc>
                  <a:txBody>
                    <a:bodyPr/>
                    <a:lstStyle/>
                    <a:p>
                      <a:pPr marL="0" marR="0" algn="l" fontAlgn="b">
                        <a:lnSpc>
                          <a:spcPts val="1440"/>
                        </a:lnSpc>
                        <a:spcBef>
                          <a:spcPts val="0"/>
                        </a:spcBef>
                        <a:spcAft>
                          <a:spcPts val="0"/>
                        </a:spcAft>
                      </a:pPr>
                      <a:r>
                        <a:rPr lang="en-US" sz="1200" kern="1200" dirty="0"/>
                        <a:t>POD </a:t>
                      </a:r>
                      <a:endParaRPr lang="en-US" sz="1200" dirty="0">
                        <a:latin typeface="Calibri"/>
                        <a:ea typeface="Times New Roman"/>
                        <a:cs typeface="Times New Roman"/>
                      </a:endParaRPr>
                    </a:p>
                  </a:txBody>
                  <a:tcPr marL="68580" marR="68580" marT="0" marB="0" anchor="b"/>
                </a:tc>
              </a:tr>
              <a:tr h="182880">
                <a:tc>
                  <a:txBody>
                    <a:bodyPr/>
                    <a:lstStyle/>
                    <a:p>
                      <a:pPr algn="l" fontAlgn="b"/>
                      <a:r>
                        <a:rPr lang="en-US" sz="1200" u="none" strike="noStrike" dirty="0"/>
                        <a:t>96-18</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19</a:t>
                      </a:r>
                      <a:endParaRPr lang="en-US" sz="1200" b="0" i="0" u="none" strike="noStrike" dirty="0">
                        <a:solidFill>
                          <a:srgbClr val="000000"/>
                        </a:solidFill>
                        <a:latin typeface="Calibri"/>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smtClean="0"/>
                        <a:t>—</a:t>
                      </a:r>
                      <a:endParaRPr lang="en-US" sz="1200" b="0" i="0" u="none" strike="noStrike" dirty="0" smtClean="0">
                        <a:solidFill>
                          <a:srgbClr val="000000"/>
                        </a:solidFill>
                        <a:latin typeface="+mn-lt"/>
                      </a:endParaRPr>
                    </a:p>
                  </a:txBody>
                  <a:tcPr marL="9525" marR="9525" marT="9525" marB="0" anchor="ctr"/>
                </a:tc>
                <a:tc>
                  <a:txBody>
                    <a:bodyPr/>
                    <a:lstStyle/>
                    <a:p>
                      <a:pPr algn="ctr" fontAlgn="b"/>
                      <a:r>
                        <a:rPr lang="en-US" sz="1200" u="none" strike="noStrike" dirty="0"/>
                        <a:t>POD</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1</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3.03</a:t>
                      </a:r>
                      <a:endParaRPr lang="en-US" sz="1200" b="0" i="0" u="none" strike="noStrike" dirty="0">
                        <a:solidFill>
                          <a:srgbClr val="000000"/>
                        </a:solidFill>
                        <a:latin typeface="Calibri"/>
                      </a:endParaRPr>
                    </a:p>
                  </a:txBody>
                  <a:tcPr marL="9525" marR="9525" marT="9525" marB="0" anchor="ctr"/>
                </a:tc>
                <a:tc>
                  <a:txBody>
                    <a:bodyPr/>
                    <a:lstStyle/>
                    <a:p>
                      <a:pPr marL="0" marR="0" algn="l" fontAlgn="b">
                        <a:lnSpc>
                          <a:spcPts val="1440"/>
                        </a:lnSpc>
                        <a:spcBef>
                          <a:spcPts val="0"/>
                        </a:spcBef>
                        <a:spcAft>
                          <a:spcPts val="0"/>
                        </a:spcAft>
                      </a:pPr>
                      <a:r>
                        <a:rPr lang="en-US" sz="1200" kern="1200" dirty="0"/>
                        <a:t>POD </a:t>
                      </a:r>
                      <a:endParaRPr lang="en-US" sz="1200" dirty="0">
                        <a:latin typeface="Calibri"/>
                        <a:ea typeface="Times New Roman"/>
                        <a:cs typeface="Times New Roman"/>
                      </a:endParaRPr>
                    </a:p>
                  </a:txBody>
                  <a:tcPr marL="68580" marR="68580" marT="0" marB="0" anchor="b"/>
                </a:tc>
              </a:tr>
              <a:tr h="182880">
                <a:tc>
                  <a:txBody>
                    <a:bodyPr/>
                    <a:lstStyle/>
                    <a:p>
                      <a:pPr algn="l" fontAlgn="b"/>
                      <a:r>
                        <a:rPr lang="en-US" sz="1200" u="none" strike="noStrike" dirty="0"/>
                        <a:t>96-19</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19</a:t>
                      </a:r>
                      <a:endParaRPr lang="en-US" sz="1200" b="0" i="0" u="none" strike="noStrike" dirty="0">
                        <a:solidFill>
                          <a:srgbClr val="000000"/>
                        </a:solidFill>
                        <a:latin typeface="Calibri"/>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smtClean="0"/>
                        <a:t>—</a:t>
                      </a:r>
                      <a:endParaRPr lang="en-US" sz="1200" b="0" i="0" u="none" strike="noStrike" dirty="0" smtClean="0">
                        <a:solidFill>
                          <a:srgbClr val="000000"/>
                        </a:solidFill>
                        <a:latin typeface="+mn-lt"/>
                      </a:endParaRPr>
                    </a:p>
                  </a:txBody>
                  <a:tcPr marL="9525" marR="9525" marT="9525" marB="0" anchor="ctr"/>
                </a:tc>
                <a:tc>
                  <a:txBody>
                    <a:bodyPr/>
                    <a:lstStyle/>
                    <a:p>
                      <a:pPr algn="ctr" fontAlgn="b"/>
                      <a:r>
                        <a:rPr lang="en-US" sz="1200" u="none" strike="noStrike" dirty="0" smtClean="0"/>
                        <a:t>NE</a:t>
                      </a:r>
                      <a:r>
                        <a:rPr lang="en-US" sz="1200" u="none" strike="noStrike" baseline="30000" dirty="0" smtClean="0"/>
                        <a:t>∆</a:t>
                      </a:r>
                      <a:endParaRPr lang="en-US" sz="1200" b="0" i="0" u="none" strike="noStrike" baseline="30000" dirty="0">
                        <a:solidFill>
                          <a:srgbClr val="000000"/>
                        </a:solidFill>
                        <a:latin typeface="Calibri"/>
                      </a:endParaRPr>
                    </a:p>
                  </a:txBody>
                  <a:tcPr marL="9525" marR="9525" marT="9525" marB="0" anchor="ctr"/>
                </a:tc>
                <a:tc>
                  <a:txBody>
                    <a:bodyPr/>
                    <a:lstStyle/>
                    <a:p>
                      <a:pPr algn="ctr" fontAlgn="b"/>
                      <a:r>
                        <a:rPr lang="en-US" sz="1200" u="none" strike="noStrike" dirty="0" smtClean="0"/>
                        <a:t>1</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16.63</a:t>
                      </a:r>
                      <a:endParaRPr lang="en-US" sz="1200" b="0" i="0" u="none" strike="noStrike" dirty="0">
                        <a:solidFill>
                          <a:srgbClr val="000000"/>
                        </a:solidFill>
                        <a:latin typeface="Calibri"/>
                      </a:endParaRPr>
                    </a:p>
                  </a:txBody>
                  <a:tcPr marL="9525" marR="9525" marT="9525" marB="0" anchor="ctr"/>
                </a:tc>
                <a:tc>
                  <a:txBody>
                    <a:bodyPr/>
                    <a:lstStyle/>
                    <a:p>
                      <a:pPr marL="0" marR="0" algn="l" fontAlgn="b">
                        <a:lnSpc>
                          <a:spcPts val="1440"/>
                        </a:lnSpc>
                        <a:spcBef>
                          <a:spcPts val="0"/>
                        </a:spcBef>
                        <a:spcAft>
                          <a:spcPts val="0"/>
                        </a:spcAft>
                      </a:pPr>
                      <a:r>
                        <a:rPr lang="en-US" sz="1200" kern="1200" dirty="0"/>
                        <a:t>POD </a:t>
                      </a:r>
                      <a:endParaRPr lang="en-US" sz="1200" dirty="0">
                        <a:latin typeface="Calibri"/>
                        <a:ea typeface="Times New Roman"/>
                        <a:cs typeface="Times New Roman"/>
                      </a:endParaRPr>
                    </a:p>
                  </a:txBody>
                  <a:tcPr marL="68580" marR="68580" marT="0" marB="0" anchor="b"/>
                </a:tc>
              </a:tr>
              <a:tr h="182880">
                <a:tc>
                  <a:txBody>
                    <a:bodyPr/>
                    <a:lstStyle/>
                    <a:p>
                      <a:pPr algn="l" fontAlgn="b"/>
                      <a:r>
                        <a:rPr lang="en-US" sz="1200" u="none" strike="noStrike" dirty="0"/>
                        <a:t>01-20_</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19</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T790M</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NE</a:t>
                      </a:r>
                      <a:r>
                        <a:rPr lang="en-US" sz="1200" u="none" strike="noStrike" baseline="30000" dirty="0" smtClean="0"/>
                        <a:t>∆</a:t>
                      </a:r>
                      <a:endParaRPr lang="en-US" sz="1200" b="0" i="0" u="none" strike="noStrike" baseline="30000" dirty="0">
                        <a:solidFill>
                          <a:srgbClr val="000000"/>
                        </a:solidFill>
                        <a:latin typeface="Calibri"/>
                      </a:endParaRPr>
                    </a:p>
                  </a:txBody>
                  <a:tcPr marL="9525" marR="9525" marT="9525" marB="0" anchor="ctr"/>
                </a:tc>
                <a:tc>
                  <a:txBody>
                    <a:bodyPr/>
                    <a:lstStyle/>
                    <a:p>
                      <a:pPr algn="ctr" fontAlgn="b"/>
                      <a:r>
                        <a:rPr lang="en-US" sz="1200" u="none" strike="noStrike" dirty="0" smtClean="0"/>
                        <a:t>2</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6.00</a:t>
                      </a:r>
                      <a:endParaRPr lang="en-US" sz="1200" b="0" i="0" u="none" strike="noStrike" dirty="0">
                        <a:solidFill>
                          <a:srgbClr val="000000"/>
                        </a:solidFill>
                        <a:latin typeface="Calibri"/>
                      </a:endParaRPr>
                    </a:p>
                  </a:txBody>
                  <a:tcPr marL="9525" marR="9525" marT="9525" marB="0" anchor="ctr"/>
                </a:tc>
                <a:tc>
                  <a:txBody>
                    <a:bodyPr/>
                    <a:lstStyle/>
                    <a:p>
                      <a:pPr marL="0" marR="0" algn="l" fontAlgn="b">
                        <a:lnSpc>
                          <a:spcPts val="1440"/>
                        </a:lnSpc>
                        <a:spcBef>
                          <a:spcPts val="0"/>
                        </a:spcBef>
                        <a:spcAft>
                          <a:spcPts val="0"/>
                        </a:spcAft>
                      </a:pPr>
                      <a:r>
                        <a:rPr lang="en-US" sz="1200" kern="1200" dirty="0"/>
                        <a:t> POD </a:t>
                      </a:r>
                      <a:endParaRPr lang="en-US" sz="1200" dirty="0">
                        <a:latin typeface="Calibri"/>
                        <a:ea typeface="Times New Roman"/>
                        <a:cs typeface="Times New Roman"/>
                      </a:endParaRPr>
                    </a:p>
                  </a:txBody>
                  <a:tcPr marL="68580" marR="68580" marT="0" marB="0" anchor="b"/>
                </a:tc>
              </a:tr>
            </a:tbl>
          </a:graphicData>
        </a:graphic>
      </p:graphicFrame>
      <p:sp>
        <p:nvSpPr>
          <p:cNvPr id="5" name="TextBox 4"/>
          <p:cNvSpPr txBox="1"/>
          <p:nvPr/>
        </p:nvSpPr>
        <p:spPr>
          <a:xfrm>
            <a:off x="0" y="152400"/>
            <a:ext cx="9144000" cy="400110"/>
          </a:xfrm>
          <a:prstGeom prst="rect">
            <a:avLst/>
          </a:prstGeom>
          <a:noFill/>
        </p:spPr>
        <p:txBody>
          <a:bodyPr wrap="square" rtlCol="0">
            <a:spAutoFit/>
          </a:bodyPr>
          <a:lstStyle/>
          <a:p>
            <a:pPr algn="ctr"/>
            <a:r>
              <a:rPr lang="en-US" sz="2000" b="1" dirty="0" smtClean="0"/>
              <a:t>Individual Responses According to </a:t>
            </a:r>
            <a:r>
              <a:rPr lang="en-US" sz="2000" b="1" i="1" dirty="0" smtClean="0"/>
              <a:t>EGFR</a:t>
            </a:r>
            <a:r>
              <a:rPr lang="en-US" sz="2000" b="1" dirty="0" smtClean="0"/>
              <a:t> Mutations and Time on Primary EGFR-TKI</a:t>
            </a:r>
            <a:endParaRPr lang="en-US" sz="2000" b="1" dirty="0"/>
          </a:p>
        </p:txBody>
      </p:sp>
      <p:sp>
        <p:nvSpPr>
          <p:cNvPr id="7" name="TextBox 6"/>
          <p:cNvSpPr txBox="1"/>
          <p:nvPr/>
        </p:nvSpPr>
        <p:spPr>
          <a:xfrm>
            <a:off x="1447800" y="6581001"/>
            <a:ext cx="7239000" cy="246221"/>
          </a:xfrm>
          <a:prstGeom prst="rect">
            <a:avLst/>
          </a:prstGeom>
          <a:noFill/>
        </p:spPr>
        <p:txBody>
          <a:bodyPr wrap="square" rtlCol="0">
            <a:spAutoFit/>
          </a:bodyPr>
          <a:lstStyle/>
          <a:p>
            <a:r>
              <a:rPr lang="en-US" sz="1000" baseline="30000" dirty="0" smtClean="0">
                <a:solidFill>
                  <a:srgbClr val="000000"/>
                </a:solidFill>
              </a:rPr>
              <a:t>* </a:t>
            </a:r>
            <a:r>
              <a:rPr lang="en-US" sz="1000" dirty="0" smtClean="0">
                <a:solidFill>
                  <a:srgbClr val="000000"/>
                </a:solidFill>
              </a:rPr>
              <a:t> Small cell transformation                                                                                                             patient remains on study</a:t>
            </a:r>
            <a:endParaRPr lang="en-US" sz="1000" dirty="0"/>
          </a:p>
        </p:txBody>
      </p:sp>
      <p:sp>
        <p:nvSpPr>
          <p:cNvPr id="13" name="Rectangle 12"/>
          <p:cNvSpPr/>
          <p:nvPr/>
        </p:nvSpPr>
        <p:spPr>
          <a:xfrm>
            <a:off x="5791200" y="6629400"/>
            <a:ext cx="152400" cy="1524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297028" y="990600"/>
            <a:ext cx="2112246" cy="276999"/>
          </a:xfrm>
          <a:prstGeom prst="rect">
            <a:avLst/>
          </a:prstGeom>
          <a:noFill/>
        </p:spPr>
        <p:txBody>
          <a:bodyPr wrap="none" rtlCol="0">
            <a:spAutoFit/>
          </a:bodyPr>
          <a:lstStyle/>
          <a:p>
            <a:pPr algn="ctr"/>
            <a:r>
              <a:rPr lang="en-US" sz="1200" b="1" dirty="0" smtClean="0">
                <a:solidFill>
                  <a:schemeClr val="bg1"/>
                </a:solidFill>
              </a:rPr>
              <a:t>Reason withdrawn from study</a:t>
            </a:r>
            <a:endParaRPr lang="en-US" sz="1200" b="1" dirty="0">
              <a:solidFill>
                <a:schemeClr val="bg1"/>
              </a:solidFill>
            </a:endParaRPr>
          </a:p>
        </p:txBody>
      </p:sp>
      <p:sp>
        <p:nvSpPr>
          <p:cNvPr id="8" name="Rounded Rectangle 7"/>
          <p:cNvSpPr/>
          <p:nvPr/>
        </p:nvSpPr>
        <p:spPr>
          <a:xfrm>
            <a:off x="3962400" y="685800"/>
            <a:ext cx="838200" cy="5943600"/>
          </a:xfrm>
          <a:prstGeom prst="roundRect">
            <a:avLst/>
          </a:prstGeom>
          <a:noFill/>
          <a:ln>
            <a:solidFill>
              <a:srgbClr val="853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52400" y="1981200"/>
            <a:ext cx="8915400" cy="228600"/>
          </a:xfrm>
          <a:prstGeom prst="roundRect">
            <a:avLst/>
          </a:prstGeom>
          <a:noFill/>
          <a:ln>
            <a:solidFill>
              <a:srgbClr val="853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52400" y="4495800"/>
            <a:ext cx="8915400" cy="762000"/>
          </a:xfrm>
          <a:prstGeom prst="roundRect">
            <a:avLst/>
          </a:prstGeom>
          <a:noFill/>
          <a:ln>
            <a:solidFill>
              <a:srgbClr val="853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867400" y="685800"/>
            <a:ext cx="3124200" cy="5943600"/>
          </a:xfrm>
          <a:prstGeom prst="roundRect">
            <a:avLst/>
          </a:prstGeom>
          <a:noFill/>
          <a:ln>
            <a:solidFill>
              <a:srgbClr val="853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xit" presetSubtype="16" fill="hold" grpId="1" nodeType="clickEffect">
                                  <p:stCondLst>
                                    <p:cond delay="0"/>
                                  </p:stCondLst>
                                  <p:childTnLst>
                                    <p:animEffect transition="out" filter="diamond(in)">
                                      <p:cBhvr>
                                        <p:cTn id="21" dur="2000"/>
                                        <p:tgtEl>
                                          <p:spTgt spid="11"/>
                                        </p:tgtEl>
                                      </p:cBhvr>
                                    </p:animEffect>
                                    <p:set>
                                      <p:cBhvr>
                                        <p:cTn id="22" dur="1" fill="hold">
                                          <p:stCondLst>
                                            <p:cond delay="1999"/>
                                          </p:stCondLst>
                                        </p:cTn>
                                        <p:tgtEl>
                                          <p:spTgt spid="11"/>
                                        </p:tgtEl>
                                        <p:attrNameLst>
                                          <p:attrName>style.visibility</p:attrName>
                                        </p:attrNameLst>
                                      </p:cBhvr>
                                      <p:to>
                                        <p:strVal val="hidden"/>
                                      </p:to>
                                    </p:set>
                                  </p:childTnLst>
                                </p:cTn>
                              </p:par>
                              <p:par>
                                <p:cTn id="23" presetID="8" presetClass="exit" presetSubtype="16" fill="hold" grpId="1" nodeType="withEffect">
                                  <p:stCondLst>
                                    <p:cond delay="0"/>
                                  </p:stCondLst>
                                  <p:childTnLst>
                                    <p:animEffect transition="out" filter="diamond(in)">
                                      <p:cBhvr>
                                        <p:cTn id="24" dur="2000"/>
                                        <p:tgtEl>
                                          <p:spTgt spid="9"/>
                                        </p:tgtEl>
                                      </p:cBhvr>
                                    </p:animEffect>
                                    <p:set>
                                      <p:cBhvr>
                                        <p:cTn id="25" dur="1" fill="hold">
                                          <p:stCondLst>
                                            <p:cond delay="1999"/>
                                          </p:stCondLst>
                                        </p:cTn>
                                        <p:tgtEl>
                                          <p:spTgt spid="9"/>
                                        </p:tgtEl>
                                        <p:attrNameLst>
                                          <p:attrName>style.visibility</p:attrName>
                                        </p:attrNameLst>
                                      </p:cBhvr>
                                      <p:to>
                                        <p:strVal val="hidden"/>
                                      </p:to>
                                    </p:set>
                                  </p:childTnLst>
                                </p:cTn>
                              </p:par>
                              <p:par>
                                <p:cTn id="26" presetID="22" presetClass="entr" presetSubtype="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1" grpId="0" animBg="1"/>
      <p:bldP spid="11" grpId="1"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2" descr="nrc2947-f4"/>
          <p:cNvPicPr>
            <a:picLocks noChangeAspect="1" noChangeArrowheads="1"/>
          </p:cNvPicPr>
          <p:nvPr/>
        </p:nvPicPr>
        <p:blipFill>
          <a:blip r:embed="rId3" cstate="print"/>
          <a:srcRect/>
          <a:stretch>
            <a:fillRect/>
          </a:stretch>
        </p:blipFill>
        <p:spPr bwMode="auto">
          <a:xfrm>
            <a:off x="1082675" y="1057656"/>
            <a:ext cx="6842125" cy="5727414"/>
          </a:xfrm>
          <a:prstGeom prst="rect">
            <a:avLst/>
          </a:prstGeom>
          <a:noFill/>
          <a:ln w="9525">
            <a:noFill/>
            <a:miter lim="800000"/>
            <a:headEnd/>
            <a:tailEnd/>
          </a:ln>
        </p:spPr>
      </p:pic>
      <p:cxnSp>
        <p:nvCxnSpPr>
          <p:cNvPr id="12" name="Straight Connector 11"/>
          <p:cNvCxnSpPr/>
          <p:nvPr/>
        </p:nvCxnSpPr>
        <p:spPr>
          <a:xfrm rot="5400000">
            <a:off x="5029200" y="2886456"/>
            <a:ext cx="228600" cy="22860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V="1">
            <a:off x="5029200" y="2886456"/>
            <a:ext cx="228600" cy="22860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029200" y="2124456"/>
            <a:ext cx="228600" cy="22860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V="1">
            <a:off x="5029200" y="2124456"/>
            <a:ext cx="228600" cy="22860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724400" y="2124456"/>
            <a:ext cx="228600" cy="22860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V="1">
            <a:off x="4724400" y="2124456"/>
            <a:ext cx="228600" cy="22860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10800000">
            <a:off x="5410200" y="2199068"/>
            <a:ext cx="609600" cy="1588"/>
          </a:xfrm>
          <a:prstGeom prst="straightConnector1">
            <a:avLst/>
          </a:prstGeom>
          <a:ln w="1047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0800000">
            <a:off x="5478905" y="2200657"/>
            <a:ext cx="533400" cy="1588"/>
          </a:xfrm>
          <a:prstGeom prst="straightConnector1">
            <a:avLst/>
          </a:prstGeom>
          <a:ln w="7620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0800000">
            <a:off x="5410200" y="3035679"/>
            <a:ext cx="609600" cy="1588"/>
          </a:xfrm>
          <a:prstGeom prst="straightConnector1">
            <a:avLst/>
          </a:prstGeom>
          <a:ln w="1047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10800000">
            <a:off x="5478905" y="3037268"/>
            <a:ext cx="533400" cy="1588"/>
          </a:xfrm>
          <a:prstGeom prst="straightConnector1">
            <a:avLst/>
          </a:prstGeom>
          <a:ln w="7620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18872" y="0"/>
            <a:ext cx="8567927" cy="400110"/>
          </a:xfrm>
          <a:prstGeom prst="rect">
            <a:avLst/>
          </a:prstGeom>
        </p:spPr>
        <p:txBody>
          <a:bodyPr wrap="square">
            <a:spAutoFit/>
          </a:bodyPr>
          <a:lstStyle/>
          <a:p>
            <a:pPr algn="ctr">
              <a:defRPr/>
            </a:pPr>
            <a:r>
              <a:rPr lang="en-US" sz="2000" dirty="0" smtClean="0">
                <a:solidFill>
                  <a:schemeClr val="accent3">
                    <a:lumMod val="60000"/>
                    <a:lumOff val="40000"/>
                  </a:schemeClr>
                </a:solidFill>
              </a:rPr>
              <a:t>Combination Treatments for EGFR Acquired Resistance</a:t>
            </a:r>
            <a:endParaRPr lang="en-US" sz="2000" dirty="0">
              <a:solidFill>
                <a:schemeClr val="accent3">
                  <a:lumMod val="60000"/>
                  <a:lumOff val="40000"/>
                </a:schemeClr>
              </a:solidFill>
            </a:endParaRPr>
          </a:p>
        </p:txBody>
      </p:sp>
      <p:sp>
        <p:nvSpPr>
          <p:cNvPr id="26" name="TextBox 25"/>
          <p:cNvSpPr txBox="1"/>
          <p:nvPr/>
        </p:nvSpPr>
        <p:spPr>
          <a:xfrm>
            <a:off x="1082675" y="400110"/>
            <a:ext cx="7119493" cy="584775"/>
          </a:xfrm>
          <a:prstGeom prst="rect">
            <a:avLst/>
          </a:prstGeom>
          <a:noFill/>
        </p:spPr>
        <p:txBody>
          <a:bodyPr wrap="square" rtlCol="0">
            <a:spAutoFit/>
          </a:bodyPr>
          <a:lstStyle/>
          <a:p>
            <a:pPr algn="ctr"/>
            <a:r>
              <a:rPr lang="en-US" sz="3200" dirty="0" err="1" smtClean="0"/>
              <a:t>Afatinib</a:t>
            </a:r>
            <a:r>
              <a:rPr lang="en-US" sz="3200" dirty="0" smtClean="0"/>
              <a:t> + </a:t>
            </a:r>
            <a:r>
              <a:rPr lang="en-US" sz="3200" dirty="0" err="1" smtClean="0"/>
              <a:t>Cetuximab</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740664" y="5758942"/>
            <a:ext cx="1563624" cy="523184"/>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4983480" y="5280208"/>
            <a:ext cx="3758184" cy="805759"/>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5"/>
          <p:cNvGrpSpPr>
            <a:grpSpLocks/>
          </p:cNvGrpSpPr>
          <p:nvPr/>
        </p:nvGrpSpPr>
        <p:grpSpPr bwMode="auto">
          <a:xfrm>
            <a:off x="500063" y="2021967"/>
            <a:ext cx="8102600" cy="4064000"/>
            <a:chOff x="115888" y="1435137"/>
            <a:chExt cx="9092881" cy="4837076"/>
          </a:xfrm>
          <a:solidFill>
            <a:schemeClr val="accent3"/>
          </a:solidFill>
        </p:grpSpPr>
        <p:sp>
          <p:nvSpPr>
            <p:cNvPr id="43013" name="AutoShape 4"/>
            <p:cNvSpPr>
              <a:spLocks noChangeArrowheads="1"/>
            </p:cNvSpPr>
            <p:nvPr/>
          </p:nvSpPr>
          <p:spPr bwMode="auto">
            <a:xfrm>
              <a:off x="3975100" y="2824861"/>
              <a:ext cx="1699132" cy="912380"/>
            </a:xfrm>
            <a:prstGeom prst="homePlate">
              <a:avLst>
                <a:gd name="adj" fmla="val 38841"/>
              </a:avLst>
            </a:prstGeom>
            <a:solidFill>
              <a:schemeClr val="accent3">
                <a:lumMod val="20000"/>
                <a:lumOff val="80000"/>
              </a:schemeClr>
            </a:solidFill>
            <a:ln w="9525">
              <a:solidFill>
                <a:srgbClr val="000000"/>
              </a:solidFill>
              <a:miter lim="800000"/>
              <a:headEnd/>
              <a:tailEnd/>
            </a:ln>
          </p:spPr>
          <p:txBody>
            <a:bodyPr lIns="58505" tIns="29253" rIns="58505" bIns="29253" anchor="ctr"/>
            <a:lstStyle/>
            <a:p>
              <a:pPr defTabSz="455613" eaLnBrk="1" hangingPunct="1"/>
              <a:endParaRPr lang="en-US" altLang="ja-JP" sz="1400" dirty="0">
                <a:latin typeface="Comic Sans MS" pitchFamily="66" charset="0"/>
              </a:endParaRPr>
            </a:p>
            <a:p>
              <a:pPr defTabSz="455613" eaLnBrk="1" hangingPunct="1"/>
              <a:endParaRPr lang="en-US" altLang="ja-JP" sz="1400" dirty="0">
                <a:latin typeface="Comic Sans MS" pitchFamily="66" charset="0"/>
              </a:endParaRPr>
            </a:p>
            <a:p>
              <a:pPr defTabSz="455613" eaLnBrk="1" hangingPunct="1"/>
              <a:r>
                <a:rPr lang="en-US" altLang="ja-JP" sz="1400" dirty="0">
                  <a:latin typeface="Comic Sans MS" pitchFamily="66" charset="0"/>
                </a:rPr>
                <a:t>Stop </a:t>
              </a:r>
              <a:r>
                <a:rPr lang="en-US" altLang="ja-JP" sz="1400" dirty="0" err="1">
                  <a:latin typeface="Comic Sans MS" pitchFamily="66" charset="0"/>
                </a:rPr>
                <a:t>erlotinib</a:t>
              </a:r>
              <a:r>
                <a:rPr lang="en-US" altLang="ja-JP" sz="1400" dirty="0">
                  <a:latin typeface="Comic Sans MS" pitchFamily="66" charset="0"/>
                </a:rPr>
                <a:t>/ </a:t>
              </a:r>
              <a:r>
                <a:rPr lang="en-US" altLang="ja-JP" sz="1400" dirty="0" err="1">
                  <a:latin typeface="Comic Sans MS" pitchFamily="66" charset="0"/>
                </a:rPr>
                <a:t>gefitinib</a:t>
              </a:r>
              <a:r>
                <a:rPr lang="en-US" altLang="ja-JP" sz="1400" dirty="0">
                  <a:latin typeface="Comic Sans MS" pitchFamily="66" charset="0"/>
                </a:rPr>
                <a:t> for </a:t>
              </a:r>
              <a:br>
                <a:rPr lang="en-US" altLang="ja-JP" sz="1400" dirty="0">
                  <a:latin typeface="Comic Sans MS" pitchFamily="66" charset="0"/>
                </a:rPr>
              </a:br>
              <a:r>
                <a:rPr lang="en-US" altLang="ja-JP" sz="1400" dirty="0">
                  <a:latin typeface="Comic Sans MS" pitchFamily="66" charset="0"/>
                  <a:cs typeface="Times New Roman" pitchFamily="18" charset="0"/>
                </a:rPr>
                <a:t>≥</a:t>
              </a:r>
              <a:r>
                <a:rPr lang="en-US" altLang="ja-JP" sz="1400" dirty="0">
                  <a:latin typeface="Comic Sans MS" pitchFamily="66" charset="0"/>
                </a:rPr>
                <a:t>72 hours</a:t>
              </a:r>
              <a:r>
                <a:rPr lang="en-GB" altLang="ja-JP" sz="1400" baseline="30000" dirty="0">
                  <a:latin typeface="Comic Sans MS" pitchFamily="66" charset="0"/>
                </a:rPr>
                <a:t>3</a:t>
              </a:r>
              <a:endParaRPr lang="en-GB" sz="1400" baseline="30000" dirty="0">
                <a:latin typeface="Comic Sans MS" pitchFamily="66" charset="0"/>
              </a:endParaRPr>
            </a:p>
            <a:p>
              <a:pPr defTabSz="455613" eaLnBrk="1" hangingPunct="1"/>
              <a:endParaRPr lang="en-GB" sz="1400" baseline="30000" dirty="0">
                <a:latin typeface="Comic Sans MS" pitchFamily="66" charset="0"/>
              </a:endParaRPr>
            </a:p>
            <a:p>
              <a:pPr defTabSz="455613" eaLnBrk="1" hangingPunct="1"/>
              <a:endParaRPr lang="en-GB" sz="1400" dirty="0">
                <a:latin typeface="Comic Sans MS" pitchFamily="66" charset="0"/>
              </a:endParaRPr>
            </a:p>
          </p:txBody>
        </p:sp>
        <p:sp>
          <p:nvSpPr>
            <p:cNvPr id="43014" name="AutoShape 5"/>
            <p:cNvSpPr>
              <a:spLocks noChangeArrowheads="1"/>
            </p:cNvSpPr>
            <p:nvPr/>
          </p:nvSpPr>
          <p:spPr bwMode="auto">
            <a:xfrm>
              <a:off x="2540537" y="2867365"/>
              <a:ext cx="1396712" cy="804920"/>
            </a:xfrm>
            <a:prstGeom prst="homePlate">
              <a:avLst>
                <a:gd name="adj" fmla="val 40103"/>
              </a:avLst>
            </a:prstGeom>
            <a:solidFill>
              <a:schemeClr val="accent3">
                <a:lumMod val="20000"/>
                <a:lumOff val="80000"/>
              </a:schemeClr>
            </a:solidFill>
            <a:ln w="9525">
              <a:solidFill>
                <a:srgbClr val="000000"/>
              </a:solidFill>
              <a:miter lim="800000"/>
              <a:headEnd/>
              <a:tailEnd/>
            </a:ln>
          </p:spPr>
          <p:txBody>
            <a:bodyPr wrap="none" lIns="58505" tIns="29253" rIns="58505" bIns="29253" anchor="ctr"/>
            <a:lstStyle/>
            <a:p>
              <a:pPr defTabSz="455613" eaLnBrk="1" hangingPunct="1"/>
              <a:r>
                <a:rPr lang="en-GB" altLang="ja-JP" sz="1400" dirty="0">
                  <a:latin typeface="Comic Sans MS" pitchFamily="66" charset="0"/>
                </a:rPr>
                <a:t>Disease </a:t>
              </a:r>
              <a:br>
                <a:rPr lang="en-GB" altLang="ja-JP" sz="1400" dirty="0">
                  <a:latin typeface="Comic Sans MS" pitchFamily="66" charset="0"/>
                </a:rPr>
              </a:br>
              <a:r>
                <a:rPr lang="en-GB" altLang="ja-JP" sz="1400" dirty="0">
                  <a:latin typeface="Comic Sans MS" pitchFamily="66" charset="0"/>
                </a:rPr>
                <a:t>progression</a:t>
              </a:r>
              <a:r>
                <a:rPr lang="en-US" altLang="ja-JP" sz="1400" baseline="30000" dirty="0">
                  <a:latin typeface="Comic Sans MS" pitchFamily="66" charset="0"/>
                </a:rPr>
                <a:t>2</a:t>
              </a:r>
              <a:endParaRPr lang="en-GB" sz="1400" baseline="30000" dirty="0">
                <a:latin typeface="Comic Sans MS" pitchFamily="66" charset="0"/>
              </a:endParaRPr>
            </a:p>
          </p:txBody>
        </p:sp>
        <p:sp>
          <p:nvSpPr>
            <p:cNvPr id="43015" name="AutoShape 7"/>
            <p:cNvSpPr>
              <a:spLocks noChangeArrowheads="1"/>
            </p:cNvSpPr>
            <p:nvPr/>
          </p:nvSpPr>
          <p:spPr bwMode="auto">
            <a:xfrm>
              <a:off x="115888" y="1435137"/>
              <a:ext cx="2360514" cy="4357147"/>
            </a:xfrm>
            <a:prstGeom prst="roundRect">
              <a:avLst>
                <a:gd name="adj" fmla="val 10028"/>
              </a:avLst>
            </a:prstGeom>
            <a:solidFill>
              <a:schemeClr val="accent3">
                <a:lumMod val="50000"/>
              </a:schemeClr>
            </a:solidFill>
            <a:ln w="9525">
              <a:noFill/>
              <a:round/>
              <a:headEnd/>
              <a:tailEnd/>
            </a:ln>
          </p:spPr>
          <p:txBody>
            <a:bodyPr wrap="none" lIns="58505" tIns="29253" rIns="58505" bIns="29253" anchor="ctr"/>
            <a:lstStyle/>
            <a:p>
              <a:pPr algn="ctr" defTabSz="455613" eaLnBrk="1" hangingPunct="1"/>
              <a:r>
                <a:rPr lang="en-US" altLang="ja-JP" sz="1400" b="1" dirty="0">
                  <a:solidFill>
                    <a:schemeClr val="bg1"/>
                  </a:solidFill>
                  <a:latin typeface="Comic Sans MS" pitchFamily="66" charset="0"/>
                </a:rPr>
                <a:t>Pathology confirmed </a:t>
              </a:r>
            </a:p>
            <a:p>
              <a:pPr algn="ctr" defTabSz="455613" eaLnBrk="1" hangingPunct="1"/>
              <a:r>
                <a:rPr lang="en-US" altLang="ja-JP" sz="1400" b="1" dirty="0">
                  <a:solidFill>
                    <a:schemeClr val="bg1"/>
                  </a:solidFill>
                  <a:latin typeface="Comic Sans MS" pitchFamily="66" charset="0"/>
                </a:rPr>
                <a:t>NSCLC with </a:t>
              </a:r>
            </a:p>
            <a:p>
              <a:pPr algn="ctr" defTabSz="455613" eaLnBrk="1" hangingPunct="1"/>
              <a:endParaRPr lang="en-US" altLang="ja-JP" sz="1400" b="1" dirty="0">
                <a:solidFill>
                  <a:schemeClr val="bg1"/>
                </a:solidFill>
                <a:latin typeface="Comic Sans MS" pitchFamily="66" charset="0"/>
              </a:endParaRPr>
            </a:p>
            <a:p>
              <a:pPr algn="ctr" defTabSz="455613" eaLnBrk="1" hangingPunct="1"/>
              <a:r>
                <a:rPr lang="en-US" altLang="ja-JP" sz="1400" b="1" i="1" dirty="0">
                  <a:solidFill>
                    <a:schemeClr val="bg1"/>
                  </a:solidFill>
                  <a:latin typeface="Comic Sans MS" pitchFamily="66" charset="0"/>
                </a:rPr>
                <a:t>EGFR</a:t>
              </a:r>
              <a:r>
                <a:rPr lang="en-US" altLang="ja-JP" sz="1400" b="1" dirty="0">
                  <a:solidFill>
                    <a:schemeClr val="bg1"/>
                  </a:solidFill>
                  <a:latin typeface="Comic Sans MS" pitchFamily="66" charset="0"/>
                </a:rPr>
                <a:t> mutation</a:t>
              </a:r>
              <a:r>
                <a:rPr lang="en-US" sz="1400" b="1" baseline="30000" dirty="0">
                  <a:solidFill>
                    <a:schemeClr val="bg1"/>
                  </a:solidFill>
                  <a:latin typeface="Comic Sans MS" pitchFamily="66" charset="0"/>
                </a:rPr>
                <a:t>1 </a:t>
              </a:r>
              <a:endParaRPr lang="en-US" altLang="ja-JP" sz="1400" b="1" dirty="0">
                <a:solidFill>
                  <a:schemeClr val="bg1"/>
                </a:solidFill>
                <a:latin typeface="Comic Sans MS" pitchFamily="66" charset="0"/>
              </a:endParaRPr>
            </a:p>
            <a:p>
              <a:pPr algn="ctr" defTabSz="455613" eaLnBrk="1" hangingPunct="1"/>
              <a:endParaRPr lang="en-US" altLang="ja-JP" sz="1400" b="1" dirty="0">
                <a:solidFill>
                  <a:schemeClr val="bg1"/>
                </a:solidFill>
                <a:latin typeface="Comic Sans MS" pitchFamily="66" charset="0"/>
              </a:endParaRPr>
            </a:p>
            <a:p>
              <a:pPr algn="ctr" defTabSz="455613" eaLnBrk="1" hangingPunct="1"/>
              <a:r>
                <a:rPr lang="en-US" altLang="ja-JP" sz="1400" b="1" dirty="0">
                  <a:solidFill>
                    <a:schemeClr val="bg1"/>
                  </a:solidFill>
                  <a:latin typeface="Comic Sans MS" pitchFamily="66" charset="0"/>
                </a:rPr>
                <a:t>OR</a:t>
              </a:r>
            </a:p>
            <a:p>
              <a:pPr algn="ctr" defTabSz="455613" eaLnBrk="1" hangingPunct="1"/>
              <a:endParaRPr lang="en-US" altLang="ja-JP" sz="1400" b="1" dirty="0">
                <a:solidFill>
                  <a:schemeClr val="bg1"/>
                </a:solidFill>
                <a:latin typeface="Comic Sans MS" pitchFamily="66" charset="0"/>
              </a:endParaRPr>
            </a:p>
            <a:p>
              <a:pPr algn="ctr" defTabSz="455613" eaLnBrk="1" hangingPunct="1"/>
              <a:r>
                <a:rPr lang="en-US" altLang="ja-JP" sz="1400" b="1" dirty="0">
                  <a:solidFill>
                    <a:schemeClr val="bg1"/>
                  </a:solidFill>
                  <a:latin typeface="Comic Sans MS" pitchFamily="66" charset="0"/>
                </a:rPr>
                <a:t>SD </a:t>
              </a:r>
              <a:r>
                <a:rPr lang="en-US" altLang="ja-JP" sz="1400" b="1" dirty="0">
                  <a:solidFill>
                    <a:schemeClr val="bg1"/>
                  </a:solidFill>
                  <a:latin typeface="Comic Sans MS" pitchFamily="66" charset="0"/>
                  <a:sym typeface="Symbol" pitchFamily="18" charset="2"/>
                </a:rPr>
                <a:t>6 months</a:t>
              </a:r>
            </a:p>
            <a:p>
              <a:pPr algn="ctr" defTabSz="455613" eaLnBrk="1" hangingPunct="1"/>
              <a:r>
                <a:rPr lang="en-US" altLang="ja-JP" sz="1400" b="1" dirty="0">
                  <a:solidFill>
                    <a:schemeClr val="bg1"/>
                  </a:solidFill>
                  <a:latin typeface="Comic Sans MS" pitchFamily="66" charset="0"/>
                  <a:sym typeface="Symbol" pitchFamily="18" charset="2"/>
                </a:rPr>
                <a:t>on </a:t>
              </a:r>
              <a:r>
                <a:rPr lang="en-US" altLang="ja-JP" sz="1400" b="1" dirty="0" err="1">
                  <a:solidFill>
                    <a:schemeClr val="bg1"/>
                  </a:solidFill>
                  <a:latin typeface="Comic Sans MS" pitchFamily="66" charset="0"/>
                  <a:sym typeface="Symbol" pitchFamily="18" charset="2"/>
                </a:rPr>
                <a:t>erlotinib</a:t>
              </a:r>
              <a:r>
                <a:rPr lang="en-US" altLang="ja-JP" sz="1400" b="1" dirty="0">
                  <a:solidFill>
                    <a:schemeClr val="bg1"/>
                  </a:solidFill>
                  <a:latin typeface="Comic Sans MS" pitchFamily="66" charset="0"/>
                  <a:sym typeface="Symbol" pitchFamily="18" charset="2"/>
                </a:rPr>
                <a:t>/</a:t>
              </a:r>
              <a:r>
                <a:rPr lang="en-US" altLang="ja-JP" sz="1400" b="1" dirty="0" err="1">
                  <a:solidFill>
                    <a:schemeClr val="bg1"/>
                  </a:solidFill>
                  <a:latin typeface="Comic Sans MS" pitchFamily="66" charset="0"/>
                  <a:sym typeface="Symbol" pitchFamily="18" charset="2"/>
                </a:rPr>
                <a:t>gefitinib</a:t>
              </a:r>
              <a:endParaRPr lang="en-US" altLang="ja-JP" sz="1400" b="1" dirty="0">
                <a:solidFill>
                  <a:schemeClr val="bg1"/>
                </a:solidFill>
                <a:latin typeface="Comic Sans MS" pitchFamily="66" charset="0"/>
                <a:sym typeface="Symbol" pitchFamily="18" charset="2"/>
              </a:endParaRPr>
            </a:p>
            <a:p>
              <a:pPr algn="ctr" defTabSz="455613" eaLnBrk="1" hangingPunct="1"/>
              <a:endParaRPr lang="en-US" sz="1400" b="1" dirty="0">
                <a:solidFill>
                  <a:schemeClr val="bg1"/>
                </a:solidFill>
                <a:latin typeface="Comic Sans MS" pitchFamily="66" charset="0"/>
                <a:sym typeface="Symbol" pitchFamily="18" charset="2"/>
              </a:endParaRPr>
            </a:p>
            <a:p>
              <a:pPr algn="ctr" defTabSz="455613" eaLnBrk="1" hangingPunct="1"/>
              <a:r>
                <a:rPr lang="en-US" sz="1400" b="1" dirty="0">
                  <a:solidFill>
                    <a:schemeClr val="bg1"/>
                  </a:solidFill>
                  <a:latin typeface="Comic Sans MS" pitchFamily="66" charset="0"/>
                  <a:sym typeface="Symbol" pitchFamily="18" charset="2"/>
                </a:rPr>
                <a:t>OR</a:t>
              </a:r>
            </a:p>
            <a:p>
              <a:pPr algn="ctr" defTabSz="455613" eaLnBrk="1" hangingPunct="1"/>
              <a:endParaRPr lang="en-US" sz="1400" b="1" dirty="0">
                <a:solidFill>
                  <a:schemeClr val="bg1"/>
                </a:solidFill>
                <a:latin typeface="Comic Sans MS" pitchFamily="66" charset="0"/>
                <a:sym typeface="Symbol" pitchFamily="18" charset="2"/>
              </a:endParaRPr>
            </a:p>
            <a:p>
              <a:pPr algn="ctr" defTabSz="455613" eaLnBrk="1" hangingPunct="1"/>
              <a:r>
                <a:rPr lang="en-US" altLang="ja-JP" sz="1400" b="1" dirty="0">
                  <a:solidFill>
                    <a:schemeClr val="bg1"/>
                  </a:solidFill>
                  <a:latin typeface="Comic Sans MS" pitchFamily="66" charset="0"/>
                </a:rPr>
                <a:t>Partial or complete </a:t>
              </a:r>
              <a:br>
                <a:rPr lang="en-US" altLang="ja-JP" sz="1400" b="1" dirty="0">
                  <a:solidFill>
                    <a:schemeClr val="bg1"/>
                  </a:solidFill>
                  <a:latin typeface="Comic Sans MS" pitchFamily="66" charset="0"/>
                </a:rPr>
              </a:br>
              <a:r>
                <a:rPr lang="en-US" altLang="ja-JP" sz="1400" b="1" dirty="0">
                  <a:solidFill>
                    <a:schemeClr val="bg1"/>
                  </a:solidFill>
                  <a:latin typeface="Comic Sans MS" pitchFamily="66" charset="0"/>
                </a:rPr>
                <a:t>response</a:t>
              </a:r>
            </a:p>
            <a:p>
              <a:pPr algn="ctr" defTabSz="455613" eaLnBrk="1" hangingPunct="1"/>
              <a:r>
                <a:rPr lang="en-US" altLang="ja-JP" sz="1400" b="1" dirty="0">
                  <a:solidFill>
                    <a:schemeClr val="bg1"/>
                  </a:solidFill>
                  <a:latin typeface="Comic Sans MS" pitchFamily="66" charset="0"/>
                </a:rPr>
                <a:t>to </a:t>
              </a:r>
              <a:r>
                <a:rPr lang="en-US" altLang="ja-JP" sz="1400" b="1" dirty="0" err="1">
                  <a:solidFill>
                    <a:schemeClr val="bg1"/>
                  </a:solidFill>
                  <a:latin typeface="Comic Sans MS" pitchFamily="66" charset="0"/>
                </a:rPr>
                <a:t>erlotinib</a:t>
              </a:r>
              <a:r>
                <a:rPr lang="en-US" altLang="ja-JP" sz="1400" b="1" dirty="0">
                  <a:solidFill>
                    <a:schemeClr val="bg1"/>
                  </a:solidFill>
                  <a:latin typeface="Comic Sans MS" pitchFamily="66" charset="0"/>
                </a:rPr>
                <a:t>/</a:t>
              </a:r>
              <a:r>
                <a:rPr lang="en-US" altLang="ja-JP" sz="1400" b="1" dirty="0" err="1">
                  <a:solidFill>
                    <a:schemeClr val="bg1"/>
                  </a:solidFill>
                  <a:latin typeface="Comic Sans MS" pitchFamily="66" charset="0"/>
                </a:rPr>
                <a:t>gefitinib</a:t>
              </a:r>
              <a:endParaRPr lang="en-US" altLang="ja-JP" sz="1400" b="1" dirty="0">
                <a:solidFill>
                  <a:schemeClr val="bg1"/>
                </a:solidFill>
                <a:latin typeface="Comic Sans MS" pitchFamily="66" charset="0"/>
              </a:endParaRPr>
            </a:p>
          </p:txBody>
        </p:sp>
        <p:sp>
          <p:nvSpPr>
            <p:cNvPr id="43016" name="Rectangle 11"/>
            <p:cNvSpPr>
              <a:spLocks noChangeArrowheads="1"/>
            </p:cNvSpPr>
            <p:nvPr/>
          </p:nvSpPr>
          <p:spPr bwMode="auto">
            <a:xfrm>
              <a:off x="5365503" y="5313178"/>
              <a:ext cx="3814761" cy="959035"/>
            </a:xfrm>
            <a:prstGeom prst="rect">
              <a:avLst/>
            </a:prstGeom>
            <a:noFill/>
            <a:ln w="9525">
              <a:noFill/>
              <a:miter lim="800000"/>
              <a:headEnd/>
              <a:tailEnd/>
            </a:ln>
          </p:spPr>
          <p:txBody>
            <a:bodyPr/>
            <a:lstStyle/>
            <a:p>
              <a:pPr algn="ctr" defTabSz="455613" eaLnBrk="1" hangingPunct="1"/>
              <a:r>
                <a:rPr lang="en-US" altLang="ja-JP" sz="1400" dirty="0">
                  <a:latin typeface="Comic Sans MS" pitchFamily="66" charset="0"/>
                </a:rPr>
                <a:t>MTD cohort expanded up to 80 </a:t>
              </a:r>
              <a:r>
                <a:rPr lang="en-US" altLang="ja-JP" sz="1400" i="1" dirty="0">
                  <a:latin typeface="Comic Sans MS" pitchFamily="66" charset="0"/>
                </a:rPr>
                <a:t>EGFR</a:t>
              </a:r>
              <a:r>
                <a:rPr lang="en-US" altLang="ja-JP" sz="1400" dirty="0">
                  <a:latin typeface="Comic Sans MS" pitchFamily="66" charset="0"/>
                </a:rPr>
                <a:t> </a:t>
              </a:r>
              <a:r>
                <a:rPr lang="en-US" altLang="ja-JP" sz="1400" dirty="0" smtClean="0">
                  <a:latin typeface="Comic Sans MS" pitchFamily="66" charset="0"/>
                </a:rPr>
                <a:t>mutation-positive </a:t>
              </a:r>
              <a:r>
                <a:rPr lang="en-US" altLang="ja-JP" sz="1400" dirty="0">
                  <a:latin typeface="Comic Sans MS" pitchFamily="66" charset="0"/>
                </a:rPr>
                <a:t>patients</a:t>
              </a:r>
              <a:r>
                <a:rPr lang="en-US" altLang="ja-JP" sz="1400" baseline="30000" dirty="0">
                  <a:latin typeface="Comic Sans MS" pitchFamily="66" charset="0"/>
                </a:rPr>
                <a:t>4</a:t>
              </a:r>
              <a:r>
                <a:rPr lang="en-US" altLang="ja-JP" sz="1400" dirty="0">
                  <a:latin typeface="Comic Sans MS" pitchFamily="66" charset="0"/>
                </a:rPr>
                <a:t>:</a:t>
              </a:r>
            </a:p>
            <a:p>
              <a:pPr algn="ctr" defTabSz="455613" eaLnBrk="1" hangingPunct="1"/>
              <a:r>
                <a:rPr lang="en-US" altLang="ja-JP" sz="1400" dirty="0">
                  <a:latin typeface="Comic Sans MS" pitchFamily="66" charset="0"/>
                </a:rPr>
                <a:t>40 T790M+ and 40 T790M–</a:t>
              </a:r>
              <a:endParaRPr lang="en-GB" sz="1400" dirty="0">
                <a:latin typeface="Comic Sans MS" pitchFamily="66" charset="0"/>
              </a:endParaRPr>
            </a:p>
          </p:txBody>
        </p:sp>
        <p:sp>
          <p:nvSpPr>
            <p:cNvPr id="13" name="Down Arrow 12"/>
            <p:cNvSpPr/>
            <p:nvPr/>
          </p:nvSpPr>
          <p:spPr>
            <a:xfrm>
              <a:off x="7149331" y="4775743"/>
              <a:ext cx="217346" cy="546061"/>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011" eaLnBrk="1" hangingPunct="1">
                <a:defRPr/>
              </a:pPr>
              <a:endParaRPr lang="en-GB" sz="1200">
                <a:solidFill>
                  <a:schemeClr val="tx1"/>
                </a:solidFill>
                <a:latin typeface="Comic Sans MS" pitchFamily="66" charset="0"/>
              </a:endParaRPr>
            </a:p>
          </p:txBody>
        </p:sp>
        <p:sp>
          <p:nvSpPr>
            <p:cNvPr id="15" name="Rounded Rectangle 14"/>
            <p:cNvSpPr/>
            <p:nvPr/>
          </p:nvSpPr>
          <p:spPr>
            <a:xfrm>
              <a:off x="5724115" y="1435138"/>
              <a:ext cx="3484654" cy="3607023"/>
            </a:xfrm>
            <a:prstGeom prst="roundRect">
              <a:avLst>
                <a:gd name="adj" fmla="val 6366"/>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5613" eaLnBrk="1" hangingPunct="1">
                <a:defRPr/>
              </a:pPr>
              <a:r>
                <a:rPr lang="en-US" altLang="ja-JP" sz="1400" b="1" dirty="0">
                  <a:solidFill>
                    <a:schemeClr val="bg1"/>
                  </a:solidFill>
                  <a:latin typeface="Comic Sans MS" pitchFamily="66" charset="0"/>
                  <a:ea typeface="MS Mincho" pitchFamily="49" charset="-128"/>
                </a:rPr>
                <a:t>Dose escalation schema 3–6 patients per cohort</a:t>
              </a:r>
            </a:p>
            <a:p>
              <a:pPr defTabSz="455613" eaLnBrk="1" hangingPunct="1">
                <a:defRPr/>
              </a:pPr>
              <a:endParaRPr lang="en-US" altLang="ja-JP" sz="1400" b="1" dirty="0">
                <a:solidFill>
                  <a:schemeClr val="bg1"/>
                </a:solidFill>
                <a:latin typeface="Comic Sans MS" pitchFamily="66" charset="0"/>
                <a:ea typeface="MS Mincho" pitchFamily="49" charset="-128"/>
              </a:endParaRPr>
            </a:p>
            <a:p>
              <a:pPr defTabSz="455613" eaLnBrk="1" hangingPunct="1">
                <a:defRPr/>
              </a:pPr>
              <a:r>
                <a:rPr lang="en-US" altLang="ja-JP" sz="1400" b="1" dirty="0" err="1">
                  <a:solidFill>
                    <a:schemeClr val="bg1"/>
                  </a:solidFill>
                  <a:latin typeface="Comic Sans MS" pitchFamily="66" charset="0"/>
                  <a:ea typeface="MS Mincho" pitchFamily="49" charset="-128"/>
                </a:rPr>
                <a:t>Afatinib</a:t>
              </a:r>
              <a:r>
                <a:rPr lang="en-US" altLang="ja-JP" sz="1400" b="1" dirty="0">
                  <a:solidFill>
                    <a:schemeClr val="bg1"/>
                  </a:solidFill>
                  <a:latin typeface="Comic Sans MS" pitchFamily="66" charset="0"/>
                  <a:ea typeface="MS Mincho" pitchFamily="49" charset="-128"/>
                </a:rPr>
                <a:t> </a:t>
              </a:r>
              <a:r>
                <a:rPr lang="en-US" altLang="ja-JP" sz="1400" b="1" dirty="0" err="1">
                  <a:solidFill>
                    <a:schemeClr val="bg1"/>
                  </a:solidFill>
                  <a:latin typeface="Comic Sans MS" pitchFamily="66" charset="0"/>
                  <a:ea typeface="MS Mincho" pitchFamily="49" charset="-128"/>
                </a:rPr>
                <a:t>p.o</a:t>
              </a:r>
              <a:r>
                <a:rPr lang="en-US" altLang="ja-JP" sz="1400" b="1" dirty="0">
                  <a:solidFill>
                    <a:schemeClr val="bg1"/>
                  </a:solidFill>
                  <a:latin typeface="Comic Sans MS" pitchFamily="66" charset="0"/>
                  <a:ea typeface="MS Mincho" pitchFamily="49" charset="-128"/>
                </a:rPr>
                <a:t>. daily + escalating doses of </a:t>
              </a:r>
              <a:r>
                <a:rPr lang="en-US" altLang="ja-JP" sz="1400" b="1" dirty="0" err="1">
                  <a:solidFill>
                    <a:schemeClr val="bg1"/>
                  </a:solidFill>
                  <a:latin typeface="Comic Sans MS" pitchFamily="66" charset="0"/>
                  <a:ea typeface="MS Mincho" pitchFamily="49" charset="-128"/>
                </a:rPr>
                <a:t>i.v</a:t>
              </a:r>
              <a:r>
                <a:rPr lang="en-US" altLang="ja-JP" sz="1400" b="1" dirty="0">
                  <a:solidFill>
                    <a:schemeClr val="bg1"/>
                  </a:solidFill>
                  <a:latin typeface="Comic Sans MS" pitchFamily="66" charset="0"/>
                  <a:ea typeface="MS Mincho" pitchFamily="49" charset="-128"/>
                </a:rPr>
                <a:t>. </a:t>
              </a:r>
              <a:r>
                <a:rPr lang="en-US" altLang="ja-JP" sz="1400" b="1" dirty="0" err="1">
                  <a:solidFill>
                    <a:schemeClr val="bg1"/>
                  </a:solidFill>
                  <a:latin typeface="Comic Sans MS" pitchFamily="66" charset="0"/>
                  <a:ea typeface="MS Mincho" pitchFamily="49" charset="-128"/>
                </a:rPr>
                <a:t>cetuximab</a:t>
              </a:r>
              <a:r>
                <a:rPr lang="en-US" altLang="ja-JP" sz="1400" b="1" dirty="0">
                  <a:solidFill>
                    <a:schemeClr val="bg1"/>
                  </a:solidFill>
                  <a:latin typeface="Comic Sans MS" pitchFamily="66" charset="0"/>
                  <a:ea typeface="MS Mincho" pitchFamily="49" charset="-128"/>
                </a:rPr>
                <a:t> q 2 weeks </a:t>
              </a:r>
            </a:p>
            <a:p>
              <a:pPr defTabSz="455613" eaLnBrk="1" hangingPunct="1">
                <a:defRPr/>
              </a:pPr>
              <a:endParaRPr lang="en-US" altLang="ja-JP" sz="1400" b="1" dirty="0">
                <a:solidFill>
                  <a:schemeClr val="bg1"/>
                </a:solidFill>
                <a:latin typeface="Comic Sans MS" pitchFamily="66" charset="0"/>
                <a:ea typeface="MS Mincho" pitchFamily="49" charset="-128"/>
              </a:endParaRPr>
            </a:p>
            <a:p>
              <a:pPr defTabSz="455613" eaLnBrk="1" hangingPunct="1">
                <a:defRPr/>
              </a:pPr>
              <a:r>
                <a:rPr lang="en-US" altLang="ja-JP" sz="1400" b="1" dirty="0">
                  <a:solidFill>
                    <a:schemeClr val="bg1"/>
                  </a:solidFill>
                  <a:latin typeface="Comic Sans MS" pitchFamily="66" charset="0"/>
                  <a:ea typeface="MS Mincho" pitchFamily="49" charset="-128"/>
                </a:rPr>
                <a:t>Dose levels starting at:</a:t>
              </a:r>
            </a:p>
            <a:p>
              <a:pPr defTabSz="455613" eaLnBrk="1" hangingPunct="1">
                <a:defRPr/>
              </a:pPr>
              <a:r>
                <a:rPr lang="en-US" altLang="ja-JP" sz="1400" b="1" dirty="0" err="1">
                  <a:solidFill>
                    <a:schemeClr val="bg1"/>
                  </a:solidFill>
                  <a:latin typeface="Comic Sans MS" pitchFamily="66" charset="0"/>
                  <a:ea typeface="MS Mincho" pitchFamily="49" charset="-128"/>
                </a:rPr>
                <a:t>afatinib</a:t>
              </a:r>
              <a:r>
                <a:rPr lang="en-US" altLang="ja-JP" sz="1400" b="1" dirty="0">
                  <a:solidFill>
                    <a:schemeClr val="bg1"/>
                  </a:solidFill>
                  <a:latin typeface="Comic Sans MS" pitchFamily="66" charset="0"/>
                  <a:ea typeface="MS Mincho" pitchFamily="49" charset="-128"/>
                </a:rPr>
                <a:t> 40 mg +</a:t>
              </a:r>
              <a:br>
                <a:rPr lang="en-US" altLang="ja-JP" sz="1400" b="1" dirty="0">
                  <a:solidFill>
                    <a:schemeClr val="bg1"/>
                  </a:solidFill>
                  <a:latin typeface="Comic Sans MS" pitchFamily="66" charset="0"/>
                  <a:ea typeface="MS Mincho" pitchFamily="49" charset="-128"/>
                </a:rPr>
              </a:br>
              <a:r>
                <a:rPr lang="en-US" altLang="ja-JP" sz="1400" b="1" dirty="0" err="1">
                  <a:solidFill>
                    <a:schemeClr val="bg1"/>
                  </a:solidFill>
                  <a:latin typeface="Comic Sans MS" pitchFamily="66" charset="0"/>
                  <a:ea typeface="MS Mincho" pitchFamily="49" charset="-128"/>
                </a:rPr>
                <a:t>cetuximab</a:t>
              </a:r>
              <a:r>
                <a:rPr lang="en-US" altLang="ja-JP" sz="1400" b="1" dirty="0">
                  <a:solidFill>
                    <a:schemeClr val="bg1"/>
                  </a:solidFill>
                  <a:latin typeface="Comic Sans MS" pitchFamily="66" charset="0"/>
                  <a:ea typeface="MS Mincho" pitchFamily="49" charset="-128"/>
                </a:rPr>
                <a:t> 250 mg/m</a:t>
              </a:r>
              <a:r>
                <a:rPr lang="en-US" altLang="ja-JP" sz="1400" b="1" baseline="30000" dirty="0">
                  <a:solidFill>
                    <a:schemeClr val="bg1"/>
                  </a:solidFill>
                  <a:latin typeface="Comic Sans MS" pitchFamily="66" charset="0"/>
                  <a:ea typeface="MS Mincho" pitchFamily="49" charset="-128"/>
                </a:rPr>
                <a:t>2</a:t>
              </a:r>
              <a:endParaRPr lang="en-US" altLang="ja-JP" sz="1400" b="1" dirty="0">
                <a:solidFill>
                  <a:schemeClr val="bg1"/>
                </a:solidFill>
                <a:latin typeface="Comic Sans MS" pitchFamily="66" charset="0"/>
                <a:ea typeface="MS Mincho" pitchFamily="49" charset="-128"/>
              </a:endParaRPr>
            </a:p>
            <a:p>
              <a:pPr defTabSz="455613" eaLnBrk="1" hangingPunct="1">
                <a:defRPr/>
              </a:pPr>
              <a:endParaRPr lang="en-US" altLang="ja-JP" sz="1400" b="1" dirty="0">
                <a:solidFill>
                  <a:schemeClr val="bg1"/>
                </a:solidFill>
                <a:latin typeface="Comic Sans MS" pitchFamily="66" charset="0"/>
                <a:ea typeface="MS Mincho" pitchFamily="49" charset="-128"/>
              </a:endParaRPr>
            </a:p>
            <a:p>
              <a:pPr defTabSz="455613" eaLnBrk="1" hangingPunct="1">
                <a:defRPr/>
              </a:pPr>
              <a:r>
                <a:rPr lang="en-US" altLang="ja-JP" sz="1400" b="1" dirty="0">
                  <a:solidFill>
                    <a:schemeClr val="bg1"/>
                  </a:solidFill>
                  <a:latin typeface="Comic Sans MS" pitchFamily="66" charset="0"/>
                  <a:ea typeface="MS Mincho" pitchFamily="49" charset="-128"/>
                </a:rPr>
                <a:t>Predefined maximum dose:</a:t>
              </a:r>
            </a:p>
            <a:p>
              <a:pPr defTabSz="455613" eaLnBrk="1" hangingPunct="1">
                <a:defRPr/>
              </a:pPr>
              <a:r>
                <a:rPr lang="en-US" altLang="ja-JP" sz="1400" b="1" dirty="0" err="1">
                  <a:solidFill>
                    <a:schemeClr val="bg1"/>
                  </a:solidFill>
                  <a:latin typeface="Comic Sans MS" pitchFamily="66" charset="0"/>
                  <a:ea typeface="MS Mincho" pitchFamily="49" charset="-128"/>
                </a:rPr>
                <a:t>afatinib</a:t>
              </a:r>
              <a:r>
                <a:rPr lang="en-US" altLang="ja-JP" sz="1400" b="1" dirty="0">
                  <a:solidFill>
                    <a:schemeClr val="bg1"/>
                  </a:solidFill>
                  <a:latin typeface="Comic Sans MS" pitchFamily="66" charset="0"/>
                  <a:ea typeface="MS Mincho" pitchFamily="49" charset="-128"/>
                </a:rPr>
                <a:t> 40 mg +</a:t>
              </a:r>
            </a:p>
            <a:p>
              <a:pPr defTabSz="455613" eaLnBrk="1" hangingPunct="1">
                <a:defRPr/>
              </a:pPr>
              <a:r>
                <a:rPr lang="en-US" altLang="ja-JP" sz="1400" b="1" dirty="0" err="1">
                  <a:solidFill>
                    <a:schemeClr val="bg1"/>
                  </a:solidFill>
                  <a:latin typeface="Comic Sans MS" pitchFamily="66" charset="0"/>
                  <a:ea typeface="MS Mincho" pitchFamily="49" charset="-128"/>
                </a:rPr>
                <a:t>cetuximab</a:t>
              </a:r>
              <a:r>
                <a:rPr lang="en-US" altLang="ja-JP" sz="1400" b="1" dirty="0">
                  <a:solidFill>
                    <a:schemeClr val="bg1"/>
                  </a:solidFill>
                  <a:latin typeface="Comic Sans MS" pitchFamily="66" charset="0"/>
                  <a:ea typeface="MS Mincho" pitchFamily="49" charset="-128"/>
                </a:rPr>
                <a:t> 500 mg/m</a:t>
              </a:r>
              <a:r>
                <a:rPr lang="en-US" altLang="ja-JP" sz="1400" b="1" baseline="30000" dirty="0">
                  <a:solidFill>
                    <a:schemeClr val="bg1"/>
                  </a:solidFill>
                  <a:latin typeface="Comic Sans MS" pitchFamily="66" charset="0"/>
                  <a:ea typeface="MS Mincho" pitchFamily="49" charset="-128"/>
                </a:rPr>
                <a:t>2</a:t>
              </a:r>
              <a:endParaRPr lang="en-GB" sz="1400" b="1" dirty="0">
                <a:solidFill>
                  <a:schemeClr val="bg1"/>
                </a:solidFill>
                <a:latin typeface="Comic Sans MS" pitchFamily="66" charset="0"/>
                <a:ea typeface="ヒラギノ角ゴ Pro W3" charset="-128"/>
              </a:endParaRPr>
            </a:p>
          </p:txBody>
        </p:sp>
      </p:grpSp>
      <p:sp>
        <p:nvSpPr>
          <p:cNvPr id="43012" name="TextBox 3"/>
          <p:cNvSpPr txBox="1">
            <a:spLocks noChangeArrowheads="1"/>
          </p:cNvSpPr>
          <p:nvPr/>
        </p:nvSpPr>
        <p:spPr bwMode="auto">
          <a:xfrm>
            <a:off x="831398" y="5758942"/>
            <a:ext cx="1382029" cy="523184"/>
          </a:xfrm>
          <a:prstGeom prst="rect">
            <a:avLst/>
          </a:prstGeom>
          <a:noFill/>
          <a:ln w="9525">
            <a:noFill/>
            <a:miter lim="800000"/>
            <a:headEnd/>
            <a:tailEnd/>
          </a:ln>
        </p:spPr>
        <p:txBody>
          <a:bodyPr wrap="none" lIns="91400" tIns="45702" rIns="91400" bIns="45702">
            <a:spAutoFit/>
          </a:bodyPr>
          <a:lstStyle/>
          <a:p>
            <a:pPr algn="ctr" defTabSz="457200" eaLnBrk="1" hangingPunct="1"/>
            <a:r>
              <a:rPr lang="en-GB" sz="1400" dirty="0">
                <a:latin typeface="Comic Sans MS" pitchFamily="66" charset="0"/>
              </a:rPr>
              <a:t>ECOG PS 0-2</a:t>
            </a:r>
          </a:p>
          <a:p>
            <a:pPr algn="ctr" defTabSz="457200" eaLnBrk="1" hangingPunct="1"/>
            <a:r>
              <a:rPr lang="en-GB" sz="1400" dirty="0">
                <a:latin typeface="Comic Sans MS" pitchFamily="66" charset="0"/>
              </a:rPr>
              <a:t>Age ≥ 18 years</a:t>
            </a:r>
          </a:p>
        </p:txBody>
      </p:sp>
      <p:sp>
        <p:nvSpPr>
          <p:cNvPr id="14" name="Rectangle 13"/>
          <p:cNvSpPr/>
          <p:nvPr/>
        </p:nvSpPr>
        <p:spPr>
          <a:xfrm>
            <a:off x="118872" y="0"/>
            <a:ext cx="8567927" cy="400110"/>
          </a:xfrm>
          <a:prstGeom prst="rect">
            <a:avLst/>
          </a:prstGeom>
        </p:spPr>
        <p:txBody>
          <a:bodyPr wrap="square">
            <a:spAutoFit/>
          </a:bodyPr>
          <a:lstStyle/>
          <a:p>
            <a:pPr algn="ctr">
              <a:defRPr/>
            </a:pPr>
            <a:r>
              <a:rPr lang="en-US" sz="2000" dirty="0" smtClean="0">
                <a:solidFill>
                  <a:schemeClr val="accent3">
                    <a:lumMod val="60000"/>
                    <a:lumOff val="40000"/>
                  </a:schemeClr>
                </a:solidFill>
              </a:rPr>
              <a:t>Combination Treatments for EGFR Acquired Resistance</a:t>
            </a:r>
            <a:endParaRPr lang="en-US" sz="2000" dirty="0">
              <a:solidFill>
                <a:schemeClr val="accent3">
                  <a:lumMod val="60000"/>
                  <a:lumOff val="40000"/>
                </a:schemeClr>
              </a:solidFill>
            </a:endParaRPr>
          </a:p>
        </p:txBody>
      </p:sp>
      <p:sp>
        <p:nvSpPr>
          <p:cNvPr id="16" name="TextBox 15"/>
          <p:cNvSpPr txBox="1"/>
          <p:nvPr/>
        </p:nvSpPr>
        <p:spPr>
          <a:xfrm>
            <a:off x="301752" y="310896"/>
            <a:ext cx="7790688" cy="1384995"/>
          </a:xfrm>
          <a:prstGeom prst="rect">
            <a:avLst/>
          </a:prstGeom>
          <a:noFill/>
        </p:spPr>
        <p:txBody>
          <a:bodyPr wrap="square" rtlCol="0">
            <a:spAutoFit/>
          </a:bodyPr>
          <a:lstStyle/>
          <a:p>
            <a:pPr algn="ctr"/>
            <a:r>
              <a:rPr lang="en-US" sz="2800" dirty="0" smtClean="0"/>
              <a:t>Dual Inhibition of EGFR with </a:t>
            </a:r>
            <a:r>
              <a:rPr lang="en-US" sz="2800" dirty="0" err="1" smtClean="0"/>
              <a:t>Afatinib</a:t>
            </a:r>
            <a:r>
              <a:rPr lang="en-US" sz="2800" dirty="0" smtClean="0"/>
              <a:t> and </a:t>
            </a:r>
            <a:r>
              <a:rPr lang="en-US" sz="2800" dirty="0" err="1" smtClean="0"/>
              <a:t>Cetuximab</a:t>
            </a:r>
            <a:r>
              <a:rPr lang="en-US" sz="2800" dirty="0" smtClean="0"/>
              <a:t> in </a:t>
            </a:r>
            <a:r>
              <a:rPr lang="en-US" sz="2800" dirty="0" err="1" smtClean="0"/>
              <a:t>Kinase</a:t>
            </a:r>
            <a:r>
              <a:rPr lang="en-US" sz="2800" dirty="0" smtClean="0"/>
              <a:t> Inhibitor-Resistant</a:t>
            </a:r>
            <a:r>
              <a:rPr lang="en-US" sz="2800" i="1" dirty="0" smtClean="0"/>
              <a:t> EGFR </a:t>
            </a:r>
            <a:r>
              <a:rPr lang="en-US" sz="2800" dirty="0" smtClean="0"/>
              <a:t>Mutant Lung Cancer with and without T790M</a:t>
            </a:r>
            <a:endParaRPr lang="en-US" sz="2800" dirty="0"/>
          </a:p>
        </p:txBody>
      </p:sp>
      <p:sp>
        <p:nvSpPr>
          <p:cNvPr id="18" name="TextBox 17"/>
          <p:cNvSpPr txBox="1"/>
          <p:nvPr/>
        </p:nvSpPr>
        <p:spPr>
          <a:xfrm>
            <a:off x="3136392" y="6282126"/>
            <a:ext cx="5797296" cy="369332"/>
          </a:xfrm>
          <a:prstGeom prst="rect">
            <a:avLst/>
          </a:prstGeom>
          <a:noFill/>
        </p:spPr>
        <p:txBody>
          <a:bodyPr wrap="square" rtlCol="0">
            <a:spAutoFit/>
          </a:bodyPr>
          <a:lstStyle/>
          <a:p>
            <a:pPr algn="r"/>
            <a:r>
              <a:rPr lang="en-US" dirty="0" err="1" smtClean="0"/>
              <a:t>Janjigian</a:t>
            </a:r>
            <a:r>
              <a:rPr lang="en-US" dirty="0" smtClean="0"/>
              <a:t>, et al. Cancer Discovery 4(9): 1-10, 2014</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612267"/>
            <a:ext cx="8229600" cy="1143000"/>
          </a:xfrm>
        </p:spPr>
        <p:txBody>
          <a:bodyPr>
            <a:normAutofit/>
          </a:bodyPr>
          <a:lstStyle/>
          <a:p>
            <a:pPr algn="ctr"/>
            <a:r>
              <a:rPr lang="en-GB" sz="2800" dirty="0" err="1" smtClean="0">
                <a:latin typeface="Comic Sans MS" pitchFamily="66" charset="0"/>
              </a:rPr>
              <a:t>Tumor</a:t>
            </a:r>
            <a:r>
              <a:rPr lang="en-GB" sz="2800" dirty="0" smtClean="0">
                <a:latin typeface="Comic Sans MS" pitchFamily="66" charset="0"/>
              </a:rPr>
              <a:t> Regression by T790M Mutation Status</a:t>
            </a:r>
            <a:br>
              <a:rPr lang="en-GB" sz="2800" dirty="0" smtClean="0">
                <a:latin typeface="Comic Sans MS" pitchFamily="66" charset="0"/>
              </a:rPr>
            </a:br>
            <a:r>
              <a:rPr lang="en-GB" sz="2800" b="0" dirty="0" smtClean="0">
                <a:latin typeface="Comic Sans MS" pitchFamily="66" charset="0"/>
              </a:rPr>
              <a:t>at Recommended Dose</a:t>
            </a:r>
          </a:p>
        </p:txBody>
      </p:sp>
      <p:pic>
        <p:nvPicPr>
          <p:cNvPr id="44035" name="Picture 6" descr="7711816_Slide_11.png"/>
          <p:cNvPicPr>
            <a:picLocks noChangeAspect="1"/>
          </p:cNvPicPr>
          <p:nvPr/>
        </p:nvPicPr>
        <p:blipFill>
          <a:blip r:embed="rId3"/>
          <a:srcRect/>
          <a:stretch>
            <a:fillRect/>
          </a:stretch>
        </p:blipFill>
        <p:spPr bwMode="auto">
          <a:xfrm>
            <a:off x="99695" y="1755267"/>
            <a:ext cx="8869680" cy="4494936"/>
          </a:xfrm>
          <a:prstGeom prst="rect">
            <a:avLst/>
          </a:prstGeom>
          <a:solidFill>
            <a:schemeClr val="accent1">
              <a:lumMod val="50000"/>
            </a:schemeClr>
          </a:solidFill>
          <a:ln w="9525">
            <a:solidFill>
              <a:schemeClr val="tx2"/>
            </a:solidFill>
            <a:miter lim="800000"/>
            <a:headEnd/>
            <a:tailEnd/>
          </a:ln>
        </p:spPr>
      </p:pic>
      <p:sp>
        <p:nvSpPr>
          <p:cNvPr id="44036" name="TextBox 3"/>
          <p:cNvSpPr txBox="1">
            <a:spLocks noChangeArrowheads="1"/>
          </p:cNvSpPr>
          <p:nvPr/>
        </p:nvSpPr>
        <p:spPr bwMode="auto">
          <a:xfrm>
            <a:off x="228600" y="6324600"/>
            <a:ext cx="2819400" cy="369888"/>
          </a:xfrm>
          <a:prstGeom prst="rect">
            <a:avLst/>
          </a:prstGeom>
          <a:noFill/>
          <a:ln w="9525">
            <a:noFill/>
            <a:miter lim="800000"/>
            <a:headEnd/>
            <a:tailEnd/>
          </a:ln>
        </p:spPr>
        <p:txBody>
          <a:bodyPr lIns="91400" tIns="45702" rIns="91400" bIns="45702">
            <a:spAutoFit/>
          </a:bodyPr>
          <a:lstStyle/>
          <a:p>
            <a:pPr eaLnBrk="1" hangingPunct="1"/>
            <a:r>
              <a:rPr lang="en-US" sz="1800">
                <a:latin typeface="Comic Sans MS" pitchFamily="66" charset="0"/>
              </a:rPr>
              <a:t>Horn at al. IASLC 2011</a:t>
            </a:r>
          </a:p>
        </p:txBody>
      </p:sp>
      <p:sp>
        <p:nvSpPr>
          <p:cNvPr id="5" name="Rectangle 4"/>
          <p:cNvSpPr/>
          <p:nvPr/>
        </p:nvSpPr>
        <p:spPr>
          <a:xfrm>
            <a:off x="118872" y="0"/>
            <a:ext cx="8567927" cy="400110"/>
          </a:xfrm>
          <a:prstGeom prst="rect">
            <a:avLst/>
          </a:prstGeom>
        </p:spPr>
        <p:txBody>
          <a:bodyPr wrap="square">
            <a:spAutoFit/>
          </a:bodyPr>
          <a:lstStyle/>
          <a:p>
            <a:pPr algn="ctr">
              <a:defRPr/>
            </a:pPr>
            <a:r>
              <a:rPr lang="en-US" sz="2000" dirty="0" smtClean="0">
                <a:solidFill>
                  <a:schemeClr val="accent3">
                    <a:lumMod val="60000"/>
                    <a:lumOff val="40000"/>
                  </a:schemeClr>
                </a:solidFill>
              </a:rPr>
              <a:t>Combination Treatments for EGFR Acquired Resistance</a:t>
            </a:r>
            <a:endParaRPr lang="en-US" sz="2000"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885486-8ECC-0A41-859E-5C7C3DF5075E}" type="slidenum">
              <a:rPr lang="en-US" smtClean="0"/>
              <a:pPr/>
              <a:t>16</a:t>
            </a:fld>
            <a:endParaRPr lang="en-US" dirty="0"/>
          </a:p>
        </p:txBody>
      </p:sp>
      <p:pic>
        <p:nvPicPr>
          <p:cNvPr id="4" name="Picture 2"/>
          <p:cNvPicPr>
            <a:picLocks noChangeAspect="1" noChangeArrowheads="1"/>
          </p:cNvPicPr>
          <p:nvPr/>
        </p:nvPicPr>
        <p:blipFill>
          <a:blip r:embed="rId3"/>
          <a:srcRect b="15148"/>
          <a:stretch>
            <a:fillRect/>
          </a:stretch>
        </p:blipFill>
        <p:spPr bwMode="auto">
          <a:xfrm>
            <a:off x="219455" y="252167"/>
            <a:ext cx="8646643" cy="6377233"/>
          </a:xfrm>
          <a:prstGeom prst="rect">
            <a:avLst/>
          </a:prstGeom>
          <a:noFill/>
          <a:ln w="9525">
            <a:noFill/>
            <a:miter lim="800000"/>
            <a:headEnd/>
            <a:tailEnd/>
          </a:ln>
        </p:spPr>
      </p:pic>
      <p:sp>
        <p:nvSpPr>
          <p:cNvPr id="5" name="TextBox 4"/>
          <p:cNvSpPr txBox="1"/>
          <p:nvPr/>
        </p:nvSpPr>
        <p:spPr>
          <a:xfrm>
            <a:off x="3456432" y="6488668"/>
            <a:ext cx="5797296" cy="369332"/>
          </a:xfrm>
          <a:prstGeom prst="rect">
            <a:avLst/>
          </a:prstGeom>
          <a:noFill/>
        </p:spPr>
        <p:txBody>
          <a:bodyPr wrap="square" rtlCol="0">
            <a:spAutoFit/>
          </a:bodyPr>
          <a:lstStyle/>
          <a:p>
            <a:pPr algn="r"/>
            <a:r>
              <a:rPr lang="en-US" dirty="0" err="1" smtClean="0"/>
              <a:t>Janjigian</a:t>
            </a:r>
            <a:r>
              <a:rPr lang="en-US" dirty="0" smtClean="0"/>
              <a:t>, et al. Cancer Discovery 4(9): 1-10, 2014</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66700" y="357632"/>
            <a:ext cx="8493125" cy="919163"/>
          </a:xfrm>
        </p:spPr>
        <p:txBody>
          <a:bodyPr/>
          <a:lstStyle/>
          <a:p>
            <a:pPr eaLnBrk="1" hangingPunct="1"/>
            <a:r>
              <a:rPr lang="en-US" dirty="0" err="1" smtClean="0"/>
              <a:t>Cetux</a:t>
            </a:r>
            <a:r>
              <a:rPr lang="en-US" dirty="0" smtClean="0"/>
              <a:t>/</a:t>
            </a:r>
            <a:r>
              <a:rPr lang="en-US" dirty="0" err="1" smtClean="0"/>
              <a:t>Afatanib</a:t>
            </a:r>
            <a:r>
              <a:rPr lang="en-US" dirty="0" smtClean="0"/>
              <a:t> Toxicity</a:t>
            </a:r>
          </a:p>
        </p:txBody>
      </p:sp>
      <p:graphicFrame>
        <p:nvGraphicFramePr>
          <p:cNvPr id="2" name="Table 1"/>
          <p:cNvGraphicFramePr>
            <a:graphicFrameLocks noGrp="1"/>
          </p:cNvGraphicFramePr>
          <p:nvPr/>
        </p:nvGraphicFramePr>
        <p:xfrm>
          <a:off x="1618488" y="1447800"/>
          <a:ext cx="5867400" cy="4724400"/>
        </p:xfrm>
        <a:graphic>
          <a:graphicData uri="http://schemas.openxmlformats.org/drawingml/2006/table">
            <a:tbl>
              <a:tblPr firstRow="1" bandRow="1">
                <a:tableStyleId>{21E4AEA4-8DFA-4A89-87EB-49C32662AFE0}</a:tableStyleId>
              </a:tblPr>
              <a:tblGrid>
                <a:gridCol w="2057400"/>
                <a:gridCol w="1905000"/>
                <a:gridCol w="1905000"/>
              </a:tblGrid>
              <a:tr h="590550">
                <a:tc>
                  <a:txBody>
                    <a:bodyPr/>
                    <a:lstStyle/>
                    <a:p>
                      <a:r>
                        <a:rPr lang="en-US" sz="2800" dirty="0" smtClean="0"/>
                        <a:t>N=126</a:t>
                      </a:r>
                      <a:endParaRPr lang="en-US" sz="2800" dirty="0"/>
                    </a:p>
                  </a:txBody>
                  <a:tcPr/>
                </a:tc>
                <a:tc>
                  <a:txBody>
                    <a:bodyPr/>
                    <a:lstStyle/>
                    <a:p>
                      <a:pPr algn="ctr"/>
                      <a:r>
                        <a:rPr lang="en-US" sz="2800" dirty="0" smtClean="0"/>
                        <a:t>All grades</a:t>
                      </a:r>
                      <a:endParaRPr lang="en-US" sz="2800" dirty="0"/>
                    </a:p>
                  </a:txBody>
                  <a:tcPr/>
                </a:tc>
                <a:tc>
                  <a:txBody>
                    <a:bodyPr/>
                    <a:lstStyle/>
                    <a:p>
                      <a:pPr algn="ctr"/>
                      <a:r>
                        <a:rPr lang="en-US" sz="2800" dirty="0" err="1" smtClean="0"/>
                        <a:t>Gr</a:t>
                      </a:r>
                      <a:r>
                        <a:rPr lang="en-US" sz="2800" baseline="0" dirty="0" smtClean="0"/>
                        <a:t> 3-4</a:t>
                      </a:r>
                      <a:endParaRPr lang="en-US" sz="2800" dirty="0"/>
                    </a:p>
                  </a:txBody>
                  <a:tcPr/>
                </a:tc>
              </a:tr>
              <a:tr h="590550">
                <a:tc>
                  <a:txBody>
                    <a:bodyPr/>
                    <a:lstStyle/>
                    <a:p>
                      <a:r>
                        <a:rPr lang="en-US" sz="2800" dirty="0" smtClean="0"/>
                        <a:t>Rash</a:t>
                      </a:r>
                      <a:endParaRPr lang="en-US" sz="2800" dirty="0"/>
                    </a:p>
                  </a:txBody>
                  <a:tcPr/>
                </a:tc>
                <a:tc>
                  <a:txBody>
                    <a:bodyPr/>
                    <a:lstStyle/>
                    <a:p>
                      <a:pPr algn="ctr"/>
                      <a:r>
                        <a:rPr lang="en-US" sz="2800" dirty="0" smtClean="0"/>
                        <a:t>114 (90%)</a:t>
                      </a:r>
                      <a:endParaRPr lang="en-US" sz="2800" dirty="0"/>
                    </a:p>
                  </a:txBody>
                  <a:tcPr/>
                </a:tc>
                <a:tc>
                  <a:txBody>
                    <a:bodyPr/>
                    <a:lstStyle/>
                    <a:p>
                      <a:pPr algn="ctr"/>
                      <a:r>
                        <a:rPr lang="en-US" sz="2800" dirty="0" smtClean="0"/>
                        <a:t>25 (20%)</a:t>
                      </a:r>
                      <a:endParaRPr lang="en-US" sz="2800" dirty="0"/>
                    </a:p>
                  </a:txBody>
                  <a:tcPr/>
                </a:tc>
              </a:tr>
              <a:tr h="590550">
                <a:tc>
                  <a:txBody>
                    <a:bodyPr/>
                    <a:lstStyle/>
                    <a:p>
                      <a:r>
                        <a:rPr lang="en-US" sz="2800" dirty="0" smtClean="0"/>
                        <a:t>Diarrhea</a:t>
                      </a:r>
                      <a:endParaRPr lang="en-US" sz="2800" dirty="0"/>
                    </a:p>
                  </a:txBody>
                  <a:tcPr/>
                </a:tc>
                <a:tc>
                  <a:txBody>
                    <a:bodyPr/>
                    <a:lstStyle/>
                    <a:p>
                      <a:pPr algn="ctr"/>
                      <a:r>
                        <a:rPr lang="en-US" sz="2800" dirty="0" smtClean="0"/>
                        <a:t>89 (71%)</a:t>
                      </a:r>
                      <a:endParaRPr lang="en-US" sz="2800" dirty="0"/>
                    </a:p>
                  </a:txBody>
                  <a:tcPr/>
                </a:tc>
                <a:tc>
                  <a:txBody>
                    <a:bodyPr/>
                    <a:lstStyle/>
                    <a:p>
                      <a:pPr algn="ctr"/>
                      <a:r>
                        <a:rPr lang="en-US" sz="2800" dirty="0" smtClean="0"/>
                        <a:t>8 (6%)</a:t>
                      </a:r>
                      <a:endParaRPr lang="en-US" sz="2800" dirty="0"/>
                    </a:p>
                  </a:txBody>
                  <a:tcPr/>
                </a:tc>
              </a:tr>
              <a:tr h="590550">
                <a:tc>
                  <a:txBody>
                    <a:bodyPr/>
                    <a:lstStyle/>
                    <a:p>
                      <a:r>
                        <a:rPr lang="en-US" sz="2800" dirty="0" smtClean="0"/>
                        <a:t>Nail Effect</a:t>
                      </a:r>
                      <a:endParaRPr lang="en-US" sz="2800" dirty="0"/>
                    </a:p>
                  </a:txBody>
                  <a:tcPr/>
                </a:tc>
                <a:tc>
                  <a:txBody>
                    <a:bodyPr/>
                    <a:lstStyle/>
                    <a:p>
                      <a:pPr algn="ctr"/>
                      <a:r>
                        <a:rPr lang="en-US" sz="2800" dirty="0" smtClean="0"/>
                        <a:t>72 (57%)</a:t>
                      </a:r>
                      <a:endParaRPr lang="en-US" sz="2800" dirty="0"/>
                    </a:p>
                  </a:txBody>
                  <a:tcPr/>
                </a:tc>
                <a:tc>
                  <a:txBody>
                    <a:bodyPr/>
                    <a:lstStyle/>
                    <a:p>
                      <a:pPr algn="ctr"/>
                      <a:r>
                        <a:rPr lang="en-US" sz="2800" dirty="0" smtClean="0"/>
                        <a:t>0 (0%)</a:t>
                      </a:r>
                      <a:endParaRPr lang="en-US" sz="2800" dirty="0"/>
                    </a:p>
                  </a:txBody>
                  <a:tcPr/>
                </a:tc>
              </a:tr>
              <a:tr h="590550">
                <a:tc>
                  <a:txBody>
                    <a:bodyPr/>
                    <a:lstStyle/>
                    <a:p>
                      <a:r>
                        <a:rPr lang="en-US" sz="2800" dirty="0" smtClean="0"/>
                        <a:t>Stomatitis</a:t>
                      </a:r>
                      <a:endParaRPr lang="en-US" sz="2800" dirty="0"/>
                    </a:p>
                  </a:txBody>
                  <a:tcPr/>
                </a:tc>
                <a:tc>
                  <a:txBody>
                    <a:bodyPr/>
                    <a:lstStyle/>
                    <a:p>
                      <a:pPr algn="ctr"/>
                      <a:r>
                        <a:rPr lang="en-US" sz="2800" dirty="0" smtClean="0"/>
                        <a:t>71</a:t>
                      </a:r>
                      <a:r>
                        <a:rPr lang="en-US" sz="2800" baseline="0" dirty="0" smtClean="0"/>
                        <a:t> (56%)</a:t>
                      </a:r>
                      <a:endParaRPr lang="en-US" sz="2800" dirty="0"/>
                    </a:p>
                  </a:txBody>
                  <a:tcPr/>
                </a:tc>
                <a:tc>
                  <a:txBody>
                    <a:bodyPr/>
                    <a:lstStyle/>
                    <a:p>
                      <a:pPr algn="ctr"/>
                      <a:r>
                        <a:rPr lang="en-US" sz="2800" dirty="0" smtClean="0"/>
                        <a:t>1 (1%)</a:t>
                      </a:r>
                      <a:endParaRPr lang="en-US" sz="2800" dirty="0"/>
                    </a:p>
                  </a:txBody>
                  <a:tcPr/>
                </a:tc>
              </a:tr>
              <a:tr h="590550">
                <a:tc>
                  <a:txBody>
                    <a:bodyPr/>
                    <a:lstStyle/>
                    <a:p>
                      <a:r>
                        <a:rPr lang="en-US" sz="2800" dirty="0" smtClean="0"/>
                        <a:t>Fatigue</a:t>
                      </a:r>
                      <a:endParaRPr lang="en-US" sz="2800" dirty="0"/>
                    </a:p>
                  </a:txBody>
                  <a:tcPr/>
                </a:tc>
                <a:tc>
                  <a:txBody>
                    <a:bodyPr/>
                    <a:lstStyle/>
                    <a:p>
                      <a:pPr algn="ctr"/>
                      <a:r>
                        <a:rPr lang="en-US" sz="2800" dirty="0" smtClean="0"/>
                        <a:t>59 (47%)</a:t>
                      </a:r>
                      <a:endParaRPr lang="en-US" sz="2800" dirty="0"/>
                    </a:p>
                  </a:txBody>
                  <a:tcPr/>
                </a:tc>
                <a:tc>
                  <a:txBody>
                    <a:bodyPr/>
                    <a:lstStyle/>
                    <a:p>
                      <a:pPr algn="ctr"/>
                      <a:r>
                        <a:rPr lang="en-US" sz="2800" dirty="0" smtClean="0"/>
                        <a:t>3</a:t>
                      </a:r>
                      <a:r>
                        <a:rPr lang="en-US" sz="2800" baseline="0" dirty="0" smtClean="0"/>
                        <a:t> (2%)</a:t>
                      </a:r>
                      <a:endParaRPr lang="en-US" sz="2800" dirty="0"/>
                    </a:p>
                  </a:txBody>
                  <a:tcPr/>
                </a:tc>
              </a:tr>
              <a:tr h="590550">
                <a:tc>
                  <a:txBody>
                    <a:bodyPr/>
                    <a:lstStyle/>
                    <a:p>
                      <a:r>
                        <a:rPr lang="en-US" sz="2800" dirty="0" smtClean="0"/>
                        <a:t>Nausea</a:t>
                      </a:r>
                      <a:endParaRPr lang="en-US" sz="2800" dirty="0"/>
                    </a:p>
                  </a:txBody>
                  <a:tcPr/>
                </a:tc>
                <a:tc>
                  <a:txBody>
                    <a:bodyPr/>
                    <a:lstStyle/>
                    <a:p>
                      <a:pPr algn="ctr"/>
                      <a:r>
                        <a:rPr lang="en-US" sz="2800" dirty="0" smtClean="0"/>
                        <a:t>53 (42%)</a:t>
                      </a:r>
                      <a:endParaRPr lang="en-US" sz="2800" dirty="0"/>
                    </a:p>
                  </a:txBody>
                  <a:tcPr/>
                </a:tc>
                <a:tc>
                  <a:txBody>
                    <a:bodyPr/>
                    <a:lstStyle/>
                    <a:p>
                      <a:pPr algn="ctr"/>
                      <a:r>
                        <a:rPr lang="en-US" sz="2800" dirty="0" smtClean="0"/>
                        <a:t>3 (2%)</a:t>
                      </a:r>
                      <a:endParaRPr lang="en-US" sz="2800" dirty="0"/>
                    </a:p>
                  </a:txBody>
                  <a:tcPr/>
                </a:tc>
              </a:tr>
              <a:tr h="590550">
                <a:tc>
                  <a:txBody>
                    <a:bodyPr/>
                    <a:lstStyle/>
                    <a:p>
                      <a:r>
                        <a:rPr lang="en-US" sz="2800" dirty="0" err="1" smtClean="0"/>
                        <a:t>Xerosis</a:t>
                      </a:r>
                      <a:endParaRPr lang="en-US" sz="2800" dirty="0"/>
                    </a:p>
                  </a:txBody>
                  <a:tcPr/>
                </a:tc>
                <a:tc>
                  <a:txBody>
                    <a:bodyPr/>
                    <a:lstStyle/>
                    <a:p>
                      <a:pPr algn="ctr"/>
                      <a:r>
                        <a:rPr lang="en-US" sz="2800" dirty="0" smtClean="0"/>
                        <a:t>53 (42%)</a:t>
                      </a:r>
                      <a:endParaRPr lang="en-US" sz="2800" dirty="0"/>
                    </a:p>
                  </a:txBody>
                  <a:tcPr/>
                </a:tc>
                <a:tc>
                  <a:txBody>
                    <a:bodyPr/>
                    <a:lstStyle/>
                    <a:p>
                      <a:pPr algn="ctr"/>
                      <a:r>
                        <a:rPr lang="en-US" sz="2800" dirty="0" smtClean="0"/>
                        <a:t>3 (2%)</a:t>
                      </a:r>
                      <a:endParaRPr lang="en-US" sz="2800" dirty="0"/>
                    </a:p>
                  </a:txBody>
                  <a:tcPr/>
                </a:tc>
              </a:tr>
            </a:tbl>
          </a:graphicData>
        </a:graphic>
      </p:graphicFrame>
      <p:sp>
        <p:nvSpPr>
          <p:cNvPr id="6" name="Rectangle 5"/>
          <p:cNvSpPr/>
          <p:nvPr/>
        </p:nvSpPr>
        <p:spPr>
          <a:xfrm>
            <a:off x="118872" y="0"/>
            <a:ext cx="8567927" cy="400110"/>
          </a:xfrm>
          <a:prstGeom prst="rect">
            <a:avLst/>
          </a:prstGeom>
        </p:spPr>
        <p:txBody>
          <a:bodyPr wrap="square">
            <a:spAutoFit/>
          </a:bodyPr>
          <a:lstStyle/>
          <a:p>
            <a:pPr algn="ctr">
              <a:defRPr/>
            </a:pPr>
            <a:r>
              <a:rPr lang="en-US" sz="2000" dirty="0" smtClean="0">
                <a:solidFill>
                  <a:schemeClr val="accent3">
                    <a:lumMod val="60000"/>
                    <a:lumOff val="40000"/>
                  </a:schemeClr>
                </a:solidFill>
              </a:rPr>
              <a:t>Combination Treatments for EGFR Acquired Resistance</a:t>
            </a:r>
            <a:endParaRPr lang="en-US" sz="2000" dirty="0">
              <a:solidFill>
                <a:schemeClr val="accent3">
                  <a:lumMod val="60000"/>
                  <a:lumOff val="40000"/>
                </a:schemeClr>
              </a:solidFill>
            </a:endParaRPr>
          </a:p>
        </p:txBody>
      </p:sp>
      <p:sp>
        <p:nvSpPr>
          <p:cNvPr id="7" name="TextBox 6"/>
          <p:cNvSpPr txBox="1"/>
          <p:nvPr/>
        </p:nvSpPr>
        <p:spPr>
          <a:xfrm>
            <a:off x="3178429" y="6454513"/>
            <a:ext cx="5797296" cy="369332"/>
          </a:xfrm>
          <a:prstGeom prst="rect">
            <a:avLst/>
          </a:prstGeom>
          <a:noFill/>
        </p:spPr>
        <p:txBody>
          <a:bodyPr wrap="square" rtlCol="0">
            <a:spAutoFit/>
          </a:bodyPr>
          <a:lstStyle/>
          <a:p>
            <a:pPr algn="r"/>
            <a:r>
              <a:rPr lang="en-US" dirty="0" err="1" smtClean="0"/>
              <a:t>Janjigian</a:t>
            </a:r>
            <a:r>
              <a:rPr lang="en-US" dirty="0" smtClean="0"/>
              <a:t>, et al. Cancer Discovery 4(9): 1-10, 2014</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590106"/>
            <a:ext cx="8229600" cy="1143000"/>
          </a:xfrm>
        </p:spPr>
        <p:txBody>
          <a:bodyPr/>
          <a:lstStyle/>
          <a:p>
            <a:pPr algn="ctr"/>
            <a:r>
              <a:rPr lang="en-US" dirty="0" smtClean="0"/>
              <a:t>Preliminary Efficacy Comparison</a:t>
            </a:r>
          </a:p>
        </p:txBody>
      </p:sp>
      <p:graphicFrame>
        <p:nvGraphicFramePr>
          <p:cNvPr id="5" name="Content Placeholder 4"/>
          <p:cNvGraphicFramePr>
            <a:graphicFrameLocks noGrp="1"/>
          </p:cNvGraphicFramePr>
          <p:nvPr>
            <p:ph idx="1"/>
          </p:nvPr>
        </p:nvGraphicFramePr>
        <p:xfrm>
          <a:off x="457200" y="1733106"/>
          <a:ext cx="8001000" cy="4648199"/>
        </p:xfrm>
        <a:graphic>
          <a:graphicData uri="http://schemas.openxmlformats.org/drawingml/2006/table">
            <a:tbl>
              <a:tblPr firstRow="1" bandRow="1">
                <a:tableStyleId>{21E4AEA4-8DFA-4A89-87EB-49C32662AFE0}</a:tableStyleId>
              </a:tblPr>
              <a:tblGrid>
                <a:gridCol w="2474535"/>
                <a:gridCol w="2126041"/>
                <a:gridCol w="1998186"/>
                <a:gridCol w="1402238"/>
              </a:tblGrid>
              <a:tr h="1542364">
                <a:tc>
                  <a:txBody>
                    <a:bodyPr/>
                    <a:lstStyle/>
                    <a:p>
                      <a:endParaRPr lang="en-US" sz="2400" b="0" dirty="0"/>
                    </a:p>
                  </a:txBody>
                  <a:tcPr marT="45730" marB="45730"/>
                </a:tc>
                <a:tc>
                  <a:txBody>
                    <a:bodyPr/>
                    <a:lstStyle/>
                    <a:p>
                      <a:pPr algn="ctr"/>
                      <a:r>
                        <a:rPr lang="en-US" sz="2400" dirty="0" smtClean="0"/>
                        <a:t>RR </a:t>
                      </a:r>
                    </a:p>
                    <a:p>
                      <a:pPr algn="ctr"/>
                      <a:r>
                        <a:rPr lang="en-US" sz="2400" dirty="0" smtClean="0"/>
                        <a:t>T790M</a:t>
                      </a:r>
                      <a:r>
                        <a:rPr lang="en-US" sz="2400" baseline="0" dirty="0" smtClean="0"/>
                        <a:t> +</a:t>
                      </a:r>
                      <a:endParaRPr lang="en-US" sz="2400" b="0" dirty="0"/>
                    </a:p>
                  </a:txBody>
                  <a:tcPr marT="45730" marB="45730"/>
                </a:tc>
                <a:tc>
                  <a:txBody>
                    <a:bodyPr/>
                    <a:lstStyle/>
                    <a:p>
                      <a:pPr algn="ctr"/>
                      <a:r>
                        <a:rPr lang="en-US" sz="2400" dirty="0" smtClean="0"/>
                        <a:t>RR </a:t>
                      </a:r>
                    </a:p>
                    <a:p>
                      <a:pPr algn="ctr"/>
                      <a:r>
                        <a:rPr lang="en-US" sz="2400" dirty="0" smtClean="0"/>
                        <a:t>T790M - </a:t>
                      </a:r>
                      <a:endParaRPr lang="en-US" sz="2400" b="0" dirty="0"/>
                    </a:p>
                  </a:txBody>
                  <a:tcPr marT="45730" marB="45730"/>
                </a:tc>
                <a:tc>
                  <a:txBody>
                    <a:bodyPr/>
                    <a:lstStyle/>
                    <a:p>
                      <a:pPr algn="ctr"/>
                      <a:r>
                        <a:rPr lang="en-US" sz="2400" dirty="0" smtClean="0"/>
                        <a:t>PFS (months)</a:t>
                      </a:r>
                      <a:endParaRPr lang="en-US" sz="2400" b="0" dirty="0"/>
                    </a:p>
                  </a:txBody>
                  <a:tcPr marT="45730" marB="45730"/>
                </a:tc>
              </a:tr>
              <a:tr h="621167">
                <a:tc>
                  <a:txBody>
                    <a:bodyPr/>
                    <a:lstStyle/>
                    <a:p>
                      <a:r>
                        <a:rPr lang="en-US" sz="2400" dirty="0" err="1" smtClean="0"/>
                        <a:t>Tarceva</a:t>
                      </a:r>
                      <a:r>
                        <a:rPr lang="en-US" sz="2400" dirty="0" smtClean="0"/>
                        <a:t>/AUY922</a:t>
                      </a:r>
                      <a:endParaRPr lang="en-US" sz="2400" b="0" dirty="0"/>
                    </a:p>
                  </a:txBody>
                  <a:tcPr marT="45730" marB="45730"/>
                </a:tc>
                <a:tc>
                  <a:txBody>
                    <a:bodyPr/>
                    <a:lstStyle/>
                    <a:p>
                      <a:pPr algn="ctr"/>
                      <a:r>
                        <a:rPr lang="en-US" sz="2400" dirty="0" smtClean="0"/>
                        <a:t>30%</a:t>
                      </a:r>
                      <a:endParaRPr lang="en-US" sz="2400" b="0" dirty="0"/>
                    </a:p>
                  </a:txBody>
                  <a:tcPr marT="45730" marB="45730"/>
                </a:tc>
                <a:tc>
                  <a:txBody>
                    <a:bodyPr/>
                    <a:lstStyle/>
                    <a:p>
                      <a:pPr algn="ctr"/>
                      <a:r>
                        <a:rPr lang="en-US" sz="2400" dirty="0" smtClean="0"/>
                        <a:t>10%</a:t>
                      </a:r>
                      <a:endParaRPr lang="en-US" sz="2400" b="0" dirty="0"/>
                    </a:p>
                  </a:txBody>
                  <a:tcPr marT="45730" marB="45730"/>
                </a:tc>
                <a:tc>
                  <a:txBody>
                    <a:bodyPr/>
                    <a:lstStyle/>
                    <a:p>
                      <a:pPr algn="ctr"/>
                      <a:r>
                        <a:rPr lang="en-US" sz="2400" dirty="0" smtClean="0"/>
                        <a:t>1.7</a:t>
                      </a:r>
                      <a:endParaRPr lang="en-US" sz="2400" b="0" dirty="0"/>
                    </a:p>
                  </a:txBody>
                  <a:tcPr marT="45730" marB="45730"/>
                </a:tc>
              </a:tr>
              <a:tr h="621167">
                <a:tc>
                  <a:txBody>
                    <a:bodyPr/>
                    <a:lstStyle/>
                    <a:p>
                      <a:r>
                        <a:rPr lang="en-US" sz="2400" dirty="0" err="1" smtClean="0"/>
                        <a:t>Afatanib</a:t>
                      </a:r>
                      <a:r>
                        <a:rPr lang="en-US" sz="2400" dirty="0" smtClean="0"/>
                        <a:t>/</a:t>
                      </a:r>
                      <a:r>
                        <a:rPr lang="en-US" sz="2400" dirty="0" err="1" smtClean="0"/>
                        <a:t>Cetux</a:t>
                      </a:r>
                      <a:endParaRPr lang="en-US" sz="2400" b="0" dirty="0"/>
                    </a:p>
                  </a:txBody>
                  <a:tcPr marT="45730" marB="45730"/>
                </a:tc>
                <a:tc>
                  <a:txBody>
                    <a:bodyPr/>
                    <a:lstStyle/>
                    <a:p>
                      <a:pPr algn="ctr"/>
                      <a:r>
                        <a:rPr lang="en-US" sz="2400" dirty="0" smtClean="0"/>
                        <a:t>32%</a:t>
                      </a:r>
                      <a:endParaRPr lang="en-US" sz="2400" b="0" dirty="0"/>
                    </a:p>
                  </a:txBody>
                  <a:tcPr marT="45730" marB="45730"/>
                </a:tc>
                <a:tc>
                  <a:txBody>
                    <a:bodyPr/>
                    <a:lstStyle/>
                    <a:p>
                      <a:pPr algn="ctr"/>
                      <a:r>
                        <a:rPr lang="en-US" sz="2400" dirty="0" smtClean="0"/>
                        <a:t>28%</a:t>
                      </a:r>
                      <a:endParaRPr lang="en-US" sz="2400" b="0" dirty="0"/>
                    </a:p>
                  </a:txBody>
                  <a:tcPr marT="45730" marB="45730"/>
                </a:tc>
                <a:tc>
                  <a:txBody>
                    <a:bodyPr/>
                    <a:lstStyle/>
                    <a:p>
                      <a:pPr algn="ctr"/>
                      <a:r>
                        <a:rPr lang="en-US" sz="2400" dirty="0" smtClean="0"/>
                        <a:t>4.66</a:t>
                      </a:r>
                      <a:endParaRPr lang="en-US" sz="2400" b="0" dirty="0"/>
                    </a:p>
                  </a:txBody>
                  <a:tcPr marT="45730" marB="45730"/>
                </a:tc>
              </a:tr>
              <a:tr h="621167">
                <a:tc>
                  <a:txBody>
                    <a:bodyPr/>
                    <a:lstStyle/>
                    <a:p>
                      <a:endParaRPr lang="en-US" sz="2400" b="0" dirty="0"/>
                    </a:p>
                  </a:txBody>
                  <a:tcPr marT="45730" marB="45730"/>
                </a:tc>
                <a:tc>
                  <a:txBody>
                    <a:bodyPr/>
                    <a:lstStyle/>
                    <a:p>
                      <a:pPr algn="ctr"/>
                      <a:endParaRPr lang="en-US" sz="2400" b="0" dirty="0"/>
                    </a:p>
                  </a:txBody>
                  <a:tcPr marT="45730" marB="45730"/>
                </a:tc>
                <a:tc>
                  <a:txBody>
                    <a:bodyPr/>
                    <a:lstStyle/>
                    <a:p>
                      <a:pPr algn="ctr"/>
                      <a:endParaRPr lang="en-US" sz="2400" b="0" dirty="0"/>
                    </a:p>
                  </a:txBody>
                  <a:tcPr marT="45730" marB="45730"/>
                </a:tc>
                <a:tc>
                  <a:txBody>
                    <a:bodyPr/>
                    <a:lstStyle/>
                    <a:p>
                      <a:pPr algn="ctr"/>
                      <a:endParaRPr lang="en-US" sz="2400" b="0" dirty="0"/>
                    </a:p>
                  </a:txBody>
                  <a:tcPr marT="45730" marB="45730"/>
                </a:tc>
              </a:tr>
              <a:tr h="621167">
                <a:tc>
                  <a:txBody>
                    <a:bodyPr/>
                    <a:lstStyle/>
                    <a:p>
                      <a:r>
                        <a:rPr lang="en-US" sz="2400" dirty="0" smtClean="0"/>
                        <a:t>CO-1686</a:t>
                      </a:r>
                      <a:endParaRPr lang="en-US" sz="2400" b="0" dirty="0"/>
                    </a:p>
                  </a:txBody>
                  <a:tcPr marT="45730" marB="45730"/>
                </a:tc>
                <a:tc>
                  <a:txBody>
                    <a:bodyPr/>
                    <a:lstStyle/>
                    <a:p>
                      <a:pPr algn="ctr"/>
                      <a:r>
                        <a:rPr lang="en-US" sz="2400" dirty="0" smtClean="0"/>
                        <a:t>58%</a:t>
                      </a:r>
                      <a:endParaRPr lang="en-US" sz="2400" b="0" dirty="0"/>
                    </a:p>
                  </a:txBody>
                  <a:tcPr marT="45730" marB="45730"/>
                </a:tc>
                <a:tc>
                  <a:txBody>
                    <a:bodyPr/>
                    <a:lstStyle/>
                    <a:p>
                      <a:pPr algn="ctr"/>
                      <a:r>
                        <a:rPr lang="en-US" sz="2400" dirty="0" smtClean="0"/>
                        <a:t>Inc.</a:t>
                      </a:r>
                      <a:endParaRPr lang="en-US" sz="2400" b="0" dirty="0"/>
                    </a:p>
                  </a:txBody>
                  <a:tcPr marT="45730" marB="45730"/>
                </a:tc>
                <a:tc>
                  <a:txBody>
                    <a:bodyPr/>
                    <a:lstStyle/>
                    <a:p>
                      <a:pPr algn="ctr"/>
                      <a:r>
                        <a:rPr lang="en-US" sz="2400" dirty="0" smtClean="0">
                          <a:sym typeface="Wingdings"/>
                        </a:rPr>
                        <a:t></a:t>
                      </a:r>
                      <a:endParaRPr lang="en-US" sz="2400" b="0" dirty="0"/>
                    </a:p>
                  </a:txBody>
                  <a:tcPr marT="45730" marB="45730"/>
                </a:tc>
              </a:tr>
              <a:tr h="621167">
                <a:tc>
                  <a:txBody>
                    <a:bodyPr/>
                    <a:lstStyle/>
                    <a:p>
                      <a:r>
                        <a:rPr lang="en-US" sz="2400" dirty="0" smtClean="0"/>
                        <a:t>AZD 9291 </a:t>
                      </a:r>
                      <a:endParaRPr lang="en-US" sz="2400" b="0" dirty="0"/>
                    </a:p>
                  </a:txBody>
                  <a:tcPr marT="45730" marB="45730"/>
                </a:tc>
                <a:tc>
                  <a:txBody>
                    <a:bodyPr/>
                    <a:lstStyle/>
                    <a:p>
                      <a:pPr algn="ctr"/>
                      <a:r>
                        <a:rPr lang="en-US" sz="2400" dirty="0" smtClean="0"/>
                        <a:t>65%</a:t>
                      </a:r>
                      <a:endParaRPr lang="en-US" sz="2400" b="0" dirty="0"/>
                    </a:p>
                  </a:txBody>
                  <a:tcPr marT="45730" marB="45730"/>
                </a:tc>
                <a:tc>
                  <a:txBody>
                    <a:bodyPr/>
                    <a:lstStyle/>
                    <a:p>
                      <a:pPr algn="ctr"/>
                      <a:r>
                        <a:rPr lang="en-US" sz="2400" dirty="0" smtClean="0"/>
                        <a:t>22%</a:t>
                      </a:r>
                      <a:endParaRPr lang="en-US" sz="2400" b="0" dirty="0"/>
                    </a:p>
                  </a:txBody>
                  <a:tcPr marT="45730" marB="45730"/>
                </a:tc>
                <a:tc>
                  <a:txBody>
                    <a:bodyPr/>
                    <a:lstStyle/>
                    <a:p>
                      <a:pPr algn="ctr"/>
                      <a:r>
                        <a:rPr lang="en-US" sz="2400" dirty="0" smtClean="0">
                          <a:sym typeface="Wingdings"/>
                        </a:rPr>
                        <a:t></a:t>
                      </a:r>
                      <a:endParaRPr lang="en-US" sz="2400" b="0" dirty="0"/>
                    </a:p>
                  </a:txBody>
                  <a:tcPr marT="45730" marB="45730"/>
                </a:tc>
              </a:tr>
            </a:tbl>
          </a:graphicData>
        </a:graphic>
      </p:graphicFrame>
      <p:sp>
        <p:nvSpPr>
          <p:cNvPr id="59432" name="Slide Number Placeholder 3"/>
          <p:cNvSpPr>
            <a:spLocks noGrp="1"/>
          </p:cNvSpPr>
          <p:nvPr>
            <p:ph type="sldNum" sz="quarter" idx="11"/>
          </p:nvPr>
        </p:nvSpPr>
        <p:spPr bwMode="auto">
          <a:noFill/>
          <a:ln>
            <a:miter lim="800000"/>
            <a:headEnd/>
            <a:tailEnd/>
          </a:ln>
        </p:spPr>
        <p:txBody>
          <a:bodyPr/>
          <a:lstStyle/>
          <a:p>
            <a:pPr defTabSz="912813"/>
            <a:fld id="{4F37FAC3-287F-429C-8E90-1E70449F07A3}" type="slidenum">
              <a:rPr lang="en-US"/>
              <a:pPr defTabSz="912813"/>
              <a:t>18</a:t>
            </a:fld>
            <a:endParaRPr lang="en-US"/>
          </a:p>
        </p:txBody>
      </p:sp>
      <p:sp>
        <p:nvSpPr>
          <p:cNvPr id="6" name="Rectangle 5"/>
          <p:cNvSpPr/>
          <p:nvPr/>
        </p:nvSpPr>
        <p:spPr>
          <a:xfrm>
            <a:off x="118872" y="0"/>
            <a:ext cx="8567927" cy="400110"/>
          </a:xfrm>
          <a:prstGeom prst="rect">
            <a:avLst/>
          </a:prstGeom>
        </p:spPr>
        <p:txBody>
          <a:bodyPr wrap="square">
            <a:spAutoFit/>
          </a:bodyPr>
          <a:lstStyle/>
          <a:p>
            <a:pPr algn="ctr">
              <a:defRPr/>
            </a:pPr>
            <a:r>
              <a:rPr lang="en-US" sz="2000" dirty="0" smtClean="0">
                <a:solidFill>
                  <a:schemeClr val="accent3">
                    <a:lumMod val="60000"/>
                    <a:lumOff val="40000"/>
                  </a:schemeClr>
                </a:solidFill>
              </a:rPr>
              <a:t>Combination Treatments for EGFR Acquired Resistance</a:t>
            </a:r>
            <a:endParaRPr lang="en-US" sz="2000"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gn="ctr"/>
            <a:r>
              <a:rPr lang="en-US" smtClean="0"/>
              <a:t>Toxicity Comparison</a:t>
            </a:r>
          </a:p>
        </p:txBody>
      </p:sp>
      <p:graphicFrame>
        <p:nvGraphicFramePr>
          <p:cNvPr id="5" name="Content Placeholder 4"/>
          <p:cNvGraphicFramePr>
            <a:graphicFrameLocks noGrp="1"/>
          </p:cNvGraphicFramePr>
          <p:nvPr>
            <p:ph idx="1"/>
          </p:nvPr>
        </p:nvGraphicFramePr>
        <p:xfrm>
          <a:off x="120396" y="1929151"/>
          <a:ext cx="8869680" cy="3170057"/>
        </p:xfrm>
        <a:graphic>
          <a:graphicData uri="http://schemas.openxmlformats.org/drawingml/2006/table">
            <a:tbl>
              <a:tblPr firstRow="1" bandRow="1">
                <a:tableStyleId>{21E4AEA4-8DFA-4A89-87EB-49C32662AFE0}</a:tableStyleId>
              </a:tblPr>
              <a:tblGrid>
                <a:gridCol w="2468880"/>
                <a:gridCol w="1219200"/>
                <a:gridCol w="1066800"/>
                <a:gridCol w="4114800"/>
              </a:tblGrid>
              <a:tr h="701081">
                <a:tc>
                  <a:txBody>
                    <a:bodyPr/>
                    <a:lstStyle/>
                    <a:p>
                      <a:r>
                        <a:rPr lang="en-US" sz="2000" dirty="0" smtClean="0"/>
                        <a:t>Any Grade</a:t>
                      </a:r>
                      <a:endParaRPr lang="en-US" sz="2000" dirty="0"/>
                    </a:p>
                  </a:txBody>
                  <a:tcPr marT="45744" marB="45744"/>
                </a:tc>
                <a:tc>
                  <a:txBody>
                    <a:bodyPr/>
                    <a:lstStyle/>
                    <a:p>
                      <a:pPr algn="ctr"/>
                      <a:r>
                        <a:rPr lang="en-US" sz="2000" dirty="0" smtClean="0"/>
                        <a:t>Diarrhea</a:t>
                      </a:r>
                      <a:endParaRPr lang="en-US" sz="2000" dirty="0"/>
                    </a:p>
                  </a:txBody>
                  <a:tcPr marT="45744" marB="45744"/>
                </a:tc>
                <a:tc>
                  <a:txBody>
                    <a:bodyPr/>
                    <a:lstStyle/>
                    <a:p>
                      <a:pPr algn="ctr"/>
                      <a:r>
                        <a:rPr lang="en-US" sz="2000" dirty="0" smtClean="0"/>
                        <a:t>Rash</a:t>
                      </a:r>
                      <a:endParaRPr lang="en-US" sz="2000" dirty="0"/>
                    </a:p>
                  </a:txBody>
                  <a:tcPr marT="45744" marB="45744"/>
                </a:tc>
                <a:tc>
                  <a:txBody>
                    <a:bodyPr/>
                    <a:lstStyle/>
                    <a:p>
                      <a:pPr algn="ctr"/>
                      <a:r>
                        <a:rPr lang="en-US" dirty="0" smtClean="0"/>
                        <a:t>Unique Toxicities</a:t>
                      </a:r>
                      <a:endParaRPr lang="en-US" dirty="0"/>
                    </a:p>
                  </a:txBody>
                  <a:tcPr marT="45744" marB="45744"/>
                </a:tc>
              </a:tr>
              <a:tr h="822960">
                <a:tc>
                  <a:txBody>
                    <a:bodyPr/>
                    <a:lstStyle/>
                    <a:p>
                      <a:r>
                        <a:rPr lang="en-US" sz="2400" dirty="0" err="1" smtClean="0"/>
                        <a:t>Tarceva</a:t>
                      </a:r>
                      <a:r>
                        <a:rPr lang="en-US" sz="2400" dirty="0" smtClean="0"/>
                        <a:t>/AUY922</a:t>
                      </a:r>
                      <a:endParaRPr lang="en-US" sz="2400" dirty="0"/>
                    </a:p>
                  </a:txBody>
                  <a:tcPr marT="45744" marB="45744"/>
                </a:tc>
                <a:tc>
                  <a:txBody>
                    <a:bodyPr/>
                    <a:lstStyle/>
                    <a:p>
                      <a:pPr algn="ctr"/>
                      <a:r>
                        <a:rPr lang="en-US" sz="2000" dirty="0" smtClean="0"/>
                        <a:t>95%</a:t>
                      </a:r>
                      <a:endParaRPr lang="en-US" sz="2000" dirty="0"/>
                    </a:p>
                  </a:txBody>
                  <a:tcPr marT="45744" marB="45744"/>
                </a:tc>
                <a:tc>
                  <a:txBody>
                    <a:bodyPr/>
                    <a:lstStyle/>
                    <a:p>
                      <a:pPr algn="ctr"/>
                      <a:r>
                        <a:rPr lang="en-US" sz="2000" dirty="0" smtClean="0"/>
                        <a:t>81%</a:t>
                      </a:r>
                      <a:endParaRPr lang="en-US" sz="2000" dirty="0"/>
                    </a:p>
                  </a:txBody>
                  <a:tcPr marT="45744" marB="45744"/>
                </a:tc>
                <a:tc>
                  <a:txBody>
                    <a:bodyPr/>
                    <a:lstStyle/>
                    <a:p>
                      <a:pPr algn="ctr"/>
                      <a:r>
                        <a:rPr lang="en-US" sz="2400" dirty="0" smtClean="0"/>
                        <a:t>Night blindness, elevated LFTs, prolongation of </a:t>
                      </a:r>
                      <a:r>
                        <a:rPr lang="en-US" sz="2400" dirty="0" err="1" smtClean="0"/>
                        <a:t>QT</a:t>
                      </a:r>
                      <a:r>
                        <a:rPr lang="en-US" sz="2400" baseline="-25000" dirty="0" err="1" smtClean="0"/>
                        <a:t>c</a:t>
                      </a:r>
                      <a:endParaRPr lang="en-US" sz="2400" dirty="0"/>
                    </a:p>
                  </a:txBody>
                  <a:tcPr marT="45744" marB="45744"/>
                </a:tc>
              </a:tr>
              <a:tr h="822960">
                <a:tc>
                  <a:txBody>
                    <a:bodyPr/>
                    <a:lstStyle/>
                    <a:p>
                      <a:r>
                        <a:rPr lang="en-US" sz="2400" dirty="0" err="1" smtClean="0"/>
                        <a:t>Afatanib</a:t>
                      </a:r>
                      <a:r>
                        <a:rPr lang="en-US" sz="2400" dirty="0" smtClean="0"/>
                        <a:t>/</a:t>
                      </a:r>
                      <a:r>
                        <a:rPr lang="en-US" sz="2400" dirty="0" err="1" smtClean="0"/>
                        <a:t>Cetux</a:t>
                      </a:r>
                      <a:endParaRPr lang="en-US" sz="2400" dirty="0"/>
                    </a:p>
                  </a:txBody>
                  <a:tcPr marT="45744" marB="45744"/>
                </a:tc>
                <a:tc>
                  <a:txBody>
                    <a:bodyPr/>
                    <a:lstStyle/>
                    <a:p>
                      <a:pPr algn="ctr"/>
                      <a:r>
                        <a:rPr lang="en-US" sz="2000" dirty="0" smtClean="0"/>
                        <a:t>71%</a:t>
                      </a:r>
                      <a:endParaRPr lang="en-US" sz="2000" dirty="0"/>
                    </a:p>
                  </a:txBody>
                  <a:tcPr marT="45744" marB="45744"/>
                </a:tc>
                <a:tc>
                  <a:txBody>
                    <a:bodyPr/>
                    <a:lstStyle/>
                    <a:p>
                      <a:pPr algn="ctr"/>
                      <a:r>
                        <a:rPr lang="en-US" sz="2000" dirty="0" smtClean="0"/>
                        <a:t>97%</a:t>
                      </a:r>
                      <a:endParaRPr lang="en-US" sz="2000" dirty="0"/>
                    </a:p>
                  </a:txBody>
                  <a:tcPr marT="45744" marB="45744"/>
                </a:tc>
                <a:tc>
                  <a:txBody>
                    <a:bodyPr/>
                    <a:lstStyle/>
                    <a:p>
                      <a:pPr algn="ctr"/>
                      <a:r>
                        <a:rPr lang="en-US" sz="2400" dirty="0" smtClean="0"/>
                        <a:t>Nail effects,</a:t>
                      </a:r>
                      <a:r>
                        <a:rPr lang="en-US" sz="2400" baseline="0" dirty="0" smtClean="0"/>
                        <a:t> </a:t>
                      </a:r>
                      <a:r>
                        <a:rPr lang="en-US" sz="2400" baseline="0" dirty="0" err="1" smtClean="0"/>
                        <a:t>stomatitis</a:t>
                      </a:r>
                      <a:endParaRPr lang="en-US" sz="2400" dirty="0"/>
                    </a:p>
                  </a:txBody>
                  <a:tcPr marT="45744" marB="45744"/>
                </a:tc>
              </a:tr>
              <a:tr h="822960">
                <a:tc>
                  <a:txBody>
                    <a:bodyPr/>
                    <a:lstStyle/>
                    <a:p>
                      <a:r>
                        <a:rPr lang="en-US" sz="2400" dirty="0" err="1" smtClean="0"/>
                        <a:t>Tarceva</a:t>
                      </a:r>
                      <a:r>
                        <a:rPr lang="en-US" sz="2400" baseline="0" dirty="0" smtClean="0"/>
                        <a:t>/</a:t>
                      </a:r>
                      <a:r>
                        <a:rPr lang="en-US" sz="2400" baseline="0" dirty="0" err="1" smtClean="0"/>
                        <a:t>Bevacizumab</a:t>
                      </a:r>
                      <a:endParaRPr lang="en-US" sz="2400" dirty="0"/>
                    </a:p>
                  </a:txBody>
                  <a:tcPr marT="45744" marB="45744" anchor="ctr"/>
                </a:tc>
                <a:tc>
                  <a:txBody>
                    <a:bodyPr/>
                    <a:lstStyle/>
                    <a:p>
                      <a:pPr algn="ctr"/>
                      <a:r>
                        <a:rPr lang="en-US" sz="2000" dirty="0" smtClean="0"/>
                        <a:t>81%</a:t>
                      </a:r>
                      <a:endParaRPr lang="en-US" sz="2000" dirty="0"/>
                    </a:p>
                  </a:txBody>
                  <a:tcPr marT="45744" marB="45744" anchor="ctr"/>
                </a:tc>
                <a:tc>
                  <a:txBody>
                    <a:bodyPr/>
                    <a:lstStyle/>
                    <a:p>
                      <a:pPr algn="ctr"/>
                      <a:r>
                        <a:rPr lang="en-US" sz="2000" dirty="0" smtClean="0"/>
                        <a:t>99%</a:t>
                      </a:r>
                      <a:endParaRPr lang="en-US" sz="2000" dirty="0"/>
                    </a:p>
                  </a:txBody>
                  <a:tcPr marT="45744" marB="45744" anchor="ctr"/>
                </a:tc>
                <a:tc>
                  <a:txBody>
                    <a:bodyPr/>
                    <a:lstStyle/>
                    <a:p>
                      <a:pPr algn="ctr"/>
                      <a:r>
                        <a:rPr lang="en-US" sz="2400" dirty="0" smtClean="0"/>
                        <a:t>Hypertension, </a:t>
                      </a:r>
                      <a:r>
                        <a:rPr lang="en-US" sz="2400" dirty="0" err="1" smtClean="0"/>
                        <a:t>Proteinuria</a:t>
                      </a:r>
                      <a:endParaRPr lang="en-US" sz="2400" dirty="0"/>
                    </a:p>
                  </a:txBody>
                  <a:tcPr marT="45744" marB="45744"/>
                </a:tc>
              </a:tr>
            </a:tbl>
          </a:graphicData>
        </a:graphic>
      </p:graphicFrame>
      <p:sp>
        <p:nvSpPr>
          <p:cNvPr id="60484" name="Slide Number Placeholder 3"/>
          <p:cNvSpPr>
            <a:spLocks noGrp="1"/>
          </p:cNvSpPr>
          <p:nvPr>
            <p:ph type="sldNum" sz="quarter" idx="11"/>
          </p:nvPr>
        </p:nvSpPr>
        <p:spPr bwMode="auto">
          <a:noFill/>
          <a:ln>
            <a:miter lim="800000"/>
            <a:headEnd/>
            <a:tailEnd/>
          </a:ln>
        </p:spPr>
        <p:txBody>
          <a:bodyPr/>
          <a:lstStyle/>
          <a:p>
            <a:pPr defTabSz="912813"/>
            <a:fld id="{3A56903C-F187-4689-9A09-768DBF966F31}" type="slidenum">
              <a:rPr lang="en-US"/>
              <a:pPr defTabSz="912813"/>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7951"/>
            <a:ext cx="7772400" cy="1470025"/>
          </a:xfrm>
        </p:spPr>
        <p:txBody>
          <a:bodyPr/>
          <a:lstStyle/>
          <a:p>
            <a:endParaRPr lang="en-US" dirty="0"/>
          </a:p>
        </p:txBody>
      </p:sp>
      <p:sp>
        <p:nvSpPr>
          <p:cNvPr id="3" name="Subtitle 2"/>
          <p:cNvSpPr>
            <a:spLocks noGrp="1"/>
          </p:cNvSpPr>
          <p:nvPr>
            <p:ph type="subTitle" idx="1"/>
          </p:nvPr>
        </p:nvSpPr>
        <p:spPr>
          <a:xfrm>
            <a:off x="1371600" y="4408307"/>
            <a:ext cx="6400800" cy="1752600"/>
          </a:xfrm>
        </p:spPr>
        <p:txBody>
          <a:bodyPr/>
          <a:lstStyle/>
          <a:p>
            <a:endParaRPr lang="en-US" dirty="0"/>
          </a:p>
        </p:txBody>
      </p:sp>
      <p:pic>
        <p:nvPicPr>
          <p:cNvPr id="5" name="Picture 4" descr="PowerPoint_white_logo.jpg"/>
          <p:cNvPicPr>
            <a:picLocks noChangeAspect="1"/>
          </p:cNvPicPr>
          <p:nvPr/>
        </p:nvPicPr>
        <p:blipFill>
          <a:blip r:embed="rId3"/>
          <a:stretch>
            <a:fillRect/>
          </a:stretch>
        </p:blipFill>
        <p:spPr>
          <a:xfrm>
            <a:off x="0" y="0"/>
            <a:ext cx="9144000" cy="6858000"/>
          </a:xfrm>
          <a:prstGeom prst="rect">
            <a:avLst/>
          </a:prstGeom>
        </p:spPr>
      </p:pic>
      <p:cxnSp>
        <p:nvCxnSpPr>
          <p:cNvPr id="7" name="Straight Arrow Connector 6"/>
          <p:cNvCxnSpPr/>
          <p:nvPr/>
        </p:nvCxnSpPr>
        <p:spPr>
          <a:xfrm>
            <a:off x="1115568" y="2304571"/>
            <a:ext cx="6656832" cy="0"/>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115568" y="1344451"/>
            <a:ext cx="0" cy="803500"/>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10896" y="768379"/>
            <a:ext cx="1691640" cy="646331"/>
          </a:xfrm>
          <a:prstGeom prst="rect">
            <a:avLst/>
          </a:prstGeom>
          <a:noFill/>
          <a:ln w="28575">
            <a:solidFill>
              <a:schemeClr val="accent3">
                <a:lumMod val="50000"/>
              </a:schemeClr>
            </a:solidFill>
          </a:ln>
        </p:spPr>
        <p:txBody>
          <a:bodyPr wrap="square" rtlCol="0">
            <a:spAutoFit/>
          </a:bodyPr>
          <a:lstStyle/>
          <a:p>
            <a:pPr algn="ctr"/>
            <a:r>
              <a:rPr lang="en-US" b="1" dirty="0" err="1" smtClean="0"/>
              <a:t>Dx</a:t>
            </a:r>
            <a:r>
              <a:rPr lang="en-US" b="1" dirty="0" smtClean="0"/>
              <a:t>: EGFR+ lung cancer</a:t>
            </a:r>
            <a:endParaRPr lang="en-US" b="1" dirty="0"/>
          </a:p>
        </p:txBody>
      </p:sp>
      <p:cxnSp>
        <p:nvCxnSpPr>
          <p:cNvPr id="12" name="Straight Arrow Connector 11"/>
          <p:cNvCxnSpPr/>
          <p:nvPr/>
        </p:nvCxnSpPr>
        <p:spPr>
          <a:xfrm>
            <a:off x="3593592" y="1344451"/>
            <a:ext cx="0" cy="803500"/>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747772" y="768379"/>
            <a:ext cx="1691640" cy="646331"/>
          </a:xfrm>
          <a:prstGeom prst="rect">
            <a:avLst/>
          </a:prstGeom>
          <a:noFill/>
          <a:ln w="28575">
            <a:solidFill>
              <a:schemeClr val="accent3">
                <a:lumMod val="50000"/>
              </a:schemeClr>
            </a:solidFill>
          </a:ln>
        </p:spPr>
        <p:txBody>
          <a:bodyPr wrap="square" rtlCol="0">
            <a:spAutoFit/>
          </a:bodyPr>
          <a:lstStyle/>
          <a:p>
            <a:pPr algn="ctr"/>
            <a:r>
              <a:rPr lang="en-US" b="1" dirty="0" smtClean="0"/>
              <a:t>Acquired Resistance</a:t>
            </a:r>
            <a:endParaRPr lang="en-US" b="1" dirty="0"/>
          </a:p>
        </p:txBody>
      </p:sp>
      <p:cxnSp>
        <p:nvCxnSpPr>
          <p:cNvPr id="16" name="Straight Arrow Connector 15"/>
          <p:cNvCxnSpPr/>
          <p:nvPr/>
        </p:nvCxnSpPr>
        <p:spPr>
          <a:xfrm flipV="1">
            <a:off x="1258824" y="2511835"/>
            <a:ext cx="0" cy="803500"/>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016215" y="3265590"/>
            <a:ext cx="903196" cy="369332"/>
          </a:xfrm>
          <a:prstGeom prst="rect">
            <a:avLst/>
          </a:prstGeom>
          <a:noFill/>
          <a:ln w="28575">
            <a:solidFill>
              <a:schemeClr val="accent2">
                <a:lumMod val="50000"/>
              </a:schemeClr>
            </a:solidFill>
          </a:ln>
        </p:spPr>
        <p:txBody>
          <a:bodyPr wrap="none">
            <a:spAutoFit/>
          </a:bodyPr>
          <a:lstStyle/>
          <a:p>
            <a:pPr algn="ctr"/>
            <a:r>
              <a:rPr lang="en-US" b="1" dirty="0" err="1" smtClean="0"/>
              <a:t>Tarceva</a:t>
            </a:r>
            <a:endParaRPr lang="en-US" b="1" dirty="0"/>
          </a:p>
        </p:txBody>
      </p:sp>
      <p:sp>
        <p:nvSpPr>
          <p:cNvPr id="18" name="Rectangle 17"/>
          <p:cNvSpPr/>
          <p:nvPr/>
        </p:nvSpPr>
        <p:spPr>
          <a:xfrm>
            <a:off x="118872" y="0"/>
            <a:ext cx="8567927" cy="400110"/>
          </a:xfrm>
          <a:prstGeom prst="rect">
            <a:avLst/>
          </a:prstGeom>
        </p:spPr>
        <p:txBody>
          <a:bodyPr wrap="square">
            <a:spAutoFit/>
          </a:bodyPr>
          <a:lstStyle/>
          <a:p>
            <a:pPr algn="ctr">
              <a:defRPr/>
            </a:pPr>
            <a:r>
              <a:rPr lang="en-US" sz="2000" dirty="0" smtClean="0">
                <a:solidFill>
                  <a:schemeClr val="accent3">
                    <a:lumMod val="75000"/>
                  </a:schemeClr>
                </a:solidFill>
              </a:rPr>
              <a:t>Combination Treatments for EGFR Acquired Resistance</a:t>
            </a:r>
            <a:endParaRPr lang="en-US" sz="2000" dirty="0">
              <a:solidFill>
                <a:schemeClr val="accent3">
                  <a:lumMod val="75000"/>
                </a:schemeClr>
              </a:solidFill>
            </a:endParaRPr>
          </a:p>
        </p:txBody>
      </p:sp>
      <p:cxnSp>
        <p:nvCxnSpPr>
          <p:cNvPr id="19" name="Straight Arrow Connector 18"/>
          <p:cNvCxnSpPr/>
          <p:nvPr/>
        </p:nvCxnSpPr>
        <p:spPr>
          <a:xfrm flipV="1">
            <a:off x="4102407" y="2511835"/>
            <a:ext cx="0" cy="803500"/>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3796448" y="3238158"/>
            <a:ext cx="1285929" cy="923330"/>
          </a:xfrm>
          <a:prstGeom prst="rect">
            <a:avLst/>
          </a:prstGeom>
          <a:noFill/>
          <a:ln w="28575">
            <a:solidFill>
              <a:schemeClr val="accent2">
                <a:lumMod val="50000"/>
              </a:schemeClr>
            </a:solidFill>
          </a:ln>
        </p:spPr>
        <p:txBody>
          <a:bodyPr wrap="none">
            <a:spAutoFit/>
          </a:bodyPr>
          <a:lstStyle/>
          <a:p>
            <a:pPr algn="ctr"/>
            <a:r>
              <a:rPr lang="en-US" b="1" dirty="0" err="1" smtClean="0"/>
              <a:t>Tarceva</a:t>
            </a:r>
            <a:endParaRPr lang="en-US" b="1" dirty="0" smtClean="0"/>
          </a:p>
          <a:p>
            <a:pPr algn="ctr"/>
            <a:r>
              <a:rPr lang="en-US" b="1" dirty="0" smtClean="0"/>
              <a:t>+</a:t>
            </a:r>
          </a:p>
          <a:p>
            <a:pPr algn="ctr"/>
            <a:r>
              <a:rPr lang="en-US" b="1" dirty="0" smtClean="0"/>
              <a:t>NEW DRUG</a:t>
            </a:r>
            <a:endParaRPr lang="en-US" b="1" dirty="0"/>
          </a:p>
        </p:txBody>
      </p:sp>
      <p:cxnSp>
        <p:nvCxnSpPr>
          <p:cNvPr id="21" name="Straight Arrow Connector 20"/>
          <p:cNvCxnSpPr/>
          <p:nvPr/>
        </p:nvCxnSpPr>
        <p:spPr>
          <a:xfrm flipV="1">
            <a:off x="1264719" y="2517931"/>
            <a:ext cx="0" cy="803500"/>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1053290" y="3875190"/>
            <a:ext cx="859531" cy="369332"/>
          </a:xfrm>
          <a:prstGeom prst="rect">
            <a:avLst/>
          </a:prstGeom>
          <a:noFill/>
          <a:ln w="28575">
            <a:solidFill>
              <a:schemeClr val="accent2">
                <a:lumMod val="50000"/>
              </a:schemeClr>
            </a:solidFill>
          </a:ln>
        </p:spPr>
        <p:txBody>
          <a:bodyPr wrap="none">
            <a:spAutoFit/>
          </a:bodyPr>
          <a:lstStyle/>
          <a:p>
            <a:pPr algn="ctr"/>
            <a:r>
              <a:rPr lang="en-US" b="1" dirty="0" err="1" smtClean="0"/>
              <a:t>Gilotrif</a:t>
            </a:r>
            <a:endParaRPr lang="en-US" b="1" dirty="0"/>
          </a:p>
        </p:txBody>
      </p:sp>
      <p:sp>
        <p:nvSpPr>
          <p:cNvPr id="23" name="Rectangle 22"/>
          <p:cNvSpPr/>
          <p:nvPr/>
        </p:nvSpPr>
        <p:spPr>
          <a:xfrm>
            <a:off x="3802544" y="4515270"/>
            <a:ext cx="1285929" cy="923330"/>
          </a:xfrm>
          <a:prstGeom prst="rect">
            <a:avLst/>
          </a:prstGeom>
          <a:noFill/>
          <a:ln w="28575">
            <a:solidFill>
              <a:schemeClr val="accent2">
                <a:lumMod val="50000"/>
              </a:schemeClr>
            </a:solidFill>
          </a:ln>
        </p:spPr>
        <p:txBody>
          <a:bodyPr wrap="none">
            <a:spAutoFit/>
          </a:bodyPr>
          <a:lstStyle/>
          <a:p>
            <a:pPr algn="ctr"/>
            <a:r>
              <a:rPr lang="en-US" b="1" dirty="0" err="1" smtClean="0"/>
              <a:t>Gilotrif</a:t>
            </a:r>
            <a:endParaRPr lang="en-US" b="1" dirty="0" smtClean="0"/>
          </a:p>
          <a:p>
            <a:pPr algn="ctr"/>
            <a:r>
              <a:rPr lang="en-US" b="1" dirty="0" smtClean="0"/>
              <a:t>+</a:t>
            </a:r>
          </a:p>
          <a:p>
            <a:pPr algn="ctr"/>
            <a:r>
              <a:rPr lang="en-US" b="1" dirty="0" smtClean="0"/>
              <a:t>NEW DRUG</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0" grpId="0" animBg="1"/>
      <p:bldP spid="22"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T+A </a:t>
            </a:r>
            <a:r>
              <a:rPr lang="en-US" dirty="0" err="1" smtClean="0">
                <a:solidFill>
                  <a:schemeClr val="accent3">
                    <a:lumMod val="50000"/>
                  </a:schemeClr>
                </a:solidFill>
              </a:rPr>
              <a:t>vs</a:t>
            </a:r>
            <a:r>
              <a:rPr lang="en-US" dirty="0" smtClean="0">
                <a:solidFill>
                  <a:schemeClr val="accent3">
                    <a:lumMod val="50000"/>
                  </a:schemeClr>
                </a:solidFill>
              </a:rPr>
              <a:t> T (#8005) </a:t>
            </a:r>
            <a:endParaRPr lang="en-US" dirty="0">
              <a:solidFill>
                <a:schemeClr val="accent3">
                  <a:lumMod val="50000"/>
                </a:schemeClr>
              </a:solidFill>
            </a:endParaRPr>
          </a:p>
        </p:txBody>
      </p:sp>
      <p:sp>
        <p:nvSpPr>
          <p:cNvPr id="3" name="Content Placeholder 2"/>
          <p:cNvSpPr>
            <a:spLocks noGrp="1"/>
          </p:cNvSpPr>
          <p:nvPr>
            <p:ph idx="1"/>
          </p:nvPr>
        </p:nvSpPr>
        <p:spPr/>
        <p:txBody>
          <a:bodyPr/>
          <a:lstStyle/>
          <a:p>
            <a:r>
              <a:rPr lang="en-US" dirty="0" err="1" smtClean="0"/>
              <a:t>BeTa</a:t>
            </a:r>
            <a:r>
              <a:rPr lang="en-US" dirty="0" smtClean="0"/>
              <a:t> in second line setting</a:t>
            </a:r>
          </a:p>
          <a:p>
            <a:r>
              <a:rPr lang="en-US" dirty="0" smtClean="0"/>
              <a:t>ATLAS as maintenance</a:t>
            </a:r>
          </a:p>
          <a:p>
            <a:pPr lvl="1"/>
            <a:r>
              <a:rPr lang="en-US" i="1" dirty="0"/>
              <a:t>Both with compelling results in enriched populations of never smokers, East </a:t>
            </a:r>
            <a:r>
              <a:rPr lang="en-US" i="1" dirty="0" smtClean="0"/>
              <a:t>Asians</a:t>
            </a:r>
          </a:p>
          <a:p>
            <a:pPr marL="457200" lvl="1" indent="0">
              <a:buNone/>
            </a:pPr>
            <a:endParaRPr lang="en-US" dirty="0" smtClean="0"/>
          </a:p>
          <a:p>
            <a:r>
              <a:rPr lang="en-US" dirty="0" smtClean="0"/>
              <a:t>Possible EGFR regulation of VEGF in EGFR mutant cell lines </a:t>
            </a:r>
            <a:r>
              <a:rPr lang="en-US" sz="2400" dirty="0" smtClean="0"/>
              <a:t>(</a:t>
            </a:r>
            <a:r>
              <a:rPr lang="en-US" sz="2400" dirty="0" err="1" smtClean="0"/>
              <a:t>Heymach</a:t>
            </a:r>
            <a:r>
              <a:rPr lang="en-US" sz="2400" dirty="0" smtClean="0"/>
              <a:t>)</a:t>
            </a:r>
          </a:p>
        </p:txBody>
      </p:sp>
      <p:sp>
        <p:nvSpPr>
          <p:cNvPr id="4" name="Right Brace 3"/>
          <p:cNvSpPr/>
          <p:nvPr/>
        </p:nvSpPr>
        <p:spPr>
          <a:xfrm>
            <a:off x="5704909" y="1592756"/>
            <a:ext cx="581255" cy="882474"/>
          </a:xfrm>
          <a:prstGeom prst="rightBrace">
            <a:avLst/>
          </a:prstGeom>
          <a:noFill/>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 name="TextBox 4"/>
          <p:cNvSpPr txBox="1"/>
          <p:nvPr/>
        </p:nvSpPr>
        <p:spPr>
          <a:xfrm>
            <a:off x="6609083" y="1420563"/>
            <a:ext cx="2088212" cy="1200328"/>
          </a:xfrm>
          <a:prstGeom prst="rect">
            <a:avLst/>
          </a:prstGeom>
          <a:noFill/>
        </p:spPr>
        <p:txBody>
          <a:bodyPr wrap="square" rtlCol="0">
            <a:spAutoFit/>
          </a:bodyPr>
          <a:lstStyle/>
          <a:p>
            <a:r>
              <a:rPr lang="en-US" sz="2400" b="1" dirty="0" smtClean="0">
                <a:solidFill>
                  <a:schemeClr val="accent3">
                    <a:lumMod val="50000"/>
                  </a:schemeClr>
                </a:solidFill>
              </a:rPr>
              <a:t>Unselected Patient Population</a:t>
            </a:r>
            <a:endParaRPr lang="en-US" sz="2400" b="1" dirty="0">
              <a:solidFill>
                <a:schemeClr val="accent3">
                  <a:lumMod val="50000"/>
                </a:schemeClr>
              </a:solidFill>
            </a:endParaRPr>
          </a:p>
        </p:txBody>
      </p:sp>
      <p:sp>
        <p:nvSpPr>
          <p:cNvPr id="6" name="Rectangle 5"/>
          <p:cNvSpPr/>
          <p:nvPr/>
        </p:nvSpPr>
        <p:spPr>
          <a:xfrm>
            <a:off x="118872" y="0"/>
            <a:ext cx="8567927" cy="400110"/>
          </a:xfrm>
          <a:prstGeom prst="rect">
            <a:avLst/>
          </a:prstGeom>
        </p:spPr>
        <p:txBody>
          <a:bodyPr wrap="square">
            <a:spAutoFit/>
          </a:bodyPr>
          <a:lstStyle/>
          <a:p>
            <a:pPr algn="ctr">
              <a:defRPr/>
            </a:pPr>
            <a:r>
              <a:rPr lang="en-US" sz="2000" dirty="0" smtClean="0">
                <a:solidFill>
                  <a:schemeClr val="accent3">
                    <a:lumMod val="75000"/>
                  </a:schemeClr>
                </a:solidFill>
              </a:rPr>
              <a:t>Combination Treatments for EGFR Acquired Resistance</a:t>
            </a:r>
            <a:endParaRPr lang="en-US" sz="2000" dirty="0">
              <a:solidFill>
                <a:schemeClr val="accent3">
                  <a:lumMod val="75000"/>
                </a:schemeClr>
              </a:solidFill>
            </a:endParaRPr>
          </a:p>
        </p:txBody>
      </p:sp>
    </p:spTree>
    <p:extLst>
      <p:ext uri="{BB962C8B-B14F-4D97-AF65-F5344CB8AC3E}">
        <p14:creationId xmlns:p14="http://schemas.microsoft.com/office/powerpoint/2010/main" val="805371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solidFill>
                  <a:schemeClr val="accent3">
                    <a:lumMod val="75000"/>
                  </a:schemeClr>
                </a:solidFill>
              </a:rPr>
              <a:t>JO25567</a:t>
            </a:r>
            <a:r>
              <a:rPr lang="en-US" altLang="ja-JP" dirty="0" smtClean="0">
                <a:solidFill>
                  <a:schemeClr val="bg2"/>
                </a:solidFill>
              </a:rPr>
              <a:t> </a:t>
            </a:r>
            <a:r>
              <a:rPr lang="en-US" altLang="ja-JP" noProof="0" dirty="0" smtClean="0"/>
              <a:t>Study Design</a:t>
            </a:r>
            <a:endParaRPr lang="en-US" altLang="ja-JP" noProof="0" dirty="0">
              <a:solidFill>
                <a:schemeClr val="bg2"/>
              </a:solidFill>
            </a:endParaRPr>
          </a:p>
        </p:txBody>
      </p:sp>
      <p:sp>
        <p:nvSpPr>
          <p:cNvPr id="5" name="Content Placeholder 4"/>
          <p:cNvSpPr>
            <a:spLocks noGrp="1"/>
          </p:cNvSpPr>
          <p:nvPr>
            <p:ph idx="1"/>
          </p:nvPr>
        </p:nvSpPr>
        <p:spPr>
          <a:xfrm>
            <a:off x="4572001" y="4359101"/>
            <a:ext cx="4445000" cy="1867332"/>
          </a:xfrm>
        </p:spPr>
        <p:txBody>
          <a:bodyPr/>
          <a:lstStyle/>
          <a:p>
            <a:r>
              <a:rPr lang="en-US" altLang="ja-JP" sz="1600" b="1" noProof="0" dirty="0" smtClean="0">
                <a:solidFill>
                  <a:schemeClr val="accent3">
                    <a:lumMod val="50000"/>
                  </a:schemeClr>
                </a:solidFill>
              </a:rPr>
              <a:t>Primary endpoint: </a:t>
            </a:r>
            <a:r>
              <a:rPr lang="en-US" altLang="ja-JP" sz="1600" noProof="0" dirty="0" smtClean="0"/>
              <a:t>PFS (RECIST v1.1, independent review)</a:t>
            </a:r>
          </a:p>
          <a:p>
            <a:r>
              <a:rPr lang="en-US" altLang="ja-JP" sz="1600" b="1" noProof="0" dirty="0" smtClean="0">
                <a:solidFill>
                  <a:schemeClr val="accent3">
                    <a:lumMod val="50000"/>
                  </a:schemeClr>
                </a:solidFill>
              </a:rPr>
              <a:t>Secondary endpoints: </a:t>
            </a:r>
            <a:r>
              <a:rPr lang="en-US" altLang="ja-JP" sz="1600" noProof="0" dirty="0" smtClean="0"/>
              <a:t>OS, tumor response, QoL, safety</a:t>
            </a:r>
          </a:p>
          <a:p>
            <a:r>
              <a:rPr lang="en-US" altLang="ja-JP" sz="1600" b="1" noProof="0" dirty="0" smtClean="0">
                <a:solidFill>
                  <a:schemeClr val="accent3">
                    <a:lumMod val="50000"/>
                  </a:schemeClr>
                </a:solidFill>
              </a:rPr>
              <a:t>Exploratory endpoint:</a:t>
            </a:r>
            <a:r>
              <a:rPr lang="en-US" altLang="ja-JP" sz="1600" noProof="0" dirty="0" smtClean="0">
                <a:solidFill>
                  <a:schemeClr val="accent3">
                    <a:lumMod val="50000"/>
                  </a:schemeClr>
                </a:solidFill>
              </a:rPr>
              <a:t> </a:t>
            </a:r>
            <a:r>
              <a:rPr lang="en-US" altLang="ja-JP" sz="1600" noProof="0" dirty="0" smtClean="0"/>
              <a:t>biomarker assessment</a:t>
            </a:r>
          </a:p>
        </p:txBody>
      </p:sp>
      <p:sp>
        <p:nvSpPr>
          <p:cNvPr id="24" name="円/楕円 23"/>
          <p:cNvSpPr/>
          <p:nvPr/>
        </p:nvSpPr>
        <p:spPr bwMode="auto">
          <a:xfrm>
            <a:off x="3924000" y="2609558"/>
            <a:ext cx="576000" cy="652255"/>
          </a:xfrm>
          <a:prstGeom prst="ellipse">
            <a:avLst/>
          </a:prstGeom>
          <a:solidFill>
            <a:srgbClr val="9E9F9D"/>
          </a:solidFill>
          <a:ln w="2857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algn="ctr" fontAlgn="base">
              <a:spcBef>
                <a:spcPct val="0"/>
              </a:spcBef>
              <a:spcAft>
                <a:spcPct val="0"/>
              </a:spcAft>
            </a:pPr>
            <a:r>
              <a:rPr kumimoji="1" lang="en-US" altLang="ja-JP" sz="2400" b="1" i="0" u="none" strike="noStrike" cap="none" normalizeH="0" baseline="0" dirty="0" smtClean="0">
                <a:ln>
                  <a:noFill/>
                </a:ln>
                <a:solidFill>
                  <a:schemeClr val="bg1"/>
                </a:solidFill>
                <a:latin typeface="+mn-lt"/>
              </a:rPr>
              <a:t>R</a:t>
            </a:r>
            <a:endParaRPr kumimoji="1" lang="ja-JP" altLang="en-US" sz="2400" b="1" i="0" u="none" strike="noStrike" cap="none" normalizeH="0" baseline="0" dirty="0" smtClean="0">
              <a:ln>
                <a:noFill/>
              </a:ln>
              <a:solidFill>
                <a:schemeClr val="bg1"/>
              </a:solidFill>
              <a:latin typeface="+mn-lt"/>
            </a:endParaRPr>
          </a:p>
        </p:txBody>
      </p:sp>
      <p:sp>
        <p:nvSpPr>
          <p:cNvPr id="27" name="正方形/長方形 26"/>
          <p:cNvSpPr/>
          <p:nvPr/>
        </p:nvSpPr>
        <p:spPr bwMode="auto">
          <a:xfrm>
            <a:off x="476265" y="1235425"/>
            <a:ext cx="3159735" cy="3400520"/>
          </a:xfrm>
          <a:prstGeom prst="roundRect">
            <a:avLst>
              <a:gd name="adj" fmla="val 5893"/>
            </a:avLst>
          </a:prstGeom>
          <a:solidFill>
            <a:schemeClr val="accent3">
              <a:lumMod val="40000"/>
              <a:lumOff val="60000"/>
            </a:schemeClr>
          </a:solidFill>
          <a:ln w="2857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spcBef>
                <a:spcPts val="600"/>
              </a:spcBef>
              <a:buClr>
                <a:schemeClr val="bg1"/>
              </a:buClr>
            </a:pPr>
            <a:r>
              <a:rPr lang="en-US" altLang="ja-JP" sz="1600" dirty="0" smtClean="0">
                <a:latin typeface="+mn-lt"/>
              </a:rPr>
              <a:t>Chemotherapy-naïve</a:t>
            </a:r>
            <a:endParaRPr lang="en-US" altLang="ja-JP" sz="1600" dirty="0">
              <a:latin typeface="+mn-lt"/>
            </a:endParaRPr>
          </a:p>
          <a:p>
            <a:pPr>
              <a:spcBef>
                <a:spcPts val="600"/>
              </a:spcBef>
              <a:buClr>
                <a:schemeClr val="bg1"/>
              </a:buClr>
            </a:pPr>
            <a:r>
              <a:rPr lang="en-US" altLang="ja-JP" sz="1600" dirty="0">
                <a:latin typeface="+mn-lt"/>
              </a:rPr>
              <a:t>Stage </a:t>
            </a:r>
            <a:r>
              <a:rPr lang="en-US" altLang="ja-JP" sz="1600" dirty="0" smtClean="0">
                <a:latin typeface="+mn-lt"/>
              </a:rPr>
              <a:t>IIIB/IV NSCLC or </a:t>
            </a:r>
            <a:r>
              <a:rPr lang="en-US" altLang="ja-JP" sz="1600" dirty="0">
                <a:latin typeface="+mn-lt"/>
              </a:rPr>
              <a:t>postoperative recurrence</a:t>
            </a:r>
          </a:p>
          <a:p>
            <a:pPr>
              <a:spcBef>
                <a:spcPts val="600"/>
              </a:spcBef>
              <a:buClr>
                <a:schemeClr val="bg1"/>
              </a:buClr>
            </a:pPr>
            <a:r>
              <a:rPr lang="en-US" altLang="ja-JP" sz="1600" dirty="0" smtClean="0">
                <a:latin typeface="+mn-lt"/>
              </a:rPr>
              <a:t>Non-squamous</a:t>
            </a:r>
          </a:p>
          <a:p>
            <a:pPr>
              <a:spcBef>
                <a:spcPts val="600"/>
              </a:spcBef>
              <a:buClr>
                <a:schemeClr val="bg1"/>
              </a:buClr>
            </a:pPr>
            <a:r>
              <a:rPr lang="en-US" altLang="ja-JP" sz="1600" dirty="0" smtClean="0">
                <a:latin typeface="+mn-lt"/>
              </a:rPr>
              <a:t>Activating </a:t>
            </a:r>
            <a:r>
              <a:rPr lang="en-US" altLang="ja-JP" sz="1600" i="1" dirty="0" smtClean="0">
                <a:latin typeface="+mn-lt"/>
              </a:rPr>
              <a:t>EGFR</a:t>
            </a:r>
            <a:r>
              <a:rPr lang="en-US" altLang="ja-JP" sz="1600" dirty="0" smtClean="0">
                <a:latin typeface="+mn-lt"/>
              </a:rPr>
              <a:t> mutations*</a:t>
            </a:r>
          </a:p>
          <a:p>
            <a:pPr lvl="1">
              <a:spcBef>
                <a:spcPts val="600"/>
              </a:spcBef>
              <a:buClr>
                <a:schemeClr val="bg1"/>
              </a:buClr>
            </a:pPr>
            <a:r>
              <a:rPr lang="en-US" altLang="ja-JP" sz="1600" dirty="0" smtClean="0">
                <a:latin typeface="+mn-lt"/>
              </a:rPr>
              <a:t>Exon 19</a:t>
            </a:r>
            <a:r>
              <a:rPr lang="ja-JP" altLang="en-US" sz="1600" dirty="0">
                <a:latin typeface="+mn-lt"/>
              </a:rPr>
              <a:t> </a:t>
            </a:r>
            <a:r>
              <a:rPr lang="en-US" altLang="ja-JP" sz="1600" dirty="0" smtClean="0">
                <a:latin typeface="+mn-lt"/>
              </a:rPr>
              <a:t>deletion </a:t>
            </a:r>
          </a:p>
          <a:p>
            <a:pPr lvl="1">
              <a:spcBef>
                <a:spcPts val="600"/>
              </a:spcBef>
              <a:buClr>
                <a:schemeClr val="bg1"/>
              </a:buClr>
            </a:pPr>
            <a:r>
              <a:rPr lang="en-US" altLang="ja-JP" sz="1600" dirty="0" smtClean="0">
                <a:latin typeface="+mn-lt"/>
              </a:rPr>
              <a:t>Exon 21 L858R</a:t>
            </a:r>
            <a:endParaRPr lang="en-US" altLang="ja-JP" sz="1600" dirty="0">
              <a:latin typeface="+mn-lt"/>
            </a:endParaRPr>
          </a:p>
          <a:p>
            <a:pPr>
              <a:spcBef>
                <a:spcPts val="600"/>
              </a:spcBef>
              <a:buClr>
                <a:schemeClr val="bg1"/>
              </a:buClr>
            </a:pPr>
            <a:r>
              <a:rPr lang="en-US" altLang="ja-JP" sz="1600" dirty="0" smtClean="0">
                <a:latin typeface="+mn-lt"/>
              </a:rPr>
              <a:t>Age ≥20 years</a:t>
            </a:r>
          </a:p>
          <a:p>
            <a:pPr>
              <a:spcBef>
                <a:spcPts val="600"/>
              </a:spcBef>
              <a:buClr>
                <a:schemeClr val="bg1"/>
              </a:buClr>
            </a:pPr>
            <a:r>
              <a:rPr lang="en-US" altLang="ja-JP" sz="1600" dirty="0" smtClean="0">
                <a:latin typeface="+mn-lt"/>
              </a:rPr>
              <a:t>PS 0–1</a:t>
            </a:r>
          </a:p>
          <a:p>
            <a:pPr>
              <a:spcBef>
                <a:spcPts val="600"/>
              </a:spcBef>
              <a:buClr>
                <a:schemeClr val="bg1"/>
              </a:buClr>
            </a:pPr>
            <a:r>
              <a:rPr lang="en-US" altLang="ja-JP" sz="1600" dirty="0" smtClean="0">
                <a:latin typeface="+mn-lt"/>
              </a:rPr>
              <a:t>No brain metastasis</a:t>
            </a:r>
            <a:endParaRPr lang="ja-JP" altLang="en-US" sz="1600" dirty="0" smtClean="0">
              <a:latin typeface="+mn-lt"/>
            </a:endParaRPr>
          </a:p>
        </p:txBody>
      </p:sp>
      <p:sp>
        <p:nvSpPr>
          <p:cNvPr id="28" name="正方形/長方形 27"/>
          <p:cNvSpPr/>
          <p:nvPr/>
        </p:nvSpPr>
        <p:spPr bwMode="auto">
          <a:xfrm>
            <a:off x="4858008" y="3148926"/>
            <a:ext cx="3169991" cy="1116000"/>
          </a:xfrm>
          <a:prstGeom prst="roundRect">
            <a:avLst/>
          </a:prstGeom>
          <a:solidFill>
            <a:schemeClr val="tx1">
              <a:lumMod val="10000"/>
              <a:lumOff val="90000"/>
            </a:schemeClr>
          </a:solidFill>
          <a:ln w="2857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fontAlgn="base">
              <a:spcBef>
                <a:spcPct val="0"/>
              </a:spcBef>
              <a:spcAft>
                <a:spcPct val="0"/>
              </a:spcAft>
            </a:pPr>
            <a:r>
              <a:rPr lang="en-US" altLang="ja-JP" b="1" dirty="0" smtClean="0">
                <a:latin typeface="+mn-lt"/>
              </a:rPr>
              <a:t>E</a:t>
            </a:r>
            <a:r>
              <a:rPr lang="ja-JP" altLang="en-US" b="1" dirty="0" smtClean="0">
                <a:latin typeface="+mn-lt"/>
              </a:rPr>
              <a:t> </a:t>
            </a:r>
            <a:r>
              <a:rPr lang="en-US" altLang="ja-JP" b="1" dirty="0" smtClean="0">
                <a:latin typeface="+mn-lt"/>
              </a:rPr>
              <a:t>monotherapy</a:t>
            </a:r>
          </a:p>
          <a:p>
            <a:pPr algn="ctr">
              <a:spcBef>
                <a:spcPts val="300"/>
              </a:spcBef>
            </a:pPr>
            <a:r>
              <a:rPr lang="en-US" altLang="ja-JP" dirty="0" smtClean="0">
                <a:latin typeface="+mn-lt"/>
              </a:rPr>
              <a:t>Erlotinib </a:t>
            </a:r>
            <a:r>
              <a:rPr lang="en-GB" altLang="ja-JP" dirty="0" smtClean="0">
                <a:latin typeface="+mn-lt"/>
              </a:rPr>
              <a:t>150mg </a:t>
            </a:r>
            <a:r>
              <a:rPr lang="en-GB" altLang="ja-JP" dirty="0" err="1" smtClean="0">
                <a:latin typeface="+mn-lt"/>
              </a:rPr>
              <a:t>qd</a:t>
            </a:r>
            <a:endParaRPr lang="en-US" altLang="ja-JP" dirty="0" smtClean="0">
              <a:latin typeface="+mn-lt"/>
            </a:endParaRPr>
          </a:p>
          <a:p>
            <a:pPr algn="ctr" fontAlgn="base">
              <a:spcBef>
                <a:spcPct val="0"/>
              </a:spcBef>
              <a:spcAft>
                <a:spcPct val="0"/>
              </a:spcAft>
            </a:pPr>
            <a:r>
              <a:rPr lang="en-US" altLang="ja-JP" dirty="0" smtClean="0">
                <a:latin typeface="+mn-lt"/>
              </a:rPr>
              <a:t>(</a:t>
            </a:r>
            <a:r>
              <a:rPr lang="en-US" altLang="ja-JP" i="1" dirty="0" smtClean="0">
                <a:latin typeface="+mn-lt"/>
              </a:rPr>
              <a:t>n</a:t>
            </a:r>
            <a:r>
              <a:rPr lang="en-US" altLang="ja-JP" dirty="0" smtClean="0">
                <a:latin typeface="+mn-lt"/>
              </a:rPr>
              <a:t> = 75)</a:t>
            </a:r>
            <a:endParaRPr lang="ja-JP" altLang="en-US" dirty="0" smtClean="0">
              <a:latin typeface="+mn-lt"/>
            </a:endParaRPr>
          </a:p>
        </p:txBody>
      </p:sp>
      <p:sp>
        <p:nvSpPr>
          <p:cNvPr id="29" name="正方形/長方形 28"/>
          <p:cNvSpPr/>
          <p:nvPr/>
        </p:nvSpPr>
        <p:spPr bwMode="auto">
          <a:xfrm>
            <a:off x="4858008" y="1385416"/>
            <a:ext cx="3169991" cy="1373001"/>
          </a:xfrm>
          <a:prstGeom prst="roundRect">
            <a:avLst/>
          </a:prstGeom>
          <a:solidFill>
            <a:schemeClr val="accent2"/>
          </a:solidFill>
          <a:ln w="2857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algn="ctr" fontAlgn="base">
              <a:spcBef>
                <a:spcPct val="0"/>
              </a:spcBef>
              <a:spcAft>
                <a:spcPct val="0"/>
              </a:spcAft>
            </a:pPr>
            <a:r>
              <a:rPr lang="en-US" altLang="ja-JP" b="1" dirty="0" smtClean="0">
                <a:latin typeface="+mn-lt"/>
              </a:rPr>
              <a:t>EB combination</a:t>
            </a:r>
          </a:p>
          <a:p>
            <a:pPr algn="ctr" eaLnBrk="0" hangingPunct="0">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a:latin typeface="+mn-lt"/>
              </a:rPr>
              <a:t>Erlotinib</a:t>
            </a:r>
            <a:r>
              <a:rPr lang="en-GB" altLang="ja-JP" dirty="0" smtClean="0">
                <a:latin typeface="+mn-lt"/>
              </a:rPr>
              <a:t> 150mg </a:t>
            </a:r>
            <a:r>
              <a:rPr lang="en-US" altLang="ja-JP" dirty="0" err="1" smtClean="0">
                <a:latin typeface="+mn-lt"/>
              </a:rPr>
              <a:t>qd</a:t>
            </a:r>
            <a:r>
              <a:rPr lang="en-US" altLang="ja-JP" dirty="0" smtClean="0">
                <a:latin typeface="+mn-lt"/>
              </a:rPr>
              <a:t> +</a:t>
            </a:r>
          </a:p>
          <a:p>
            <a:pPr algn="ctr" eaLnBrk="0" hangingPunct="0">
              <a:spcBef>
                <a:spcPts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smtClean="0">
                <a:latin typeface="+mn-lt"/>
              </a:rPr>
              <a:t>bevacizumab </a:t>
            </a:r>
            <a:r>
              <a:rPr lang="en-GB" altLang="ja-JP" dirty="0" smtClean="0">
                <a:latin typeface="+mn-lt"/>
              </a:rPr>
              <a:t>15mg/kg</a:t>
            </a:r>
            <a:r>
              <a:rPr lang="ja-JP" altLang="en-US" dirty="0" smtClean="0">
                <a:latin typeface="+mn-lt"/>
              </a:rPr>
              <a:t> </a:t>
            </a:r>
            <a:r>
              <a:rPr lang="en-US" altLang="ja-JP" dirty="0" smtClean="0">
                <a:latin typeface="+mn-lt"/>
              </a:rPr>
              <a:t>q3w</a:t>
            </a:r>
            <a:endParaRPr lang="en-GB" altLang="ja-JP" dirty="0" smtClean="0">
              <a:latin typeface="+mn-lt"/>
            </a:endParaRPr>
          </a:p>
          <a:p>
            <a:pPr algn="ctr" eaLnBrk="0" fontAlgn="base" hangingPunct="0">
              <a:spcBef>
                <a:spcPts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smtClean="0">
                <a:latin typeface="+mn-lt"/>
              </a:rPr>
              <a:t>(</a:t>
            </a:r>
            <a:r>
              <a:rPr lang="en-US" altLang="ja-JP" i="1" dirty="0" smtClean="0">
                <a:latin typeface="+mn-lt"/>
              </a:rPr>
              <a:t>n </a:t>
            </a:r>
            <a:r>
              <a:rPr lang="en-US" altLang="ja-JP" dirty="0" smtClean="0">
                <a:latin typeface="+mn-lt"/>
              </a:rPr>
              <a:t>= 75)</a:t>
            </a:r>
            <a:endParaRPr lang="ja-JP" altLang="en-US" dirty="0" smtClean="0">
              <a:latin typeface="+mn-lt"/>
            </a:endParaRPr>
          </a:p>
        </p:txBody>
      </p:sp>
      <p:sp>
        <p:nvSpPr>
          <p:cNvPr id="30" name="正方形/長方形 29"/>
          <p:cNvSpPr/>
          <p:nvPr/>
        </p:nvSpPr>
        <p:spPr bwMode="auto">
          <a:xfrm>
            <a:off x="8316000" y="1819916"/>
            <a:ext cx="576000" cy="504000"/>
          </a:xfrm>
          <a:prstGeom prst="rect">
            <a:avLst/>
          </a:prstGeom>
          <a:solidFill>
            <a:schemeClr val="bg2"/>
          </a:solidFill>
          <a:ln w="2857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defTabSz="914400"/>
            <a:r>
              <a:rPr kumimoji="1" lang="en-US" altLang="ja-JP" sz="1600" b="1" dirty="0" smtClean="0">
                <a:latin typeface="+mn-lt"/>
              </a:rPr>
              <a:t>PD</a:t>
            </a:r>
            <a:endParaRPr kumimoji="1" lang="ja-JP" altLang="en-US" sz="1600" b="1" dirty="0" smtClean="0">
              <a:latin typeface="+mn-lt"/>
            </a:endParaRPr>
          </a:p>
        </p:txBody>
      </p:sp>
      <p:sp>
        <p:nvSpPr>
          <p:cNvPr id="31" name="正方形/長方形 30"/>
          <p:cNvSpPr/>
          <p:nvPr/>
        </p:nvSpPr>
        <p:spPr bwMode="auto">
          <a:xfrm>
            <a:off x="8316000" y="3454926"/>
            <a:ext cx="576000" cy="504000"/>
          </a:xfrm>
          <a:prstGeom prst="rect">
            <a:avLst/>
          </a:prstGeom>
          <a:solidFill>
            <a:schemeClr val="bg2"/>
          </a:solidFill>
          <a:ln w="2857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effectLst/>
                <a:latin typeface="+mn-lt"/>
              </a:rPr>
              <a:t>PD</a:t>
            </a:r>
            <a:endParaRPr kumimoji="1" lang="ja-JP" altLang="en-US" sz="1600" b="1" i="0" u="none" strike="noStrike" cap="none" normalizeH="0" baseline="0" dirty="0" smtClean="0">
              <a:ln>
                <a:noFill/>
              </a:ln>
              <a:effectLst/>
              <a:latin typeface="+mn-lt"/>
            </a:endParaRPr>
          </a:p>
        </p:txBody>
      </p:sp>
      <p:sp>
        <p:nvSpPr>
          <p:cNvPr id="33" name="正方形/長方形 32"/>
          <p:cNvSpPr/>
          <p:nvPr/>
        </p:nvSpPr>
        <p:spPr bwMode="auto">
          <a:xfrm>
            <a:off x="367425" y="4896463"/>
            <a:ext cx="3024000" cy="833178"/>
          </a:xfrm>
          <a:prstGeom prst="rect">
            <a:avLst/>
          </a:prstGeom>
          <a:noFill/>
          <a:ln w="1270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defTabSz="914400"/>
            <a:r>
              <a:rPr kumimoji="1" lang="en-US" altLang="ja-JP" sz="1600" b="1" dirty="0" smtClean="0">
                <a:latin typeface="+mn-lt"/>
              </a:rPr>
              <a:t>Stratification </a:t>
            </a:r>
            <a:r>
              <a:rPr kumimoji="1" lang="en-US" altLang="ja-JP" sz="1600" b="1" dirty="0">
                <a:latin typeface="+mn-lt"/>
              </a:rPr>
              <a:t>factors: </a:t>
            </a:r>
            <a:r>
              <a:rPr kumimoji="1" lang="en-US" altLang="ja-JP" sz="1600" b="1" dirty="0" smtClean="0">
                <a:latin typeface="+mn-lt"/>
              </a:rPr>
              <a:t>sex</a:t>
            </a:r>
            <a:r>
              <a:rPr kumimoji="1" lang="en-US" altLang="ja-JP" sz="1600" b="1" dirty="0">
                <a:latin typeface="+mn-lt"/>
              </a:rPr>
              <a:t>, smoking status, clinical stage, </a:t>
            </a:r>
            <a:r>
              <a:rPr kumimoji="1" lang="en-US" altLang="ja-JP" sz="1600" b="1" i="1" dirty="0">
                <a:latin typeface="+mn-lt"/>
              </a:rPr>
              <a:t>EGFR</a:t>
            </a:r>
            <a:r>
              <a:rPr kumimoji="1" lang="en-US" altLang="ja-JP" sz="1600" b="1" dirty="0">
                <a:latin typeface="+mn-lt"/>
              </a:rPr>
              <a:t> </a:t>
            </a:r>
            <a:r>
              <a:rPr kumimoji="1" lang="en-US" altLang="ja-JP" sz="1600" b="1" dirty="0" smtClean="0">
                <a:latin typeface="+mn-lt"/>
              </a:rPr>
              <a:t>mutation type</a:t>
            </a:r>
            <a:endParaRPr kumimoji="1" lang="en-US" altLang="ja-JP" sz="1600" b="1" dirty="0">
              <a:latin typeface="+mn-lt"/>
            </a:endParaRPr>
          </a:p>
        </p:txBody>
      </p:sp>
      <p:sp>
        <p:nvSpPr>
          <p:cNvPr id="21" name="テキスト ボックス 20"/>
          <p:cNvSpPr txBox="1"/>
          <p:nvPr/>
        </p:nvSpPr>
        <p:spPr>
          <a:xfrm>
            <a:off x="3952575" y="3251425"/>
            <a:ext cx="505267" cy="369332"/>
          </a:xfrm>
          <a:prstGeom prst="rect">
            <a:avLst/>
          </a:prstGeom>
          <a:noFill/>
        </p:spPr>
        <p:txBody>
          <a:bodyPr wrap="none" rtlCol="0">
            <a:spAutoFit/>
          </a:bodyPr>
          <a:lstStyle/>
          <a:p>
            <a:pPr algn="ctr"/>
            <a:r>
              <a:rPr lang="en-US" altLang="ja-JP" dirty="0" smtClean="0">
                <a:solidFill>
                  <a:schemeClr val="bg1"/>
                </a:solidFill>
                <a:latin typeface="+mn-lt"/>
              </a:rPr>
              <a:t>1:1</a:t>
            </a:r>
            <a:endParaRPr kumimoji="1" lang="ja-JP" altLang="en-US" dirty="0">
              <a:solidFill>
                <a:schemeClr val="bg1"/>
              </a:solidFill>
              <a:latin typeface="+mn-lt"/>
            </a:endParaRPr>
          </a:p>
        </p:txBody>
      </p:sp>
      <p:sp>
        <p:nvSpPr>
          <p:cNvPr id="18" name="TextBox 17"/>
          <p:cNvSpPr txBox="1"/>
          <p:nvPr/>
        </p:nvSpPr>
        <p:spPr>
          <a:xfrm>
            <a:off x="272670" y="6007334"/>
            <a:ext cx="2001300" cy="276999"/>
          </a:xfrm>
          <a:prstGeom prst="rect">
            <a:avLst/>
          </a:prstGeom>
          <a:noFill/>
        </p:spPr>
        <p:txBody>
          <a:bodyPr wrap="square" rtlCol="0">
            <a:spAutoFit/>
          </a:bodyPr>
          <a:lstStyle/>
          <a:p>
            <a:r>
              <a:rPr lang="en-GB" sz="1200" dirty="0" smtClean="0"/>
              <a:t>*</a:t>
            </a:r>
            <a:r>
              <a:rPr lang="en-GB" sz="1200" b="1" dirty="0" smtClean="0"/>
              <a:t>T790M excluded</a:t>
            </a:r>
            <a:endParaRPr lang="en-GB" sz="1200" b="1" dirty="0"/>
          </a:p>
        </p:txBody>
      </p:sp>
      <p:cxnSp>
        <p:nvCxnSpPr>
          <p:cNvPr id="20" name="Straight Arrow Connector 19"/>
          <p:cNvCxnSpPr>
            <a:stCxn id="27" idx="3"/>
            <a:endCxn id="24" idx="2"/>
          </p:cNvCxnSpPr>
          <p:nvPr/>
        </p:nvCxnSpPr>
        <p:spPr>
          <a:xfrm>
            <a:off x="3636000" y="2935685"/>
            <a:ext cx="288000" cy="1"/>
          </a:xfrm>
          <a:prstGeom prst="straightConnector1">
            <a:avLst/>
          </a:prstGeom>
          <a:ln>
            <a:solidFill>
              <a:schemeClr val="accent3">
                <a:lumMod val="50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24" idx="6"/>
            <a:endCxn id="29" idx="1"/>
          </p:cNvCxnSpPr>
          <p:nvPr/>
        </p:nvCxnSpPr>
        <p:spPr>
          <a:xfrm flipV="1">
            <a:off x="4500000" y="2071917"/>
            <a:ext cx="358008" cy="863769"/>
          </a:xfrm>
          <a:prstGeom prst="bentConnector3">
            <a:avLst>
              <a:gd name="adj1" fmla="val 50000"/>
            </a:avLst>
          </a:prstGeom>
          <a:ln>
            <a:solidFill>
              <a:schemeClr val="accent3">
                <a:lumMod val="50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4" name="Elbow Connector 33"/>
          <p:cNvCxnSpPr>
            <a:stCxn id="24" idx="6"/>
            <a:endCxn id="28" idx="1"/>
          </p:cNvCxnSpPr>
          <p:nvPr/>
        </p:nvCxnSpPr>
        <p:spPr>
          <a:xfrm>
            <a:off x="4500000" y="2935686"/>
            <a:ext cx="358008" cy="771240"/>
          </a:xfrm>
          <a:prstGeom prst="bentConnector3">
            <a:avLst>
              <a:gd name="adj1" fmla="val 50000"/>
            </a:avLst>
          </a:prstGeom>
          <a:ln>
            <a:solidFill>
              <a:schemeClr val="accent3">
                <a:lumMod val="50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9" idx="3"/>
            <a:endCxn id="30" idx="1"/>
          </p:cNvCxnSpPr>
          <p:nvPr/>
        </p:nvCxnSpPr>
        <p:spPr>
          <a:xfrm flipV="1">
            <a:off x="8027999" y="2071916"/>
            <a:ext cx="288001" cy="1"/>
          </a:xfrm>
          <a:prstGeom prst="straightConnector1">
            <a:avLst/>
          </a:prstGeom>
          <a:ln>
            <a:solidFill>
              <a:schemeClr val="accent3">
                <a:lumMod val="50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28" idx="3"/>
            <a:endCxn id="31" idx="1"/>
          </p:cNvCxnSpPr>
          <p:nvPr/>
        </p:nvCxnSpPr>
        <p:spPr>
          <a:xfrm>
            <a:off x="8027999" y="3706926"/>
            <a:ext cx="288001" cy="0"/>
          </a:xfrm>
          <a:prstGeom prst="straightConnector1">
            <a:avLst/>
          </a:prstGeom>
          <a:ln>
            <a:solidFill>
              <a:schemeClr val="accent3">
                <a:lumMod val="50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19" name="Footer Placeholder 3"/>
          <p:cNvSpPr>
            <a:spLocks noGrp="1"/>
          </p:cNvSpPr>
          <p:nvPr>
            <p:ph type="ftr" sz="quarter" idx="4294967295"/>
          </p:nvPr>
        </p:nvSpPr>
        <p:spPr bwMode="auto">
          <a:xfrm>
            <a:off x="381373" y="6369050"/>
            <a:ext cx="5373688" cy="269875"/>
          </a:xfrm>
          <a:prstGeom prst="rect">
            <a:avLst/>
          </a:prstGeom>
          <a:noFill/>
          <a:ln>
            <a:miter lim="800000"/>
            <a:headEnd/>
            <a:tailEnd/>
          </a:ln>
        </p:spPr>
        <p:txBody>
          <a:bodyPr wrap="square" numCol="1" anchorCtr="0" compatLnSpc="1">
            <a:prstTxWarp prst="textNoShape">
              <a:avLst/>
            </a:prstTxWarp>
          </a:bodyPr>
          <a:lstStyle/>
          <a:p>
            <a:pPr algn="l" fontAlgn="base">
              <a:spcBef>
                <a:spcPct val="0"/>
              </a:spcBef>
              <a:spcAft>
                <a:spcPct val="0"/>
              </a:spcAft>
            </a:pPr>
            <a:r>
              <a:rPr lang="en-US" sz="1400" dirty="0" smtClean="0">
                <a:solidFill>
                  <a:schemeClr val="tx1"/>
                </a:solidFill>
              </a:rPr>
              <a:t>Abstract 8005: Presented by </a:t>
            </a:r>
            <a:r>
              <a:rPr lang="en-US" altLang="ja-JP" sz="1400" dirty="0" err="1">
                <a:solidFill>
                  <a:schemeClr val="tx1"/>
                </a:solidFill>
              </a:rPr>
              <a:t>Terufumi</a:t>
            </a:r>
            <a:r>
              <a:rPr lang="en-US" altLang="ja-JP" sz="1400" dirty="0">
                <a:solidFill>
                  <a:schemeClr val="tx1"/>
                </a:solidFill>
              </a:rPr>
              <a:t> </a:t>
            </a:r>
            <a:r>
              <a:rPr lang="en-US" altLang="ja-JP" sz="1400" dirty="0" smtClean="0">
                <a:solidFill>
                  <a:schemeClr val="tx1"/>
                </a:solidFill>
              </a:rPr>
              <a:t>Kato</a:t>
            </a:r>
            <a:endParaRPr lang="en-US" sz="1400" dirty="0">
              <a:solidFill>
                <a:schemeClr val="tx1"/>
              </a:solidFill>
            </a:endParaRPr>
          </a:p>
        </p:txBody>
      </p:sp>
      <p:sp>
        <p:nvSpPr>
          <p:cNvPr id="22" name="Rectangle 21"/>
          <p:cNvSpPr/>
          <p:nvPr/>
        </p:nvSpPr>
        <p:spPr>
          <a:xfrm>
            <a:off x="118872" y="0"/>
            <a:ext cx="8567927" cy="400110"/>
          </a:xfrm>
          <a:prstGeom prst="rect">
            <a:avLst/>
          </a:prstGeom>
        </p:spPr>
        <p:txBody>
          <a:bodyPr wrap="square">
            <a:spAutoFit/>
          </a:bodyPr>
          <a:lstStyle/>
          <a:p>
            <a:pPr algn="ctr">
              <a:defRPr/>
            </a:pPr>
            <a:r>
              <a:rPr lang="en-US" sz="2000" dirty="0" smtClean="0">
                <a:solidFill>
                  <a:schemeClr val="accent3">
                    <a:lumMod val="75000"/>
                  </a:schemeClr>
                </a:solidFill>
              </a:rPr>
              <a:t>Combination Treatments for EGFR Acquired Resistance</a:t>
            </a:r>
            <a:endParaRPr lang="en-US" sz="2000" dirty="0">
              <a:solidFill>
                <a:schemeClr val="accent3">
                  <a:lumMod val="75000"/>
                </a:schemeClr>
              </a:solidFill>
            </a:endParaRPr>
          </a:p>
        </p:txBody>
      </p:sp>
    </p:spTree>
    <p:extLst>
      <p:ext uri="{BB962C8B-B14F-4D97-AF65-F5344CB8AC3E}">
        <p14:creationId xmlns:p14="http://schemas.microsoft.com/office/powerpoint/2010/main" val="2328118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noFill/>
          <a:ln>
            <a:noFill/>
          </a:ln>
        </p:spPr>
        <p:txBody>
          <a:bodyPr>
            <a:normAutofit/>
          </a:bodyPr>
          <a:lstStyle/>
          <a:p>
            <a:r>
              <a:rPr lang="en-US" altLang="ja-JP" sz="3400" noProof="0" dirty="0" smtClean="0"/>
              <a:t>Primary endpoint: PFS by independent review</a:t>
            </a:r>
            <a:endParaRPr lang="en-US" altLang="ja-JP" sz="3400" noProof="0" dirty="0"/>
          </a:p>
        </p:txBody>
      </p:sp>
      <p:sp>
        <p:nvSpPr>
          <p:cNvPr id="14" name="Rectangle 8"/>
          <p:cNvSpPr>
            <a:spLocks noChangeArrowheads="1"/>
          </p:cNvSpPr>
          <p:nvPr/>
        </p:nvSpPr>
        <p:spPr bwMode="auto">
          <a:xfrm>
            <a:off x="1385004" y="5531918"/>
            <a:ext cx="182742"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400">
                <a:latin typeface="+mn-lt"/>
                <a:ea typeface="+mn-ea"/>
              </a:rPr>
              <a:t>75</a:t>
            </a:r>
            <a:endParaRPr lang="ja-JP" altLang="en-US" sz="1400">
              <a:latin typeface="+mn-lt"/>
              <a:ea typeface="+mn-ea"/>
            </a:endParaRPr>
          </a:p>
        </p:txBody>
      </p:sp>
      <p:sp>
        <p:nvSpPr>
          <p:cNvPr id="15" name="Rectangle 9"/>
          <p:cNvSpPr>
            <a:spLocks noChangeArrowheads="1"/>
          </p:cNvSpPr>
          <p:nvPr/>
        </p:nvSpPr>
        <p:spPr bwMode="auto">
          <a:xfrm>
            <a:off x="1837442" y="5531918"/>
            <a:ext cx="182742"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400">
                <a:latin typeface="+mn-lt"/>
                <a:ea typeface="+mn-ea"/>
              </a:rPr>
              <a:t>72</a:t>
            </a:r>
            <a:endParaRPr lang="ja-JP" altLang="en-US" sz="1400">
              <a:latin typeface="+mn-lt"/>
              <a:ea typeface="+mn-ea"/>
            </a:endParaRPr>
          </a:p>
        </p:txBody>
      </p:sp>
      <p:sp>
        <p:nvSpPr>
          <p:cNvPr id="16" name="Rectangle 10"/>
          <p:cNvSpPr>
            <a:spLocks noChangeArrowheads="1"/>
          </p:cNvSpPr>
          <p:nvPr/>
        </p:nvSpPr>
        <p:spPr bwMode="auto">
          <a:xfrm>
            <a:off x="2289879" y="5531918"/>
            <a:ext cx="182742"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400">
                <a:latin typeface="+mn-lt"/>
                <a:ea typeface="+mn-ea"/>
              </a:rPr>
              <a:t>69</a:t>
            </a:r>
            <a:endParaRPr lang="ja-JP" altLang="en-US" sz="1400">
              <a:latin typeface="+mn-lt"/>
              <a:ea typeface="+mn-ea"/>
            </a:endParaRPr>
          </a:p>
        </p:txBody>
      </p:sp>
      <p:sp>
        <p:nvSpPr>
          <p:cNvPr id="17" name="Rectangle 11"/>
          <p:cNvSpPr>
            <a:spLocks noChangeArrowheads="1"/>
          </p:cNvSpPr>
          <p:nvPr/>
        </p:nvSpPr>
        <p:spPr bwMode="auto">
          <a:xfrm>
            <a:off x="2742317" y="5531918"/>
            <a:ext cx="182742"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400">
                <a:latin typeface="+mn-lt"/>
                <a:ea typeface="+mn-ea"/>
              </a:rPr>
              <a:t>64</a:t>
            </a:r>
            <a:endParaRPr lang="ja-JP" altLang="en-US" sz="1400">
              <a:latin typeface="+mn-lt"/>
              <a:ea typeface="+mn-ea"/>
            </a:endParaRPr>
          </a:p>
        </p:txBody>
      </p:sp>
      <p:sp>
        <p:nvSpPr>
          <p:cNvPr id="18" name="Rectangle 12"/>
          <p:cNvSpPr>
            <a:spLocks noChangeArrowheads="1"/>
          </p:cNvSpPr>
          <p:nvPr/>
        </p:nvSpPr>
        <p:spPr bwMode="auto">
          <a:xfrm>
            <a:off x="3194754" y="5531918"/>
            <a:ext cx="182742"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400">
                <a:latin typeface="+mn-lt"/>
                <a:ea typeface="+mn-ea"/>
              </a:rPr>
              <a:t>60</a:t>
            </a:r>
            <a:endParaRPr lang="ja-JP" altLang="en-US" sz="1400">
              <a:latin typeface="+mn-lt"/>
              <a:ea typeface="+mn-ea"/>
            </a:endParaRPr>
          </a:p>
        </p:txBody>
      </p:sp>
      <p:sp>
        <p:nvSpPr>
          <p:cNvPr id="19" name="Rectangle 13"/>
          <p:cNvSpPr>
            <a:spLocks noChangeArrowheads="1"/>
          </p:cNvSpPr>
          <p:nvPr/>
        </p:nvSpPr>
        <p:spPr bwMode="auto">
          <a:xfrm>
            <a:off x="3647192" y="5531918"/>
            <a:ext cx="182742"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400">
                <a:latin typeface="+mn-lt"/>
                <a:ea typeface="+mn-ea"/>
              </a:rPr>
              <a:t>53</a:t>
            </a:r>
            <a:endParaRPr lang="ja-JP" altLang="en-US" sz="1400">
              <a:latin typeface="+mn-lt"/>
              <a:ea typeface="+mn-ea"/>
            </a:endParaRPr>
          </a:p>
        </p:txBody>
      </p:sp>
      <p:sp>
        <p:nvSpPr>
          <p:cNvPr id="20" name="Rectangle 14"/>
          <p:cNvSpPr>
            <a:spLocks noChangeArrowheads="1"/>
          </p:cNvSpPr>
          <p:nvPr/>
        </p:nvSpPr>
        <p:spPr bwMode="auto">
          <a:xfrm>
            <a:off x="4099629" y="5531918"/>
            <a:ext cx="182742"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400">
                <a:latin typeface="+mn-lt"/>
                <a:ea typeface="+mn-ea"/>
              </a:rPr>
              <a:t>49</a:t>
            </a:r>
            <a:endParaRPr lang="ja-JP" altLang="en-US" sz="1400">
              <a:latin typeface="+mn-lt"/>
              <a:ea typeface="+mn-ea"/>
            </a:endParaRPr>
          </a:p>
        </p:txBody>
      </p:sp>
      <p:sp>
        <p:nvSpPr>
          <p:cNvPr id="21" name="Rectangle 15"/>
          <p:cNvSpPr>
            <a:spLocks noChangeArrowheads="1"/>
          </p:cNvSpPr>
          <p:nvPr/>
        </p:nvSpPr>
        <p:spPr bwMode="auto">
          <a:xfrm>
            <a:off x="4552067" y="5531918"/>
            <a:ext cx="182742"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400">
                <a:latin typeface="+mn-lt"/>
                <a:ea typeface="+mn-ea"/>
              </a:rPr>
              <a:t>38</a:t>
            </a:r>
            <a:endParaRPr lang="ja-JP" altLang="en-US" sz="1400">
              <a:latin typeface="+mn-lt"/>
              <a:ea typeface="+mn-ea"/>
            </a:endParaRPr>
          </a:p>
        </p:txBody>
      </p:sp>
      <p:sp>
        <p:nvSpPr>
          <p:cNvPr id="22" name="Rectangle 16"/>
          <p:cNvSpPr>
            <a:spLocks noChangeArrowheads="1"/>
          </p:cNvSpPr>
          <p:nvPr/>
        </p:nvSpPr>
        <p:spPr bwMode="auto">
          <a:xfrm>
            <a:off x="5004504" y="5531918"/>
            <a:ext cx="182742"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400">
                <a:latin typeface="+mn-lt"/>
                <a:ea typeface="+mn-ea"/>
              </a:rPr>
              <a:t>30</a:t>
            </a:r>
            <a:endParaRPr lang="ja-JP" altLang="en-US" sz="1400">
              <a:latin typeface="+mn-lt"/>
              <a:ea typeface="+mn-ea"/>
            </a:endParaRPr>
          </a:p>
        </p:txBody>
      </p:sp>
      <p:sp>
        <p:nvSpPr>
          <p:cNvPr id="23" name="Rectangle 17"/>
          <p:cNvSpPr>
            <a:spLocks noChangeArrowheads="1"/>
          </p:cNvSpPr>
          <p:nvPr/>
        </p:nvSpPr>
        <p:spPr bwMode="auto">
          <a:xfrm>
            <a:off x="5456942" y="5531918"/>
            <a:ext cx="182742"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400">
                <a:latin typeface="+mn-lt"/>
                <a:ea typeface="+mn-ea"/>
              </a:rPr>
              <a:t>20</a:t>
            </a:r>
            <a:endParaRPr lang="ja-JP" altLang="en-US" sz="1400">
              <a:latin typeface="+mn-lt"/>
              <a:ea typeface="+mn-ea"/>
            </a:endParaRPr>
          </a:p>
        </p:txBody>
      </p:sp>
      <p:sp>
        <p:nvSpPr>
          <p:cNvPr id="24" name="Rectangle 18"/>
          <p:cNvSpPr>
            <a:spLocks noChangeArrowheads="1"/>
          </p:cNvSpPr>
          <p:nvPr/>
        </p:nvSpPr>
        <p:spPr bwMode="auto">
          <a:xfrm>
            <a:off x="5909379" y="5531918"/>
            <a:ext cx="182742"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400">
                <a:latin typeface="+mn-lt"/>
                <a:ea typeface="+mn-ea"/>
              </a:rPr>
              <a:t>13</a:t>
            </a:r>
            <a:endParaRPr lang="ja-JP" altLang="en-US" sz="1400">
              <a:latin typeface="+mn-lt"/>
              <a:ea typeface="+mn-ea"/>
            </a:endParaRPr>
          </a:p>
        </p:txBody>
      </p:sp>
      <p:sp>
        <p:nvSpPr>
          <p:cNvPr id="25" name="Rectangle 19"/>
          <p:cNvSpPr>
            <a:spLocks noChangeArrowheads="1"/>
          </p:cNvSpPr>
          <p:nvPr/>
        </p:nvSpPr>
        <p:spPr bwMode="auto">
          <a:xfrm>
            <a:off x="6407502" y="5531918"/>
            <a:ext cx="91372"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400">
                <a:latin typeface="+mn-lt"/>
                <a:ea typeface="+mn-ea"/>
              </a:rPr>
              <a:t>8</a:t>
            </a:r>
            <a:endParaRPr lang="ja-JP" altLang="en-US" sz="1400">
              <a:latin typeface="+mn-lt"/>
              <a:ea typeface="+mn-ea"/>
            </a:endParaRPr>
          </a:p>
        </p:txBody>
      </p:sp>
      <p:sp>
        <p:nvSpPr>
          <p:cNvPr id="26" name="Rectangle 20"/>
          <p:cNvSpPr>
            <a:spLocks noChangeArrowheads="1"/>
          </p:cNvSpPr>
          <p:nvPr/>
        </p:nvSpPr>
        <p:spPr bwMode="auto">
          <a:xfrm>
            <a:off x="6859940" y="5531918"/>
            <a:ext cx="91372"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400">
                <a:latin typeface="+mn-lt"/>
                <a:ea typeface="+mn-ea"/>
              </a:rPr>
              <a:t>4</a:t>
            </a:r>
            <a:endParaRPr lang="ja-JP" altLang="en-US" sz="1400">
              <a:latin typeface="+mn-lt"/>
              <a:ea typeface="+mn-ea"/>
            </a:endParaRPr>
          </a:p>
        </p:txBody>
      </p:sp>
      <p:sp>
        <p:nvSpPr>
          <p:cNvPr id="27" name="Rectangle 21"/>
          <p:cNvSpPr>
            <a:spLocks noChangeArrowheads="1"/>
          </p:cNvSpPr>
          <p:nvPr/>
        </p:nvSpPr>
        <p:spPr bwMode="auto">
          <a:xfrm>
            <a:off x="7312377" y="5531918"/>
            <a:ext cx="91372"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400">
                <a:latin typeface="+mn-lt"/>
                <a:ea typeface="+mn-ea"/>
              </a:rPr>
              <a:t>4</a:t>
            </a:r>
            <a:endParaRPr lang="ja-JP" altLang="en-US" sz="1400">
              <a:latin typeface="+mn-lt"/>
              <a:ea typeface="+mn-ea"/>
            </a:endParaRPr>
          </a:p>
        </p:txBody>
      </p:sp>
      <p:sp>
        <p:nvSpPr>
          <p:cNvPr id="28" name="Rectangle 22"/>
          <p:cNvSpPr>
            <a:spLocks noChangeArrowheads="1"/>
          </p:cNvSpPr>
          <p:nvPr/>
        </p:nvSpPr>
        <p:spPr bwMode="auto">
          <a:xfrm>
            <a:off x="7766402" y="5531918"/>
            <a:ext cx="91372"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400" dirty="0">
                <a:latin typeface="+mn-lt"/>
                <a:ea typeface="+mn-ea"/>
              </a:rPr>
              <a:t>0</a:t>
            </a:r>
            <a:endParaRPr lang="ja-JP" altLang="en-US" sz="1400">
              <a:latin typeface="+mn-lt"/>
              <a:ea typeface="+mn-ea"/>
            </a:endParaRPr>
          </a:p>
        </p:txBody>
      </p:sp>
      <p:sp>
        <p:nvSpPr>
          <p:cNvPr id="29" name="Rectangle 24"/>
          <p:cNvSpPr>
            <a:spLocks noChangeArrowheads="1"/>
          </p:cNvSpPr>
          <p:nvPr/>
        </p:nvSpPr>
        <p:spPr bwMode="auto">
          <a:xfrm>
            <a:off x="1385004" y="5747818"/>
            <a:ext cx="182742"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400" dirty="0">
                <a:latin typeface="+mn-lt"/>
                <a:ea typeface="+mn-ea"/>
              </a:rPr>
              <a:t>77</a:t>
            </a:r>
            <a:endParaRPr lang="ja-JP" altLang="en-US" sz="1400" dirty="0">
              <a:latin typeface="+mn-lt"/>
              <a:ea typeface="+mn-ea"/>
            </a:endParaRPr>
          </a:p>
        </p:txBody>
      </p:sp>
      <p:sp>
        <p:nvSpPr>
          <p:cNvPr id="30" name="Rectangle 25"/>
          <p:cNvSpPr>
            <a:spLocks noChangeArrowheads="1"/>
          </p:cNvSpPr>
          <p:nvPr/>
        </p:nvSpPr>
        <p:spPr bwMode="auto">
          <a:xfrm>
            <a:off x="1837442" y="5747818"/>
            <a:ext cx="182742"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400">
                <a:latin typeface="+mn-lt"/>
                <a:ea typeface="+mn-ea"/>
              </a:rPr>
              <a:t>66</a:t>
            </a:r>
            <a:endParaRPr lang="ja-JP" altLang="en-US" sz="1400">
              <a:latin typeface="+mn-lt"/>
              <a:ea typeface="+mn-ea"/>
            </a:endParaRPr>
          </a:p>
        </p:txBody>
      </p:sp>
      <p:sp>
        <p:nvSpPr>
          <p:cNvPr id="31" name="Rectangle 26"/>
          <p:cNvSpPr>
            <a:spLocks noChangeArrowheads="1"/>
          </p:cNvSpPr>
          <p:nvPr/>
        </p:nvSpPr>
        <p:spPr bwMode="auto">
          <a:xfrm>
            <a:off x="2289879" y="5747818"/>
            <a:ext cx="182742"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400">
                <a:latin typeface="+mn-lt"/>
                <a:ea typeface="+mn-ea"/>
              </a:rPr>
              <a:t>57</a:t>
            </a:r>
            <a:endParaRPr lang="ja-JP" altLang="en-US" sz="1400">
              <a:latin typeface="+mn-lt"/>
              <a:ea typeface="+mn-ea"/>
            </a:endParaRPr>
          </a:p>
        </p:txBody>
      </p:sp>
      <p:sp>
        <p:nvSpPr>
          <p:cNvPr id="32" name="Rectangle 27"/>
          <p:cNvSpPr>
            <a:spLocks noChangeArrowheads="1"/>
          </p:cNvSpPr>
          <p:nvPr/>
        </p:nvSpPr>
        <p:spPr bwMode="auto">
          <a:xfrm>
            <a:off x="2742317" y="5747818"/>
            <a:ext cx="182742"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400">
                <a:latin typeface="+mn-lt"/>
                <a:ea typeface="+mn-ea"/>
              </a:rPr>
              <a:t>44</a:t>
            </a:r>
            <a:endParaRPr lang="ja-JP" altLang="en-US" sz="1400">
              <a:latin typeface="+mn-lt"/>
              <a:ea typeface="+mn-ea"/>
            </a:endParaRPr>
          </a:p>
        </p:txBody>
      </p:sp>
      <p:sp>
        <p:nvSpPr>
          <p:cNvPr id="33" name="Rectangle 28"/>
          <p:cNvSpPr>
            <a:spLocks noChangeArrowheads="1"/>
          </p:cNvSpPr>
          <p:nvPr/>
        </p:nvSpPr>
        <p:spPr bwMode="auto">
          <a:xfrm>
            <a:off x="3194754" y="5747818"/>
            <a:ext cx="182742"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400">
                <a:latin typeface="+mn-lt"/>
                <a:ea typeface="+mn-ea"/>
              </a:rPr>
              <a:t>39</a:t>
            </a:r>
            <a:endParaRPr lang="ja-JP" altLang="en-US" sz="1400">
              <a:latin typeface="+mn-lt"/>
              <a:ea typeface="+mn-ea"/>
            </a:endParaRPr>
          </a:p>
        </p:txBody>
      </p:sp>
      <p:sp>
        <p:nvSpPr>
          <p:cNvPr id="34" name="Rectangle 29"/>
          <p:cNvSpPr>
            <a:spLocks noChangeArrowheads="1"/>
          </p:cNvSpPr>
          <p:nvPr/>
        </p:nvSpPr>
        <p:spPr bwMode="auto">
          <a:xfrm>
            <a:off x="3647192" y="5747818"/>
            <a:ext cx="182742"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400">
                <a:latin typeface="+mn-lt"/>
                <a:ea typeface="+mn-ea"/>
              </a:rPr>
              <a:t>29</a:t>
            </a:r>
            <a:endParaRPr lang="ja-JP" altLang="en-US" sz="1400">
              <a:latin typeface="+mn-lt"/>
              <a:ea typeface="+mn-ea"/>
            </a:endParaRPr>
          </a:p>
        </p:txBody>
      </p:sp>
      <p:sp>
        <p:nvSpPr>
          <p:cNvPr id="35" name="Rectangle 30"/>
          <p:cNvSpPr>
            <a:spLocks noChangeArrowheads="1"/>
          </p:cNvSpPr>
          <p:nvPr/>
        </p:nvSpPr>
        <p:spPr bwMode="auto">
          <a:xfrm>
            <a:off x="4099629" y="5747818"/>
            <a:ext cx="182742"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400">
                <a:latin typeface="+mn-lt"/>
                <a:ea typeface="+mn-ea"/>
              </a:rPr>
              <a:t>24</a:t>
            </a:r>
            <a:endParaRPr lang="ja-JP" altLang="en-US" sz="1400">
              <a:latin typeface="+mn-lt"/>
              <a:ea typeface="+mn-ea"/>
            </a:endParaRPr>
          </a:p>
        </p:txBody>
      </p:sp>
      <p:sp>
        <p:nvSpPr>
          <p:cNvPr id="36" name="Rectangle 31"/>
          <p:cNvSpPr>
            <a:spLocks noChangeArrowheads="1"/>
          </p:cNvSpPr>
          <p:nvPr/>
        </p:nvSpPr>
        <p:spPr bwMode="auto">
          <a:xfrm>
            <a:off x="4552067" y="5747818"/>
            <a:ext cx="182742"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400">
                <a:latin typeface="+mn-lt"/>
                <a:ea typeface="+mn-ea"/>
              </a:rPr>
              <a:t>21</a:t>
            </a:r>
            <a:endParaRPr lang="ja-JP" altLang="en-US" sz="1400">
              <a:latin typeface="+mn-lt"/>
              <a:ea typeface="+mn-ea"/>
            </a:endParaRPr>
          </a:p>
        </p:txBody>
      </p:sp>
      <p:sp>
        <p:nvSpPr>
          <p:cNvPr id="37" name="Rectangle 32"/>
          <p:cNvSpPr>
            <a:spLocks noChangeArrowheads="1"/>
          </p:cNvSpPr>
          <p:nvPr/>
        </p:nvSpPr>
        <p:spPr bwMode="auto">
          <a:xfrm>
            <a:off x="5004504" y="5747818"/>
            <a:ext cx="182742"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400">
                <a:latin typeface="+mn-lt"/>
                <a:ea typeface="+mn-ea"/>
              </a:rPr>
              <a:t>18</a:t>
            </a:r>
            <a:endParaRPr lang="ja-JP" altLang="en-US" sz="1400">
              <a:latin typeface="+mn-lt"/>
              <a:ea typeface="+mn-ea"/>
            </a:endParaRPr>
          </a:p>
        </p:txBody>
      </p:sp>
      <p:sp>
        <p:nvSpPr>
          <p:cNvPr id="38" name="Rectangle 33"/>
          <p:cNvSpPr>
            <a:spLocks noChangeArrowheads="1"/>
          </p:cNvSpPr>
          <p:nvPr/>
        </p:nvSpPr>
        <p:spPr bwMode="auto">
          <a:xfrm>
            <a:off x="5456942" y="5747818"/>
            <a:ext cx="182742"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400">
                <a:latin typeface="+mn-lt"/>
                <a:ea typeface="+mn-ea"/>
              </a:rPr>
              <a:t>12</a:t>
            </a:r>
            <a:endParaRPr lang="ja-JP" altLang="en-US" sz="1400">
              <a:latin typeface="+mn-lt"/>
              <a:ea typeface="+mn-ea"/>
            </a:endParaRPr>
          </a:p>
        </p:txBody>
      </p:sp>
      <p:sp>
        <p:nvSpPr>
          <p:cNvPr id="39" name="Rectangle 34"/>
          <p:cNvSpPr>
            <a:spLocks noChangeArrowheads="1"/>
          </p:cNvSpPr>
          <p:nvPr/>
        </p:nvSpPr>
        <p:spPr bwMode="auto">
          <a:xfrm>
            <a:off x="5909379" y="5747818"/>
            <a:ext cx="182742"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400">
                <a:latin typeface="+mn-lt"/>
                <a:ea typeface="+mn-ea"/>
              </a:rPr>
              <a:t>10</a:t>
            </a:r>
            <a:endParaRPr lang="ja-JP" altLang="en-US" sz="1400">
              <a:latin typeface="+mn-lt"/>
              <a:ea typeface="+mn-ea"/>
            </a:endParaRPr>
          </a:p>
        </p:txBody>
      </p:sp>
      <p:sp>
        <p:nvSpPr>
          <p:cNvPr id="40" name="Rectangle 35"/>
          <p:cNvSpPr>
            <a:spLocks noChangeArrowheads="1"/>
          </p:cNvSpPr>
          <p:nvPr/>
        </p:nvSpPr>
        <p:spPr bwMode="auto">
          <a:xfrm>
            <a:off x="6407502" y="5747818"/>
            <a:ext cx="91372"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400">
                <a:latin typeface="+mn-lt"/>
                <a:ea typeface="+mn-ea"/>
              </a:rPr>
              <a:t>5</a:t>
            </a:r>
            <a:endParaRPr lang="ja-JP" altLang="en-US" sz="1400">
              <a:latin typeface="+mn-lt"/>
              <a:ea typeface="+mn-ea"/>
            </a:endParaRPr>
          </a:p>
        </p:txBody>
      </p:sp>
      <p:sp>
        <p:nvSpPr>
          <p:cNvPr id="41" name="Rectangle 36"/>
          <p:cNvSpPr>
            <a:spLocks noChangeArrowheads="1"/>
          </p:cNvSpPr>
          <p:nvPr/>
        </p:nvSpPr>
        <p:spPr bwMode="auto">
          <a:xfrm>
            <a:off x="6859940" y="5747818"/>
            <a:ext cx="91372"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400">
                <a:latin typeface="+mn-lt"/>
                <a:ea typeface="+mn-ea"/>
              </a:rPr>
              <a:t>2</a:t>
            </a:r>
            <a:endParaRPr lang="ja-JP" altLang="en-US" sz="1400">
              <a:latin typeface="+mn-lt"/>
              <a:ea typeface="+mn-ea"/>
            </a:endParaRPr>
          </a:p>
        </p:txBody>
      </p:sp>
      <p:sp>
        <p:nvSpPr>
          <p:cNvPr id="42" name="Rectangle 37"/>
          <p:cNvSpPr>
            <a:spLocks noChangeArrowheads="1"/>
          </p:cNvSpPr>
          <p:nvPr/>
        </p:nvSpPr>
        <p:spPr bwMode="auto">
          <a:xfrm>
            <a:off x="7312377" y="5747818"/>
            <a:ext cx="91372"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400">
                <a:latin typeface="+mn-lt"/>
                <a:ea typeface="+mn-ea"/>
              </a:rPr>
              <a:t>1</a:t>
            </a:r>
            <a:endParaRPr lang="ja-JP" altLang="en-US" sz="1400">
              <a:latin typeface="+mn-lt"/>
              <a:ea typeface="+mn-ea"/>
            </a:endParaRPr>
          </a:p>
        </p:txBody>
      </p:sp>
      <p:sp>
        <p:nvSpPr>
          <p:cNvPr id="43" name="Rectangle 38"/>
          <p:cNvSpPr>
            <a:spLocks noChangeArrowheads="1"/>
          </p:cNvSpPr>
          <p:nvPr/>
        </p:nvSpPr>
        <p:spPr bwMode="auto">
          <a:xfrm>
            <a:off x="7766402" y="5747818"/>
            <a:ext cx="91372"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400">
                <a:latin typeface="+mn-lt"/>
                <a:ea typeface="+mn-ea"/>
              </a:rPr>
              <a:t>0</a:t>
            </a:r>
            <a:endParaRPr lang="ja-JP" altLang="en-US" sz="1400">
              <a:latin typeface="+mn-lt"/>
              <a:ea typeface="+mn-ea"/>
            </a:endParaRPr>
          </a:p>
        </p:txBody>
      </p:sp>
      <p:sp>
        <p:nvSpPr>
          <p:cNvPr id="44" name="Text Box 64"/>
          <p:cNvSpPr txBox="1">
            <a:spLocks noChangeArrowheads="1"/>
          </p:cNvSpPr>
          <p:nvPr/>
        </p:nvSpPr>
        <p:spPr bwMode="auto">
          <a:xfrm>
            <a:off x="1423483" y="4884773"/>
            <a:ext cx="10419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600" dirty="0">
                <a:latin typeface="+mn-lt"/>
                <a:ea typeface="+mn-ea"/>
              </a:rPr>
              <a:t>0</a:t>
            </a:r>
          </a:p>
        </p:txBody>
      </p:sp>
      <p:sp>
        <p:nvSpPr>
          <p:cNvPr id="45" name="Line 65"/>
          <p:cNvSpPr>
            <a:spLocks noChangeShapeType="1"/>
          </p:cNvSpPr>
          <p:nvPr/>
        </p:nvSpPr>
        <p:spPr bwMode="auto">
          <a:xfrm>
            <a:off x="1476375" y="4776268"/>
            <a:ext cx="0" cy="71437"/>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46" name="Text Box 67"/>
          <p:cNvSpPr txBox="1">
            <a:spLocks noChangeArrowheads="1"/>
          </p:cNvSpPr>
          <p:nvPr/>
        </p:nvSpPr>
        <p:spPr bwMode="auto">
          <a:xfrm>
            <a:off x="1238103" y="4653157"/>
            <a:ext cx="10419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914400" eaLnBrk="1" hangingPunct="1">
              <a:spcBef>
                <a:spcPct val="0"/>
              </a:spcBef>
              <a:buFontTx/>
              <a:buNone/>
            </a:pPr>
            <a:r>
              <a:rPr lang="en-US" altLang="ja-JP" sz="1600" dirty="0" smtClean="0">
                <a:latin typeface="+mn-lt"/>
                <a:ea typeface="+mn-ea"/>
              </a:rPr>
              <a:t>0</a:t>
            </a:r>
            <a:endParaRPr lang="en-US" altLang="ja-JP" sz="1600" dirty="0">
              <a:latin typeface="+mn-lt"/>
              <a:ea typeface="+mn-ea"/>
            </a:endParaRPr>
          </a:p>
        </p:txBody>
      </p:sp>
      <p:sp>
        <p:nvSpPr>
          <p:cNvPr id="58" name="Text Box 77"/>
          <p:cNvSpPr txBox="1">
            <a:spLocks noChangeArrowheads="1"/>
          </p:cNvSpPr>
          <p:nvPr/>
        </p:nvSpPr>
        <p:spPr bwMode="auto">
          <a:xfrm>
            <a:off x="1082612" y="1918610"/>
            <a:ext cx="25968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914400" eaLnBrk="1" hangingPunct="1">
              <a:spcBef>
                <a:spcPct val="0"/>
              </a:spcBef>
              <a:buFontTx/>
              <a:buNone/>
            </a:pPr>
            <a:r>
              <a:rPr lang="en-US" altLang="ja-JP" sz="1600" dirty="0">
                <a:latin typeface="+mn-lt"/>
                <a:ea typeface="+mn-ea"/>
              </a:rPr>
              <a:t>1.0</a:t>
            </a:r>
          </a:p>
        </p:txBody>
      </p:sp>
      <p:sp>
        <p:nvSpPr>
          <p:cNvPr id="59" name="Text Box 78"/>
          <p:cNvSpPr txBox="1">
            <a:spLocks noChangeArrowheads="1"/>
          </p:cNvSpPr>
          <p:nvPr/>
        </p:nvSpPr>
        <p:spPr bwMode="auto">
          <a:xfrm>
            <a:off x="468313" y="5747818"/>
            <a:ext cx="88166"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en-US" altLang="ja-JP" sz="1400" dirty="0" smtClean="0">
                <a:latin typeface="+mn-lt"/>
                <a:ea typeface="+mn-ea"/>
              </a:rPr>
              <a:t>E</a:t>
            </a:r>
            <a:endParaRPr lang="en-US" altLang="ja-JP" sz="1400" dirty="0">
              <a:latin typeface="+mn-lt"/>
              <a:ea typeface="+mn-ea"/>
            </a:endParaRPr>
          </a:p>
        </p:txBody>
      </p:sp>
      <p:sp>
        <p:nvSpPr>
          <p:cNvPr id="61" name="Text Box 146"/>
          <p:cNvSpPr txBox="1">
            <a:spLocks noChangeArrowheads="1"/>
          </p:cNvSpPr>
          <p:nvPr/>
        </p:nvSpPr>
        <p:spPr bwMode="auto">
          <a:xfrm>
            <a:off x="468313" y="5531918"/>
            <a:ext cx="185948"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en-US" altLang="ja-JP" sz="1400" dirty="0" smtClean="0">
                <a:latin typeface="+mn-lt"/>
                <a:ea typeface="+mn-ea"/>
              </a:rPr>
              <a:t>EB</a:t>
            </a:r>
            <a:endParaRPr lang="en-US" altLang="ja-JP" sz="1400" dirty="0">
              <a:latin typeface="+mn-lt"/>
              <a:ea typeface="+mn-ea"/>
            </a:endParaRPr>
          </a:p>
        </p:txBody>
      </p:sp>
      <p:sp>
        <p:nvSpPr>
          <p:cNvPr id="62" name="Text Box 147"/>
          <p:cNvSpPr txBox="1">
            <a:spLocks noChangeArrowheads="1"/>
          </p:cNvSpPr>
          <p:nvPr/>
        </p:nvSpPr>
        <p:spPr bwMode="auto">
          <a:xfrm>
            <a:off x="468000" y="5296968"/>
            <a:ext cx="1081963" cy="215444"/>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en-US" altLang="ja-JP" sz="1400" dirty="0">
                <a:latin typeface="+mn-lt"/>
                <a:ea typeface="+mn-ea"/>
              </a:rPr>
              <a:t>Number at risk</a:t>
            </a:r>
          </a:p>
        </p:txBody>
      </p:sp>
      <p:sp>
        <p:nvSpPr>
          <p:cNvPr id="63" name="Rectangle 148"/>
          <p:cNvSpPr>
            <a:spLocks noChangeArrowheads="1"/>
          </p:cNvSpPr>
          <p:nvPr/>
        </p:nvSpPr>
        <p:spPr bwMode="auto">
          <a:xfrm>
            <a:off x="4194537" y="5135659"/>
            <a:ext cx="140262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cap="rnd"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a:spcBef>
                <a:spcPct val="0"/>
              </a:spcBef>
              <a:buFontTx/>
              <a:buNone/>
            </a:pPr>
            <a:r>
              <a:rPr lang="en-US" altLang="ja-JP" sz="1600" dirty="0" smtClean="0">
                <a:latin typeface="+mn-lt"/>
                <a:ea typeface="+mn-ea"/>
              </a:rPr>
              <a:t>Time (months)</a:t>
            </a:r>
            <a:endParaRPr lang="ja-JP" altLang="en-US" sz="1600" dirty="0">
              <a:latin typeface="+mn-lt"/>
              <a:ea typeface="+mn-ea"/>
            </a:endParaRPr>
          </a:p>
        </p:txBody>
      </p:sp>
      <p:sp>
        <p:nvSpPr>
          <p:cNvPr id="65" name="Text Box 150"/>
          <p:cNvSpPr txBox="1">
            <a:spLocks noChangeArrowheads="1"/>
          </p:cNvSpPr>
          <p:nvPr/>
        </p:nvSpPr>
        <p:spPr bwMode="auto">
          <a:xfrm>
            <a:off x="2328358" y="4884773"/>
            <a:ext cx="10419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600">
                <a:latin typeface="+mn-lt"/>
                <a:ea typeface="+mn-ea"/>
              </a:rPr>
              <a:t>4</a:t>
            </a:r>
          </a:p>
        </p:txBody>
      </p:sp>
      <p:sp>
        <p:nvSpPr>
          <p:cNvPr id="66" name="Line 151"/>
          <p:cNvSpPr>
            <a:spLocks noChangeShapeType="1"/>
          </p:cNvSpPr>
          <p:nvPr/>
        </p:nvSpPr>
        <p:spPr bwMode="auto">
          <a:xfrm>
            <a:off x="2381250" y="4776268"/>
            <a:ext cx="0" cy="71437"/>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67" name="Text Box 152"/>
          <p:cNvSpPr txBox="1">
            <a:spLocks noChangeArrowheads="1"/>
          </p:cNvSpPr>
          <p:nvPr/>
        </p:nvSpPr>
        <p:spPr bwMode="auto">
          <a:xfrm>
            <a:off x="3233233" y="4884773"/>
            <a:ext cx="10419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600">
                <a:latin typeface="+mn-lt"/>
                <a:ea typeface="+mn-ea"/>
              </a:rPr>
              <a:t>8</a:t>
            </a:r>
          </a:p>
        </p:txBody>
      </p:sp>
      <p:sp>
        <p:nvSpPr>
          <p:cNvPr id="68" name="Line 153"/>
          <p:cNvSpPr>
            <a:spLocks noChangeShapeType="1"/>
          </p:cNvSpPr>
          <p:nvPr/>
        </p:nvSpPr>
        <p:spPr bwMode="auto">
          <a:xfrm>
            <a:off x="3286125" y="4776268"/>
            <a:ext cx="0" cy="71437"/>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69" name="Text Box 154"/>
          <p:cNvSpPr txBox="1">
            <a:spLocks noChangeArrowheads="1"/>
          </p:cNvSpPr>
          <p:nvPr/>
        </p:nvSpPr>
        <p:spPr bwMode="auto">
          <a:xfrm>
            <a:off x="4086805" y="4884773"/>
            <a:ext cx="20839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600" dirty="0">
                <a:latin typeface="+mn-lt"/>
                <a:ea typeface="+mn-ea"/>
              </a:rPr>
              <a:t>12</a:t>
            </a:r>
          </a:p>
        </p:txBody>
      </p:sp>
      <p:sp>
        <p:nvSpPr>
          <p:cNvPr id="70" name="Line 155"/>
          <p:cNvSpPr>
            <a:spLocks noChangeShapeType="1"/>
          </p:cNvSpPr>
          <p:nvPr/>
        </p:nvSpPr>
        <p:spPr bwMode="auto">
          <a:xfrm>
            <a:off x="4191000" y="4776268"/>
            <a:ext cx="0" cy="71437"/>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71" name="Text Box 156"/>
          <p:cNvSpPr txBox="1">
            <a:spLocks noChangeArrowheads="1"/>
          </p:cNvSpPr>
          <p:nvPr/>
        </p:nvSpPr>
        <p:spPr bwMode="auto">
          <a:xfrm>
            <a:off x="1875921" y="4884773"/>
            <a:ext cx="10419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600">
                <a:latin typeface="+mn-lt"/>
                <a:ea typeface="+mn-ea"/>
              </a:rPr>
              <a:t>2</a:t>
            </a:r>
          </a:p>
        </p:txBody>
      </p:sp>
      <p:sp>
        <p:nvSpPr>
          <p:cNvPr id="72" name="Line 157"/>
          <p:cNvSpPr>
            <a:spLocks noChangeShapeType="1"/>
          </p:cNvSpPr>
          <p:nvPr/>
        </p:nvSpPr>
        <p:spPr bwMode="auto">
          <a:xfrm>
            <a:off x="1928813" y="4776268"/>
            <a:ext cx="0" cy="71437"/>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73" name="Text Box 158"/>
          <p:cNvSpPr txBox="1">
            <a:spLocks noChangeArrowheads="1"/>
          </p:cNvSpPr>
          <p:nvPr/>
        </p:nvSpPr>
        <p:spPr bwMode="auto">
          <a:xfrm>
            <a:off x="2780796" y="4884773"/>
            <a:ext cx="10419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600">
                <a:latin typeface="+mn-lt"/>
                <a:ea typeface="+mn-ea"/>
              </a:rPr>
              <a:t>6</a:t>
            </a:r>
          </a:p>
        </p:txBody>
      </p:sp>
      <p:sp>
        <p:nvSpPr>
          <p:cNvPr id="74" name="Line 159"/>
          <p:cNvSpPr>
            <a:spLocks noChangeShapeType="1"/>
          </p:cNvSpPr>
          <p:nvPr/>
        </p:nvSpPr>
        <p:spPr bwMode="auto">
          <a:xfrm>
            <a:off x="2833688" y="4776268"/>
            <a:ext cx="0" cy="71437"/>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75" name="Text Box 160"/>
          <p:cNvSpPr txBox="1">
            <a:spLocks noChangeArrowheads="1"/>
          </p:cNvSpPr>
          <p:nvPr/>
        </p:nvSpPr>
        <p:spPr bwMode="auto">
          <a:xfrm>
            <a:off x="3634367" y="4884773"/>
            <a:ext cx="20839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600">
                <a:latin typeface="+mn-lt"/>
                <a:ea typeface="+mn-ea"/>
              </a:rPr>
              <a:t>10</a:t>
            </a:r>
          </a:p>
        </p:txBody>
      </p:sp>
      <p:sp>
        <p:nvSpPr>
          <p:cNvPr id="76" name="Line 161"/>
          <p:cNvSpPr>
            <a:spLocks noChangeShapeType="1"/>
          </p:cNvSpPr>
          <p:nvPr/>
        </p:nvSpPr>
        <p:spPr bwMode="auto">
          <a:xfrm>
            <a:off x="3738563" y="4776268"/>
            <a:ext cx="0" cy="71437"/>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77" name="Text Box 162"/>
          <p:cNvSpPr txBox="1">
            <a:spLocks noChangeArrowheads="1"/>
          </p:cNvSpPr>
          <p:nvPr/>
        </p:nvSpPr>
        <p:spPr bwMode="auto">
          <a:xfrm>
            <a:off x="4539242" y="4884773"/>
            <a:ext cx="20839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600">
                <a:latin typeface="+mn-lt"/>
                <a:ea typeface="+mn-ea"/>
              </a:rPr>
              <a:t>14</a:t>
            </a:r>
          </a:p>
        </p:txBody>
      </p:sp>
      <p:sp>
        <p:nvSpPr>
          <p:cNvPr id="78" name="Line 163"/>
          <p:cNvSpPr>
            <a:spLocks noChangeShapeType="1"/>
          </p:cNvSpPr>
          <p:nvPr/>
        </p:nvSpPr>
        <p:spPr bwMode="auto">
          <a:xfrm>
            <a:off x="4643438" y="4776268"/>
            <a:ext cx="0" cy="71437"/>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79" name="Text Box 164"/>
          <p:cNvSpPr txBox="1">
            <a:spLocks noChangeArrowheads="1"/>
          </p:cNvSpPr>
          <p:nvPr/>
        </p:nvSpPr>
        <p:spPr bwMode="auto">
          <a:xfrm>
            <a:off x="5444117" y="4884773"/>
            <a:ext cx="20839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600">
                <a:latin typeface="+mn-lt"/>
                <a:ea typeface="+mn-ea"/>
              </a:rPr>
              <a:t>18</a:t>
            </a:r>
          </a:p>
        </p:txBody>
      </p:sp>
      <p:sp>
        <p:nvSpPr>
          <p:cNvPr id="80" name="Line 165"/>
          <p:cNvSpPr>
            <a:spLocks noChangeShapeType="1"/>
          </p:cNvSpPr>
          <p:nvPr/>
        </p:nvSpPr>
        <p:spPr bwMode="auto">
          <a:xfrm>
            <a:off x="5548313" y="4776268"/>
            <a:ext cx="0" cy="71437"/>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81" name="Text Box 166"/>
          <p:cNvSpPr txBox="1">
            <a:spLocks noChangeArrowheads="1"/>
          </p:cNvSpPr>
          <p:nvPr/>
        </p:nvSpPr>
        <p:spPr bwMode="auto">
          <a:xfrm>
            <a:off x="6348992" y="4884773"/>
            <a:ext cx="20839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600">
                <a:latin typeface="+mn-lt"/>
                <a:ea typeface="+mn-ea"/>
              </a:rPr>
              <a:t>22</a:t>
            </a:r>
          </a:p>
        </p:txBody>
      </p:sp>
      <p:sp>
        <p:nvSpPr>
          <p:cNvPr id="82" name="Line 167"/>
          <p:cNvSpPr>
            <a:spLocks noChangeShapeType="1"/>
          </p:cNvSpPr>
          <p:nvPr/>
        </p:nvSpPr>
        <p:spPr bwMode="auto">
          <a:xfrm>
            <a:off x="6453188" y="4776268"/>
            <a:ext cx="0" cy="71437"/>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83" name="Text Box 168"/>
          <p:cNvSpPr txBox="1">
            <a:spLocks noChangeArrowheads="1"/>
          </p:cNvSpPr>
          <p:nvPr/>
        </p:nvSpPr>
        <p:spPr bwMode="auto">
          <a:xfrm>
            <a:off x="7253867" y="4884773"/>
            <a:ext cx="20839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600">
                <a:latin typeface="+mn-lt"/>
                <a:ea typeface="+mn-ea"/>
              </a:rPr>
              <a:t>26</a:t>
            </a:r>
          </a:p>
        </p:txBody>
      </p:sp>
      <p:sp>
        <p:nvSpPr>
          <p:cNvPr id="84" name="Line 169"/>
          <p:cNvSpPr>
            <a:spLocks noChangeShapeType="1"/>
          </p:cNvSpPr>
          <p:nvPr/>
        </p:nvSpPr>
        <p:spPr bwMode="auto">
          <a:xfrm>
            <a:off x="7358063" y="4776268"/>
            <a:ext cx="0" cy="71437"/>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85" name="Text Box 170"/>
          <p:cNvSpPr txBox="1">
            <a:spLocks noChangeArrowheads="1"/>
          </p:cNvSpPr>
          <p:nvPr/>
        </p:nvSpPr>
        <p:spPr bwMode="auto">
          <a:xfrm>
            <a:off x="4991680" y="4884773"/>
            <a:ext cx="20839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600">
                <a:latin typeface="+mn-lt"/>
                <a:ea typeface="+mn-ea"/>
              </a:rPr>
              <a:t>16</a:t>
            </a:r>
          </a:p>
        </p:txBody>
      </p:sp>
      <p:sp>
        <p:nvSpPr>
          <p:cNvPr id="86" name="Line 171"/>
          <p:cNvSpPr>
            <a:spLocks noChangeShapeType="1"/>
          </p:cNvSpPr>
          <p:nvPr/>
        </p:nvSpPr>
        <p:spPr bwMode="auto">
          <a:xfrm>
            <a:off x="5095875" y="4776268"/>
            <a:ext cx="0" cy="71437"/>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87" name="Text Box 172"/>
          <p:cNvSpPr txBox="1">
            <a:spLocks noChangeArrowheads="1"/>
          </p:cNvSpPr>
          <p:nvPr/>
        </p:nvSpPr>
        <p:spPr bwMode="auto">
          <a:xfrm>
            <a:off x="5896555" y="4884773"/>
            <a:ext cx="20839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600">
                <a:latin typeface="+mn-lt"/>
                <a:ea typeface="+mn-ea"/>
              </a:rPr>
              <a:t>20</a:t>
            </a:r>
          </a:p>
        </p:txBody>
      </p:sp>
      <p:sp>
        <p:nvSpPr>
          <p:cNvPr id="88" name="Line 173"/>
          <p:cNvSpPr>
            <a:spLocks noChangeShapeType="1"/>
          </p:cNvSpPr>
          <p:nvPr/>
        </p:nvSpPr>
        <p:spPr bwMode="auto">
          <a:xfrm>
            <a:off x="6000750" y="4776268"/>
            <a:ext cx="0" cy="71437"/>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89" name="Text Box 174"/>
          <p:cNvSpPr txBox="1">
            <a:spLocks noChangeArrowheads="1"/>
          </p:cNvSpPr>
          <p:nvPr/>
        </p:nvSpPr>
        <p:spPr bwMode="auto">
          <a:xfrm>
            <a:off x="6801430" y="4884773"/>
            <a:ext cx="20839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600">
                <a:latin typeface="+mn-lt"/>
                <a:ea typeface="+mn-ea"/>
              </a:rPr>
              <a:t>24</a:t>
            </a:r>
          </a:p>
        </p:txBody>
      </p:sp>
      <p:sp>
        <p:nvSpPr>
          <p:cNvPr id="90" name="Line 175"/>
          <p:cNvSpPr>
            <a:spLocks noChangeShapeType="1"/>
          </p:cNvSpPr>
          <p:nvPr/>
        </p:nvSpPr>
        <p:spPr bwMode="auto">
          <a:xfrm>
            <a:off x="6905625" y="4776268"/>
            <a:ext cx="0" cy="71437"/>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91" name="Text Box 176"/>
          <p:cNvSpPr txBox="1">
            <a:spLocks noChangeArrowheads="1"/>
          </p:cNvSpPr>
          <p:nvPr/>
        </p:nvSpPr>
        <p:spPr bwMode="auto">
          <a:xfrm>
            <a:off x="7707892" y="4884773"/>
            <a:ext cx="20839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600">
                <a:latin typeface="+mn-lt"/>
                <a:ea typeface="+mn-ea"/>
              </a:rPr>
              <a:t>28</a:t>
            </a:r>
          </a:p>
        </p:txBody>
      </p:sp>
      <p:sp>
        <p:nvSpPr>
          <p:cNvPr id="92" name="Line 177"/>
          <p:cNvSpPr>
            <a:spLocks noChangeShapeType="1"/>
          </p:cNvSpPr>
          <p:nvPr/>
        </p:nvSpPr>
        <p:spPr bwMode="auto">
          <a:xfrm>
            <a:off x="7812088" y="4776268"/>
            <a:ext cx="0" cy="71437"/>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47" name="Line 63"/>
          <p:cNvSpPr>
            <a:spLocks noChangeShapeType="1"/>
          </p:cNvSpPr>
          <p:nvPr/>
        </p:nvSpPr>
        <p:spPr bwMode="auto">
          <a:xfrm>
            <a:off x="1476375" y="2043620"/>
            <a:ext cx="0" cy="2732647"/>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48" name="Line 66"/>
          <p:cNvSpPr>
            <a:spLocks noChangeShapeType="1"/>
          </p:cNvSpPr>
          <p:nvPr/>
        </p:nvSpPr>
        <p:spPr bwMode="auto">
          <a:xfrm>
            <a:off x="1404938" y="4776267"/>
            <a:ext cx="71437" cy="0"/>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49" name="Line 68"/>
          <p:cNvSpPr>
            <a:spLocks noChangeShapeType="1"/>
          </p:cNvSpPr>
          <p:nvPr/>
        </p:nvSpPr>
        <p:spPr bwMode="auto">
          <a:xfrm>
            <a:off x="1404938" y="4228347"/>
            <a:ext cx="71437" cy="0"/>
          </a:xfrm>
          <a:prstGeom prst="line">
            <a:avLst/>
          </a:prstGeom>
          <a:noFill/>
          <a:ln w="19050" cap="rnd">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50" name="Text Box 69"/>
          <p:cNvSpPr txBox="1">
            <a:spLocks noChangeArrowheads="1"/>
          </p:cNvSpPr>
          <p:nvPr/>
        </p:nvSpPr>
        <p:spPr bwMode="auto">
          <a:xfrm>
            <a:off x="1082612" y="4105238"/>
            <a:ext cx="25968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914400" eaLnBrk="1" hangingPunct="1">
              <a:spcBef>
                <a:spcPct val="0"/>
              </a:spcBef>
              <a:buFontTx/>
              <a:buNone/>
            </a:pPr>
            <a:r>
              <a:rPr lang="en-US" altLang="ja-JP" sz="1600" dirty="0">
                <a:latin typeface="+mn-lt"/>
                <a:ea typeface="+mn-ea"/>
              </a:rPr>
              <a:t>0.2</a:t>
            </a:r>
          </a:p>
        </p:txBody>
      </p:sp>
      <p:sp>
        <p:nvSpPr>
          <p:cNvPr id="51" name="Line 70"/>
          <p:cNvSpPr>
            <a:spLocks noChangeShapeType="1"/>
          </p:cNvSpPr>
          <p:nvPr/>
        </p:nvSpPr>
        <p:spPr bwMode="auto">
          <a:xfrm>
            <a:off x="1404938" y="3682745"/>
            <a:ext cx="71437" cy="0"/>
          </a:xfrm>
          <a:prstGeom prst="line">
            <a:avLst/>
          </a:prstGeom>
          <a:noFill/>
          <a:ln w="19050" cap="rnd">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52" name="Text Box 71"/>
          <p:cNvSpPr txBox="1">
            <a:spLocks noChangeArrowheads="1"/>
          </p:cNvSpPr>
          <p:nvPr/>
        </p:nvSpPr>
        <p:spPr bwMode="auto">
          <a:xfrm>
            <a:off x="1082612" y="3559635"/>
            <a:ext cx="25968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914400" eaLnBrk="1" hangingPunct="1">
              <a:spcBef>
                <a:spcPct val="0"/>
              </a:spcBef>
              <a:buFontTx/>
              <a:buNone/>
            </a:pPr>
            <a:r>
              <a:rPr lang="en-US" altLang="ja-JP" sz="1600">
                <a:latin typeface="+mn-lt"/>
                <a:ea typeface="+mn-ea"/>
              </a:rPr>
              <a:t>0.4</a:t>
            </a:r>
          </a:p>
        </p:txBody>
      </p:sp>
      <p:sp>
        <p:nvSpPr>
          <p:cNvPr id="53" name="Line 72"/>
          <p:cNvSpPr>
            <a:spLocks noChangeShapeType="1"/>
          </p:cNvSpPr>
          <p:nvPr/>
        </p:nvSpPr>
        <p:spPr bwMode="auto">
          <a:xfrm>
            <a:off x="1404938" y="3135984"/>
            <a:ext cx="71437" cy="0"/>
          </a:xfrm>
          <a:prstGeom prst="line">
            <a:avLst/>
          </a:prstGeom>
          <a:noFill/>
          <a:ln w="19050" cap="rnd">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54" name="Text Box 73"/>
          <p:cNvSpPr txBox="1">
            <a:spLocks noChangeArrowheads="1"/>
          </p:cNvSpPr>
          <p:nvPr/>
        </p:nvSpPr>
        <p:spPr bwMode="auto">
          <a:xfrm>
            <a:off x="1082612" y="3013453"/>
            <a:ext cx="25968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914400" eaLnBrk="1" hangingPunct="1">
              <a:spcBef>
                <a:spcPct val="0"/>
              </a:spcBef>
              <a:buFontTx/>
              <a:buNone/>
            </a:pPr>
            <a:r>
              <a:rPr lang="en-US" altLang="ja-JP" sz="1600" dirty="0">
                <a:latin typeface="+mn-lt"/>
                <a:ea typeface="+mn-ea"/>
              </a:rPr>
              <a:t>0.6</a:t>
            </a:r>
          </a:p>
        </p:txBody>
      </p:sp>
      <p:sp>
        <p:nvSpPr>
          <p:cNvPr id="55" name="Line 74"/>
          <p:cNvSpPr>
            <a:spLocks noChangeShapeType="1"/>
          </p:cNvSpPr>
          <p:nvPr/>
        </p:nvSpPr>
        <p:spPr bwMode="auto">
          <a:xfrm>
            <a:off x="1404938" y="2590381"/>
            <a:ext cx="71437" cy="0"/>
          </a:xfrm>
          <a:prstGeom prst="line">
            <a:avLst/>
          </a:prstGeom>
          <a:noFill/>
          <a:ln w="19050" cap="rnd">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56" name="Text Box 75"/>
          <p:cNvSpPr txBox="1">
            <a:spLocks noChangeArrowheads="1"/>
          </p:cNvSpPr>
          <p:nvPr/>
        </p:nvSpPr>
        <p:spPr bwMode="auto">
          <a:xfrm>
            <a:off x="1082612" y="2467272"/>
            <a:ext cx="25968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914400" eaLnBrk="1" hangingPunct="1">
              <a:spcBef>
                <a:spcPct val="0"/>
              </a:spcBef>
              <a:buFontTx/>
              <a:buNone/>
            </a:pPr>
            <a:r>
              <a:rPr lang="en-US" altLang="ja-JP" sz="1600" dirty="0">
                <a:latin typeface="+mn-lt"/>
                <a:ea typeface="+mn-ea"/>
              </a:rPr>
              <a:t>0.8</a:t>
            </a:r>
          </a:p>
        </p:txBody>
      </p:sp>
      <p:sp>
        <p:nvSpPr>
          <p:cNvPr id="57" name="Line 76"/>
          <p:cNvSpPr>
            <a:spLocks noChangeShapeType="1"/>
          </p:cNvSpPr>
          <p:nvPr/>
        </p:nvSpPr>
        <p:spPr bwMode="auto">
          <a:xfrm>
            <a:off x="1404938" y="2043620"/>
            <a:ext cx="71437" cy="0"/>
          </a:xfrm>
          <a:prstGeom prst="line">
            <a:avLst/>
          </a:prstGeom>
          <a:noFill/>
          <a:ln w="19050" cap="rnd">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60" name="Rectangle 145"/>
          <p:cNvSpPr>
            <a:spLocks noChangeArrowheads="1"/>
          </p:cNvSpPr>
          <p:nvPr/>
        </p:nvSpPr>
        <p:spPr bwMode="auto">
          <a:xfrm rot="16200000">
            <a:off x="-1911" y="3239508"/>
            <a:ext cx="142237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cap="rnd" algn="ctr">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a:spcBef>
                <a:spcPct val="0"/>
              </a:spcBef>
              <a:buFontTx/>
              <a:buNone/>
            </a:pPr>
            <a:r>
              <a:rPr lang="en-US" altLang="ja-JP" sz="1600" dirty="0" smtClean="0">
                <a:latin typeface="+mn-lt"/>
                <a:ea typeface="+mn-ea"/>
              </a:rPr>
              <a:t>PFS probability</a:t>
            </a:r>
            <a:endParaRPr lang="ja-JP" altLang="en-US" sz="1600" dirty="0">
              <a:latin typeface="+mn-lt"/>
              <a:ea typeface="+mn-ea"/>
            </a:endParaRPr>
          </a:p>
        </p:txBody>
      </p:sp>
      <p:sp>
        <p:nvSpPr>
          <p:cNvPr id="64" name="Line 149"/>
          <p:cNvSpPr>
            <a:spLocks noChangeShapeType="1"/>
          </p:cNvSpPr>
          <p:nvPr/>
        </p:nvSpPr>
        <p:spPr bwMode="auto">
          <a:xfrm>
            <a:off x="1476375" y="4776267"/>
            <a:ext cx="6840538" cy="0"/>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nvGrpSpPr>
          <p:cNvPr id="2" name="グループ化 1"/>
          <p:cNvGrpSpPr/>
          <p:nvPr/>
        </p:nvGrpSpPr>
        <p:grpSpPr>
          <a:xfrm>
            <a:off x="1476375" y="2027873"/>
            <a:ext cx="5984875" cy="2663412"/>
            <a:chOff x="1476375" y="1905214"/>
            <a:chExt cx="5984875" cy="2663412"/>
          </a:xfrm>
          <a:noFill/>
        </p:grpSpPr>
        <p:sp>
          <p:nvSpPr>
            <p:cNvPr id="170" name="Freeform 238"/>
            <p:cNvSpPr>
              <a:spLocks/>
            </p:cNvSpPr>
            <p:nvPr/>
          </p:nvSpPr>
          <p:spPr bwMode="auto">
            <a:xfrm>
              <a:off x="1476375" y="1920961"/>
              <a:ext cx="5940425" cy="2594798"/>
            </a:xfrm>
            <a:custGeom>
              <a:avLst/>
              <a:gdLst>
                <a:gd name="T0" fmla="*/ 2147483646 w 3742"/>
                <a:gd name="T1" fmla="*/ 0 h 2240"/>
                <a:gd name="T2" fmla="*/ 2147483646 w 3742"/>
                <a:gd name="T3" fmla="*/ 2147483646 h 2240"/>
                <a:gd name="T4" fmla="*/ 2147483646 w 3742"/>
                <a:gd name="T5" fmla="*/ 2147483646 h 2240"/>
                <a:gd name="T6" fmla="*/ 2147483646 w 3742"/>
                <a:gd name="T7" fmla="*/ 2147483646 h 2240"/>
                <a:gd name="T8" fmla="*/ 2147483646 w 3742"/>
                <a:gd name="T9" fmla="*/ 2147483646 h 2240"/>
                <a:gd name="T10" fmla="*/ 2147483646 w 3742"/>
                <a:gd name="T11" fmla="*/ 2147483646 h 2240"/>
                <a:gd name="T12" fmla="*/ 2147483646 w 3742"/>
                <a:gd name="T13" fmla="*/ 2147483646 h 2240"/>
                <a:gd name="T14" fmla="*/ 2147483646 w 3742"/>
                <a:gd name="T15" fmla="*/ 2147483646 h 2240"/>
                <a:gd name="T16" fmla="*/ 2147483646 w 3742"/>
                <a:gd name="T17" fmla="*/ 2147483646 h 2240"/>
                <a:gd name="T18" fmla="*/ 2147483646 w 3742"/>
                <a:gd name="T19" fmla="*/ 2147483646 h 2240"/>
                <a:gd name="T20" fmla="*/ 2147483646 w 3742"/>
                <a:gd name="T21" fmla="*/ 2147483646 h 2240"/>
                <a:gd name="T22" fmla="*/ 2147483646 w 3742"/>
                <a:gd name="T23" fmla="*/ 2147483646 h 2240"/>
                <a:gd name="T24" fmla="*/ 2147483646 w 3742"/>
                <a:gd name="T25" fmla="*/ 2147483646 h 2240"/>
                <a:gd name="T26" fmla="*/ 2147483646 w 3742"/>
                <a:gd name="T27" fmla="*/ 2147483646 h 2240"/>
                <a:gd name="T28" fmla="*/ 2147483646 w 3742"/>
                <a:gd name="T29" fmla="*/ 2147483646 h 2240"/>
                <a:gd name="T30" fmla="*/ 2147483646 w 3742"/>
                <a:gd name="T31" fmla="*/ 2147483646 h 2240"/>
                <a:gd name="T32" fmla="*/ 2147483646 w 3742"/>
                <a:gd name="T33" fmla="*/ 2147483646 h 2240"/>
                <a:gd name="T34" fmla="*/ 2147483646 w 3742"/>
                <a:gd name="T35" fmla="*/ 2147483646 h 2240"/>
                <a:gd name="T36" fmla="*/ 2147483646 w 3742"/>
                <a:gd name="T37" fmla="*/ 2147483646 h 2240"/>
                <a:gd name="T38" fmla="*/ 2147483646 w 3742"/>
                <a:gd name="T39" fmla="*/ 2147483646 h 2240"/>
                <a:gd name="T40" fmla="*/ 2147483646 w 3742"/>
                <a:gd name="T41" fmla="*/ 2147483646 h 2240"/>
                <a:gd name="T42" fmla="*/ 2147483646 w 3742"/>
                <a:gd name="T43" fmla="*/ 2147483646 h 2240"/>
                <a:gd name="T44" fmla="*/ 2147483646 w 3742"/>
                <a:gd name="T45" fmla="*/ 2147483646 h 2240"/>
                <a:gd name="T46" fmla="*/ 2147483646 w 3742"/>
                <a:gd name="T47" fmla="*/ 2147483646 h 2240"/>
                <a:gd name="T48" fmla="*/ 2147483646 w 3742"/>
                <a:gd name="T49" fmla="*/ 2147483646 h 2240"/>
                <a:gd name="T50" fmla="*/ 2147483646 w 3742"/>
                <a:gd name="T51" fmla="*/ 2147483646 h 2240"/>
                <a:gd name="T52" fmla="*/ 2147483646 w 3742"/>
                <a:gd name="T53" fmla="*/ 2147483646 h 2240"/>
                <a:gd name="T54" fmla="*/ 2147483646 w 3742"/>
                <a:gd name="T55" fmla="*/ 2147483646 h 2240"/>
                <a:gd name="T56" fmla="*/ 2147483646 w 3742"/>
                <a:gd name="T57" fmla="*/ 2147483646 h 2240"/>
                <a:gd name="T58" fmla="*/ 2147483646 w 3742"/>
                <a:gd name="T59" fmla="*/ 2147483646 h 2240"/>
                <a:gd name="T60" fmla="*/ 2147483646 w 3742"/>
                <a:gd name="T61" fmla="*/ 2147483646 h 2240"/>
                <a:gd name="T62" fmla="*/ 2147483646 w 3742"/>
                <a:gd name="T63" fmla="*/ 2147483646 h 2240"/>
                <a:gd name="T64" fmla="*/ 2147483646 w 3742"/>
                <a:gd name="T65" fmla="*/ 2147483646 h 2240"/>
                <a:gd name="T66" fmla="*/ 2147483646 w 3742"/>
                <a:gd name="T67" fmla="*/ 2147483646 h 2240"/>
                <a:gd name="T68" fmla="*/ 2147483646 w 3742"/>
                <a:gd name="T69" fmla="*/ 2147483646 h 2240"/>
                <a:gd name="T70" fmla="*/ 2147483646 w 3742"/>
                <a:gd name="T71" fmla="*/ 2147483646 h 2240"/>
                <a:gd name="T72" fmla="*/ 2147483646 w 3742"/>
                <a:gd name="T73" fmla="*/ 2147483646 h 2240"/>
                <a:gd name="T74" fmla="*/ 2147483646 w 3742"/>
                <a:gd name="T75" fmla="*/ 2147483646 h 2240"/>
                <a:gd name="T76" fmla="*/ 2147483646 w 3742"/>
                <a:gd name="T77" fmla="*/ 2147483646 h 2240"/>
                <a:gd name="T78" fmla="*/ 2147483646 w 3742"/>
                <a:gd name="T79" fmla="*/ 2147483646 h 2240"/>
                <a:gd name="T80" fmla="*/ 2147483646 w 3742"/>
                <a:gd name="T81" fmla="*/ 2147483646 h 2240"/>
                <a:gd name="T82" fmla="*/ 2147483646 w 3742"/>
                <a:gd name="T83" fmla="*/ 2147483646 h 2240"/>
                <a:gd name="T84" fmla="*/ 2147483646 w 3742"/>
                <a:gd name="T85" fmla="*/ 2147483646 h 2240"/>
                <a:gd name="T86" fmla="*/ 2147483646 w 3742"/>
                <a:gd name="T87" fmla="*/ 2147483646 h 2240"/>
                <a:gd name="T88" fmla="*/ 2147483646 w 3742"/>
                <a:gd name="T89" fmla="*/ 2147483646 h 2240"/>
                <a:gd name="T90" fmla="*/ 2147483646 w 3742"/>
                <a:gd name="T91" fmla="*/ 2147483646 h 2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42"/>
                <a:gd name="T139" fmla="*/ 0 h 2240"/>
                <a:gd name="T140" fmla="*/ 3742 w 3742"/>
                <a:gd name="T141" fmla="*/ 2240 h 224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42" h="2240">
                  <a:moveTo>
                    <a:pt x="0" y="0"/>
                  </a:moveTo>
                  <a:lnTo>
                    <a:pt x="100" y="0"/>
                  </a:lnTo>
                  <a:lnTo>
                    <a:pt x="100" y="38"/>
                  </a:lnTo>
                  <a:lnTo>
                    <a:pt x="132" y="38"/>
                  </a:lnTo>
                  <a:lnTo>
                    <a:pt x="132" y="126"/>
                  </a:lnTo>
                  <a:lnTo>
                    <a:pt x="192" y="126"/>
                  </a:lnTo>
                  <a:lnTo>
                    <a:pt x="192" y="158"/>
                  </a:lnTo>
                  <a:lnTo>
                    <a:pt x="208" y="158"/>
                  </a:lnTo>
                  <a:lnTo>
                    <a:pt x="208" y="192"/>
                  </a:lnTo>
                  <a:lnTo>
                    <a:pt x="242" y="192"/>
                  </a:lnTo>
                  <a:lnTo>
                    <a:pt x="242" y="220"/>
                  </a:lnTo>
                  <a:lnTo>
                    <a:pt x="286" y="220"/>
                  </a:lnTo>
                  <a:lnTo>
                    <a:pt x="286" y="252"/>
                  </a:lnTo>
                  <a:lnTo>
                    <a:pt x="336" y="252"/>
                  </a:lnTo>
                  <a:lnTo>
                    <a:pt x="336" y="278"/>
                  </a:lnTo>
                  <a:lnTo>
                    <a:pt x="368" y="278"/>
                  </a:lnTo>
                  <a:lnTo>
                    <a:pt x="368" y="316"/>
                  </a:lnTo>
                  <a:lnTo>
                    <a:pt x="384" y="316"/>
                  </a:lnTo>
                  <a:lnTo>
                    <a:pt x="384" y="348"/>
                  </a:lnTo>
                  <a:lnTo>
                    <a:pt x="394" y="348"/>
                  </a:lnTo>
                  <a:lnTo>
                    <a:pt x="394" y="378"/>
                  </a:lnTo>
                  <a:lnTo>
                    <a:pt x="400" y="378"/>
                  </a:lnTo>
                  <a:lnTo>
                    <a:pt x="400" y="410"/>
                  </a:lnTo>
                  <a:lnTo>
                    <a:pt x="410" y="410"/>
                  </a:lnTo>
                  <a:lnTo>
                    <a:pt x="410" y="438"/>
                  </a:lnTo>
                  <a:lnTo>
                    <a:pt x="494" y="438"/>
                  </a:lnTo>
                  <a:lnTo>
                    <a:pt x="494" y="476"/>
                  </a:lnTo>
                  <a:lnTo>
                    <a:pt x="564" y="476"/>
                  </a:lnTo>
                  <a:lnTo>
                    <a:pt x="564" y="506"/>
                  </a:lnTo>
                  <a:lnTo>
                    <a:pt x="582" y="506"/>
                  </a:lnTo>
                  <a:lnTo>
                    <a:pt x="582" y="540"/>
                  </a:lnTo>
                  <a:lnTo>
                    <a:pt x="596" y="540"/>
                  </a:lnTo>
                  <a:lnTo>
                    <a:pt x="596" y="607"/>
                  </a:lnTo>
                  <a:lnTo>
                    <a:pt x="610" y="607"/>
                  </a:lnTo>
                  <a:lnTo>
                    <a:pt x="610" y="631"/>
                  </a:lnTo>
                  <a:lnTo>
                    <a:pt x="634" y="631"/>
                  </a:lnTo>
                  <a:lnTo>
                    <a:pt x="634" y="663"/>
                  </a:lnTo>
                  <a:lnTo>
                    <a:pt x="794" y="663"/>
                  </a:lnTo>
                  <a:lnTo>
                    <a:pt x="794" y="767"/>
                  </a:lnTo>
                  <a:lnTo>
                    <a:pt x="804" y="767"/>
                  </a:lnTo>
                  <a:lnTo>
                    <a:pt x="804" y="861"/>
                  </a:lnTo>
                  <a:lnTo>
                    <a:pt x="818" y="861"/>
                  </a:lnTo>
                  <a:lnTo>
                    <a:pt x="818" y="895"/>
                  </a:lnTo>
                  <a:lnTo>
                    <a:pt x="1010" y="895"/>
                  </a:lnTo>
                  <a:lnTo>
                    <a:pt x="1010" y="961"/>
                  </a:lnTo>
                  <a:lnTo>
                    <a:pt x="1128" y="961"/>
                  </a:lnTo>
                  <a:lnTo>
                    <a:pt x="1128" y="997"/>
                  </a:lnTo>
                  <a:lnTo>
                    <a:pt x="1202" y="997"/>
                  </a:lnTo>
                  <a:lnTo>
                    <a:pt x="1202" y="1073"/>
                  </a:lnTo>
                  <a:lnTo>
                    <a:pt x="1222" y="1073"/>
                  </a:lnTo>
                  <a:lnTo>
                    <a:pt x="1222" y="1105"/>
                  </a:lnTo>
                  <a:lnTo>
                    <a:pt x="1328" y="1105"/>
                  </a:lnTo>
                  <a:lnTo>
                    <a:pt x="1328" y="1135"/>
                  </a:lnTo>
                  <a:lnTo>
                    <a:pt x="1382" y="1135"/>
                  </a:lnTo>
                  <a:lnTo>
                    <a:pt x="1382" y="1177"/>
                  </a:lnTo>
                  <a:lnTo>
                    <a:pt x="1388" y="1177"/>
                  </a:lnTo>
                  <a:lnTo>
                    <a:pt x="1388" y="1255"/>
                  </a:lnTo>
                  <a:lnTo>
                    <a:pt x="1402" y="1255"/>
                  </a:lnTo>
                  <a:lnTo>
                    <a:pt x="1402" y="1283"/>
                  </a:lnTo>
                  <a:lnTo>
                    <a:pt x="1478" y="1283"/>
                  </a:lnTo>
                  <a:lnTo>
                    <a:pt x="1478" y="1317"/>
                  </a:lnTo>
                  <a:lnTo>
                    <a:pt x="1556" y="1317"/>
                  </a:lnTo>
                  <a:lnTo>
                    <a:pt x="1556" y="1351"/>
                  </a:lnTo>
                  <a:lnTo>
                    <a:pt x="1570" y="1351"/>
                  </a:lnTo>
                  <a:lnTo>
                    <a:pt x="1570" y="1385"/>
                  </a:lnTo>
                  <a:lnTo>
                    <a:pt x="1578" y="1385"/>
                  </a:lnTo>
                  <a:lnTo>
                    <a:pt x="1578" y="1463"/>
                  </a:lnTo>
                  <a:lnTo>
                    <a:pt x="1802" y="1463"/>
                  </a:lnTo>
                  <a:lnTo>
                    <a:pt x="1802" y="1505"/>
                  </a:lnTo>
                  <a:lnTo>
                    <a:pt x="1874" y="1505"/>
                  </a:lnTo>
                  <a:lnTo>
                    <a:pt x="1874" y="1537"/>
                  </a:lnTo>
                  <a:lnTo>
                    <a:pt x="1960" y="1537"/>
                  </a:lnTo>
                  <a:lnTo>
                    <a:pt x="1960" y="1575"/>
                  </a:lnTo>
                  <a:lnTo>
                    <a:pt x="2172" y="1575"/>
                  </a:lnTo>
                  <a:lnTo>
                    <a:pt x="2172" y="1611"/>
                  </a:lnTo>
                  <a:lnTo>
                    <a:pt x="2536" y="1611"/>
                  </a:lnTo>
                  <a:lnTo>
                    <a:pt x="2536" y="1657"/>
                  </a:lnTo>
                  <a:lnTo>
                    <a:pt x="2562" y="1657"/>
                  </a:lnTo>
                  <a:lnTo>
                    <a:pt x="2562" y="1706"/>
                  </a:lnTo>
                  <a:lnTo>
                    <a:pt x="2748" y="1706"/>
                  </a:lnTo>
                  <a:lnTo>
                    <a:pt x="2748" y="1766"/>
                  </a:lnTo>
                  <a:lnTo>
                    <a:pt x="2992" y="1766"/>
                  </a:lnTo>
                  <a:lnTo>
                    <a:pt x="2992" y="1894"/>
                  </a:lnTo>
                  <a:lnTo>
                    <a:pt x="3018" y="1894"/>
                  </a:lnTo>
                  <a:lnTo>
                    <a:pt x="3018" y="1960"/>
                  </a:lnTo>
                  <a:lnTo>
                    <a:pt x="3354" y="1960"/>
                  </a:lnTo>
                  <a:lnTo>
                    <a:pt x="3354" y="2036"/>
                  </a:lnTo>
                  <a:lnTo>
                    <a:pt x="3406" y="2036"/>
                  </a:lnTo>
                  <a:lnTo>
                    <a:pt x="3406" y="2140"/>
                  </a:lnTo>
                  <a:lnTo>
                    <a:pt x="3686" y="2140"/>
                  </a:lnTo>
                  <a:lnTo>
                    <a:pt x="3686" y="2240"/>
                  </a:lnTo>
                  <a:lnTo>
                    <a:pt x="3742" y="2240"/>
                  </a:lnTo>
                </a:path>
              </a:pathLst>
            </a:custGeom>
            <a:ln>
              <a:headEnd type="none" w="med" len="med"/>
              <a:tailEnd type="none" w="med" len="med"/>
            </a:ln>
            <a:extLst>
              <a:ext uri="{909E8E84-426E-40dd-AFC4-6F175D3DCCD1}">
                <a14:hiddenFill xmlns:a14="http://schemas.microsoft.com/office/drawing/2010/main" xmlns="">
                  <a:solidFill>
                    <a:srgbClr val="FFFFFF"/>
                  </a:solid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a:p>
          </p:txBody>
        </p:sp>
        <p:grpSp>
          <p:nvGrpSpPr>
            <p:cNvPr id="4" name="グループ化 241"/>
            <p:cNvGrpSpPr/>
            <p:nvPr/>
          </p:nvGrpSpPr>
          <p:grpSpPr>
            <a:xfrm>
              <a:off x="1597025" y="1905214"/>
              <a:ext cx="5864225" cy="2663412"/>
              <a:chOff x="1597025" y="1900452"/>
              <a:chExt cx="5864225" cy="2663412"/>
            </a:xfrm>
            <a:grpFill/>
          </p:grpSpPr>
          <p:grpSp>
            <p:nvGrpSpPr>
              <p:cNvPr id="5" name="Group 218"/>
              <p:cNvGrpSpPr>
                <a:grpSpLocks/>
              </p:cNvGrpSpPr>
              <p:nvPr/>
            </p:nvGrpSpPr>
            <p:grpSpPr bwMode="auto">
              <a:xfrm>
                <a:off x="7353300" y="4455864"/>
                <a:ext cx="107950" cy="108000"/>
                <a:chOff x="2131" y="978"/>
                <a:chExt cx="68" cy="68"/>
              </a:xfrm>
              <a:grpFill/>
            </p:grpSpPr>
            <p:sp>
              <p:nvSpPr>
                <p:cNvPr id="230" name="Line 219"/>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31" name="Line 220"/>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7" name="Group 218"/>
              <p:cNvGrpSpPr>
                <a:grpSpLocks/>
              </p:cNvGrpSpPr>
              <p:nvPr/>
            </p:nvGrpSpPr>
            <p:grpSpPr bwMode="auto">
              <a:xfrm>
                <a:off x="6784975" y="4219552"/>
                <a:ext cx="107950" cy="108000"/>
                <a:chOff x="2131" y="978"/>
                <a:chExt cx="68" cy="68"/>
              </a:xfrm>
              <a:grpFill/>
            </p:grpSpPr>
            <p:sp>
              <p:nvSpPr>
                <p:cNvPr id="228" name="Line 219"/>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29" name="Line 220"/>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8" name="Group 218"/>
              <p:cNvGrpSpPr>
                <a:grpSpLocks/>
              </p:cNvGrpSpPr>
              <p:nvPr/>
            </p:nvGrpSpPr>
            <p:grpSpPr bwMode="auto">
              <a:xfrm>
                <a:off x="6232525" y="4126881"/>
                <a:ext cx="107950" cy="108000"/>
                <a:chOff x="2131" y="978"/>
                <a:chExt cx="68" cy="68"/>
              </a:xfrm>
              <a:grpFill/>
            </p:grpSpPr>
            <p:sp>
              <p:nvSpPr>
                <p:cNvPr id="226" name="Line 219"/>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27" name="Line 220"/>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10" name="Group 218"/>
              <p:cNvGrpSpPr>
                <a:grpSpLocks/>
              </p:cNvGrpSpPr>
              <p:nvPr/>
            </p:nvGrpSpPr>
            <p:grpSpPr bwMode="auto">
              <a:xfrm>
                <a:off x="6134100" y="3906787"/>
                <a:ext cx="107950" cy="108000"/>
                <a:chOff x="2131" y="978"/>
                <a:chExt cx="68" cy="68"/>
              </a:xfrm>
              <a:grpFill/>
            </p:grpSpPr>
            <p:sp>
              <p:nvSpPr>
                <p:cNvPr id="224" name="Line 219"/>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25" name="Line 220"/>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11" name="Group 218"/>
              <p:cNvGrpSpPr>
                <a:grpSpLocks/>
              </p:cNvGrpSpPr>
              <p:nvPr/>
            </p:nvGrpSpPr>
            <p:grpSpPr bwMode="auto">
              <a:xfrm>
                <a:off x="5521325" y="3837283"/>
                <a:ext cx="107950" cy="108000"/>
                <a:chOff x="2131" y="978"/>
                <a:chExt cx="68" cy="68"/>
              </a:xfrm>
              <a:grpFill/>
            </p:grpSpPr>
            <p:sp>
              <p:nvSpPr>
                <p:cNvPr id="222" name="Line 219"/>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23" name="Line 220"/>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12" name="Group 218"/>
              <p:cNvGrpSpPr>
                <a:grpSpLocks/>
              </p:cNvGrpSpPr>
              <p:nvPr/>
            </p:nvGrpSpPr>
            <p:grpSpPr bwMode="auto">
              <a:xfrm>
                <a:off x="5502275" y="3837283"/>
                <a:ext cx="107950" cy="108000"/>
                <a:chOff x="2131" y="978"/>
                <a:chExt cx="68" cy="68"/>
              </a:xfrm>
              <a:grpFill/>
            </p:grpSpPr>
            <p:sp>
              <p:nvSpPr>
                <p:cNvPr id="220" name="Line 219"/>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21" name="Line 220"/>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13" name="Group 218"/>
              <p:cNvGrpSpPr>
                <a:grpSpLocks/>
              </p:cNvGrpSpPr>
              <p:nvPr/>
            </p:nvGrpSpPr>
            <p:grpSpPr bwMode="auto">
              <a:xfrm>
                <a:off x="5476875" y="3781680"/>
                <a:ext cx="107950" cy="108000"/>
                <a:chOff x="2131" y="978"/>
                <a:chExt cx="68" cy="68"/>
              </a:xfrm>
              <a:grpFill/>
            </p:grpSpPr>
            <p:sp>
              <p:nvSpPr>
                <p:cNvPr id="218" name="Line 219"/>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9" name="Line 220"/>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232" name="Group 218"/>
              <p:cNvGrpSpPr>
                <a:grpSpLocks/>
              </p:cNvGrpSpPr>
              <p:nvPr/>
            </p:nvGrpSpPr>
            <p:grpSpPr bwMode="auto">
              <a:xfrm>
                <a:off x="5238750" y="3728394"/>
                <a:ext cx="107950" cy="108000"/>
                <a:chOff x="2131" y="978"/>
                <a:chExt cx="68" cy="68"/>
              </a:xfrm>
              <a:grpFill/>
            </p:grpSpPr>
            <p:sp>
              <p:nvSpPr>
                <p:cNvPr id="216" name="Line 219"/>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7" name="Line 220"/>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236" name="Group 218"/>
              <p:cNvGrpSpPr>
                <a:grpSpLocks/>
              </p:cNvGrpSpPr>
              <p:nvPr/>
            </p:nvGrpSpPr>
            <p:grpSpPr bwMode="auto">
              <a:xfrm>
                <a:off x="5226050" y="3728394"/>
                <a:ext cx="107950" cy="108000"/>
                <a:chOff x="2131" y="978"/>
                <a:chExt cx="68" cy="68"/>
              </a:xfrm>
              <a:grpFill/>
            </p:grpSpPr>
            <p:sp>
              <p:nvSpPr>
                <p:cNvPr id="214" name="Line 219"/>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5" name="Line 220"/>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237" name="Group 218"/>
              <p:cNvGrpSpPr>
                <a:grpSpLocks/>
              </p:cNvGrpSpPr>
              <p:nvPr/>
            </p:nvGrpSpPr>
            <p:grpSpPr bwMode="auto">
              <a:xfrm>
                <a:off x="4965700" y="3728394"/>
                <a:ext cx="107950" cy="108000"/>
                <a:chOff x="2131" y="978"/>
                <a:chExt cx="68" cy="68"/>
              </a:xfrm>
              <a:grpFill/>
            </p:grpSpPr>
            <p:sp>
              <p:nvSpPr>
                <p:cNvPr id="212" name="Line 219"/>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3" name="Line 220"/>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238" name="Group 218"/>
              <p:cNvGrpSpPr>
                <a:grpSpLocks/>
              </p:cNvGrpSpPr>
              <p:nvPr/>
            </p:nvGrpSpPr>
            <p:grpSpPr bwMode="auto">
              <a:xfrm>
                <a:off x="4911725" y="3728394"/>
                <a:ext cx="107950" cy="108000"/>
                <a:chOff x="2131" y="978"/>
                <a:chExt cx="68" cy="68"/>
              </a:xfrm>
              <a:grpFill/>
            </p:grpSpPr>
            <p:sp>
              <p:nvSpPr>
                <p:cNvPr id="210" name="Line 219"/>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1" name="Line 220"/>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239" name="Group 218"/>
              <p:cNvGrpSpPr>
                <a:grpSpLocks/>
              </p:cNvGrpSpPr>
              <p:nvPr/>
            </p:nvGrpSpPr>
            <p:grpSpPr bwMode="auto">
              <a:xfrm>
                <a:off x="3667125" y="3341491"/>
                <a:ext cx="107950" cy="108000"/>
                <a:chOff x="2131" y="978"/>
                <a:chExt cx="68" cy="68"/>
              </a:xfrm>
              <a:grpFill/>
            </p:grpSpPr>
            <p:sp>
              <p:nvSpPr>
                <p:cNvPr id="208" name="Line 219"/>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09" name="Line 220"/>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240" name="Group 218"/>
              <p:cNvGrpSpPr>
                <a:grpSpLocks/>
              </p:cNvGrpSpPr>
              <p:nvPr/>
            </p:nvGrpSpPr>
            <p:grpSpPr bwMode="auto">
              <a:xfrm>
                <a:off x="3305175" y="3014825"/>
                <a:ext cx="107950" cy="108000"/>
                <a:chOff x="2131" y="978"/>
                <a:chExt cx="68" cy="68"/>
              </a:xfrm>
              <a:grpFill/>
            </p:grpSpPr>
            <p:sp>
              <p:nvSpPr>
                <p:cNvPr id="206" name="Line 219"/>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07" name="Line 220"/>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241" name="Group 218"/>
              <p:cNvGrpSpPr>
                <a:grpSpLocks/>
              </p:cNvGrpSpPr>
              <p:nvPr/>
            </p:nvGrpSpPr>
            <p:grpSpPr bwMode="auto">
              <a:xfrm>
                <a:off x="3184525" y="2973123"/>
                <a:ext cx="107950" cy="108000"/>
                <a:chOff x="2131" y="978"/>
                <a:chExt cx="68" cy="68"/>
              </a:xfrm>
              <a:grpFill/>
            </p:grpSpPr>
            <p:sp>
              <p:nvSpPr>
                <p:cNvPr id="204" name="Line 219"/>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05" name="Line 220"/>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242" name="Group 218"/>
              <p:cNvGrpSpPr>
                <a:grpSpLocks/>
              </p:cNvGrpSpPr>
              <p:nvPr/>
            </p:nvGrpSpPr>
            <p:grpSpPr bwMode="auto">
              <a:xfrm>
                <a:off x="3028950" y="2936054"/>
                <a:ext cx="107950" cy="108000"/>
                <a:chOff x="2131" y="978"/>
                <a:chExt cx="68" cy="68"/>
              </a:xfrm>
              <a:grpFill/>
            </p:grpSpPr>
            <p:sp>
              <p:nvSpPr>
                <p:cNvPr id="202" name="Line 219"/>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03" name="Line 220"/>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243" name="Group 218"/>
              <p:cNvGrpSpPr>
                <a:grpSpLocks/>
              </p:cNvGrpSpPr>
              <p:nvPr/>
            </p:nvGrpSpPr>
            <p:grpSpPr bwMode="auto">
              <a:xfrm>
                <a:off x="2670175" y="2625605"/>
                <a:ext cx="107950" cy="108000"/>
                <a:chOff x="2131" y="978"/>
                <a:chExt cx="68" cy="68"/>
              </a:xfrm>
              <a:grpFill/>
            </p:grpSpPr>
            <p:sp>
              <p:nvSpPr>
                <p:cNvPr id="200" name="Line 219"/>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01" name="Line 220"/>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244" name="Group 218"/>
              <p:cNvGrpSpPr>
                <a:grpSpLocks/>
              </p:cNvGrpSpPr>
              <p:nvPr/>
            </p:nvGrpSpPr>
            <p:grpSpPr bwMode="auto">
              <a:xfrm>
                <a:off x="2082800" y="2366126"/>
                <a:ext cx="107950" cy="108000"/>
                <a:chOff x="2131" y="978"/>
                <a:chExt cx="68" cy="68"/>
              </a:xfrm>
              <a:grpFill/>
            </p:grpSpPr>
            <p:sp>
              <p:nvSpPr>
                <p:cNvPr id="198" name="Line 219"/>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99" name="Line 220"/>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245" name="Group 218"/>
              <p:cNvGrpSpPr>
                <a:grpSpLocks/>
              </p:cNvGrpSpPr>
              <p:nvPr/>
            </p:nvGrpSpPr>
            <p:grpSpPr bwMode="auto">
              <a:xfrm>
                <a:off x="1774825" y="2076528"/>
                <a:ext cx="107950" cy="108000"/>
                <a:chOff x="2131" y="978"/>
                <a:chExt cx="68" cy="68"/>
              </a:xfrm>
              <a:grpFill/>
            </p:grpSpPr>
            <p:sp>
              <p:nvSpPr>
                <p:cNvPr id="196" name="Line 219"/>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97" name="Line 220"/>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246" name="Group 218"/>
              <p:cNvGrpSpPr>
                <a:grpSpLocks/>
              </p:cNvGrpSpPr>
              <p:nvPr/>
            </p:nvGrpSpPr>
            <p:grpSpPr bwMode="auto">
              <a:xfrm>
                <a:off x="1698625" y="2004707"/>
                <a:ext cx="107950" cy="108000"/>
                <a:chOff x="2131" y="978"/>
                <a:chExt cx="68" cy="68"/>
              </a:xfrm>
              <a:grpFill/>
            </p:grpSpPr>
            <p:sp>
              <p:nvSpPr>
                <p:cNvPr id="194" name="Line 219"/>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95" name="Line 220"/>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247" name="Group 218"/>
              <p:cNvGrpSpPr>
                <a:grpSpLocks/>
              </p:cNvGrpSpPr>
              <p:nvPr/>
            </p:nvGrpSpPr>
            <p:grpSpPr bwMode="auto">
              <a:xfrm>
                <a:off x="1597025" y="1900452"/>
                <a:ext cx="107950" cy="108000"/>
                <a:chOff x="2131" y="978"/>
                <a:chExt cx="68" cy="68"/>
              </a:xfrm>
              <a:grpFill/>
            </p:grpSpPr>
            <p:sp>
              <p:nvSpPr>
                <p:cNvPr id="192" name="Line 219"/>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93" name="Line 220"/>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grpSp>
      <p:grpSp>
        <p:nvGrpSpPr>
          <p:cNvPr id="253" name="Group 7"/>
          <p:cNvGrpSpPr/>
          <p:nvPr/>
        </p:nvGrpSpPr>
        <p:grpSpPr>
          <a:xfrm>
            <a:off x="1476375" y="1982267"/>
            <a:ext cx="6064250" cy="2301994"/>
            <a:chOff x="1476375" y="1957555"/>
            <a:chExt cx="6064250" cy="2301994"/>
          </a:xfrm>
          <a:noFill/>
        </p:grpSpPr>
        <p:sp>
          <p:nvSpPr>
            <p:cNvPr id="96" name="Freeform 237"/>
            <p:cNvSpPr>
              <a:spLocks/>
            </p:cNvSpPr>
            <p:nvPr/>
          </p:nvSpPr>
          <p:spPr bwMode="auto">
            <a:xfrm>
              <a:off x="1476375" y="2018908"/>
              <a:ext cx="6019800" cy="2187044"/>
            </a:xfrm>
            <a:custGeom>
              <a:avLst/>
              <a:gdLst>
                <a:gd name="T0" fmla="*/ 2147483646 w 3792"/>
                <a:gd name="T1" fmla="*/ 0 h 1888"/>
                <a:gd name="T2" fmla="*/ 2147483646 w 3792"/>
                <a:gd name="T3" fmla="*/ 2147483646 h 1888"/>
                <a:gd name="T4" fmla="*/ 2147483646 w 3792"/>
                <a:gd name="T5" fmla="*/ 2147483646 h 1888"/>
                <a:gd name="T6" fmla="*/ 2147483646 w 3792"/>
                <a:gd name="T7" fmla="*/ 2147483646 h 1888"/>
                <a:gd name="T8" fmla="*/ 2147483646 w 3792"/>
                <a:gd name="T9" fmla="*/ 2147483646 h 1888"/>
                <a:gd name="T10" fmla="*/ 2147483646 w 3792"/>
                <a:gd name="T11" fmla="*/ 2147483646 h 1888"/>
                <a:gd name="T12" fmla="*/ 2147483646 w 3792"/>
                <a:gd name="T13" fmla="*/ 2147483646 h 1888"/>
                <a:gd name="T14" fmla="*/ 2147483646 w 3792"/>
                <a:gd name="T15" fmla="*/ 2147483646 h 1888"/>
                <a:gd name="T16" fmla="*/ 2147483646 w 3792"/>
                <a:gd name="T17" fmla="*/ 2147483646 h 1888"/>
                <a:gd name="T18" fmla="*/ 2147483646 w 3792"/>
                <a:gd name="T19" fmla="*/ 2147483646 h 1888"/>
                <a:gd name="T20" fmla="*/ 2147483646 w 3792"/>
                <a:gd name="T21" fmla="*/ 2147483646 h 1888"/>
                <a:gd name="T22" fmla="*/ 2147483646 w 3792"/>
                <a:gd name="T23" fmla="*/ 2147483646 h 1888"/>
                <a:gd name="T24" fmla="*/ 2147483646 w 3792"/>
                <a:gd name="T25" fmla="*/ 2147483646 h 1888"/>
                <a:gd name="T26" fmla="*/ 2147483646 w 3792"/>
                <a:gd name="T27" fmla="*/ 2147483646 h 1888"/>
                <a:gd name="T28" fmla="*/ 2147483646 w 3792"/>
                <a:gd name="T29" fmla="*/ 2147483646 h 1888"/>
                <a:gd name="T30" fmla="*/ 2147483646 w 3792"/>
                <a:gd name="T31" fmla="*/ 2147483646 h 1888"/>
                <a:gd name="T32" fmla="*/ 2147483646 w 3792"/>
                <a:gd name="T33" fmla="*/ 2147483646 h 1888"/>
                <a:gd name="T34" fmla="*/ 2147483646 w 3792"/>
                <a:gd name="T35" fmla="*/ 2147483646 h 1888"/>
                <a:gd name="T36" fmla="*/ 2147483646 w 3792"/>
                <a:gd name="T37" fmla="*/ 2147483646 h 1888"/>
                <a:gd name="T38" fmla="*/ 2147483646 w 3792"/>
                <a:gd name="T39" fmla="*/ 2147483646 h 1888"/>
                <a:gd name="T40" fmla="*/ 2147483646 w 3792"/>
                <a:gd name="T41" fmla="*/ 2147483646 h 1888"/>
                <a:gd name="T42" fmla="*/ 2147483646 w 3792"/>
                <a:gd name="T43" fmla="*/ 2147483646 h 1888"/>
                <a:gd name="T44" fmla="*/ 2147483646 w 3792"/>
                <a:gd name="T45" fmla="*/ 2147483646 h 1888"/>
                <a:gd name="T46" fmla="*/ 2147483646 w 3792"/>
                <a:gd name="T47" fmla="*/ 2147483646 h 1888"/>
                <a:gd name="T48" fmla="*/ 2147483646 w 3792"/>
                <a:gd name="T49" fmla="*/ 2147483646 h 1888"/>
                <a:gd name="T50" fmla="*/ 2147483646 w 3792"/>
                <a:gd name="T51" fmla="*/ 2147483646 h 1888"/>
                <a:gd name="T52" fmla="*/ 2147483646 w 3792"/>
                <a:gd name="T53" fmla="*/ 2147483646 h 1888"/>
                <a:gd name="T54" fmla="*/ 2147483646 w 3792"/>
                <a:gd name="T55" fmla="*/ 2147483646 h 1888"/>
                <a:gd name="T56" fmla="*/ 2147483646 w 3792"/>
                <a:gd name="T57" fmla="*/ 2147483646 h 1888"/>
                <a:gd name="T58" fmla="*/ 2147483646 w 3792"/>
                <a:gd name="T59" fmla="*/ 2147483646 h 1888"/>
                <a:gd name="T60" fmla="*/ 2147483646 w 3792"/>
                <a:gd name="T61" fmla="*/ 2147483646 h 1888"/>
                <a:gd name="T62" fmla="*/ 2147483646 w 3792"/>
                <a:gd name="T63" fmla="*/ 2147483646 h 1888"/>
                <a:gd name="T64" fmla="*/ 2147483646 w 3792"/>
                <a:gd name="T65" fmla="*/ 2147483646 h 1888"/>
                <a:gd name="T66" fmla="*/ 2147483646 w 3792"/>
                <a:gd name="T67" fmla="*/ 2147483646 h 1888"/>
                <a:gd name="T68" fmla="*/ 2147483646 w 3792"/>
                <a:gd name="T69" fmla="*/ 2147483646 h 1888"/>
                <a:gd name="T70" fmla="*/ 2147483646 w 3792"/>
                <a:gd name="T71" fmla="*/ 2147483646 h 1888"/>
                <a:gd name="T72" fmla="*/ 2147483646 w 3792"/>
                <a:gd name="T73" fmla="*/ 2147483646 h 1888"/>
                <a:gd name="T74" fmla="*/ 2147483646 w 3792"/>
                <a:gd name="T75" fmla="*/ 2147483646 h 1888"/>
                <a:gd name="T76" fmla="*/ 2147483646 w 3792"/>
                <a:gd name="T77" fmla="*/ 2147483646 h 1888"/>
                <a:gd name="T78" fmla="*/ 2147483646 w 3792"/>
                <a:gd name="T79" fmla="*/ 2147483646 h 1888"/>
                <a:gd name="T80" fmla="*/ 2147483646 w 3792"/>
                <a:gd name="T81" fmla="*/ 2147483646 h 18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92"/>
                <a:gd name="T124" fmla="*/ 0 h 1888"/>
                <a:gd name="T125" fmla="*/ 3792 w 3792"/>
                <a:gd name="T126" fmla="*/ 1888 h 18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92" h="1888">
                  <a:moveTo>
                    <a:pt x="0" y="0"/>
                  </a:moveTo>
                  <a:lnTo>
                    <a:pt x="406" y="0"/>
                  </a:lnTo>
                  <a:lnTo>
                    <a:pt x="406" y="32"/>
                  </a:lnTo>
                  <a:lnTo>
                    <a:pt x="568" y="32"/>
                  </a:lnTo>
                  <a:lnTo>
                    <a:pt x="568" y="66"/>
                  </a:lnTo>
                  <a:lnTo>
                    <a:pt x="592" y="66"/>
                  </a:lnTo>
                  <a:lnTo>
                    <a:pt x="592" y="98"/>
                  </a:lnTo>
                  <a:lnTo>
                    <a:pt x="632" y="98"/>
                  </a:lnTo>
                  <a:lnTo>
                    <a:pt x="632" y="130"/>
                  </a:lnTo>
                  <a:lnTo>
                    <a:pt x="724" y="130"/>
                  </a:lnTo>
                  <a:lnTo>
                    <a:pt x="724" y="164"/>
                  </a:lnTo>
                  <a:lnTo>
                    <a:pt x="776" y="164"/>
                  </a:lnTo>
                  <a:lnTo>
                    <a:pt x="776" y="200"/>
                  </a:lnTo>
                  <a:lnTo>
                    <a:pt x="798" y="200"/>
                  </a:lnTo>
                  <a:lnTo>
                    <a:pt x="798" y="234"/>
                  </a:lnTo>
                  <a:lnTo>
                    <a:pt x="980" y="234"/>
                  </a:lnTo>
                  <a:lnTo>
                    <a:pt x="980" y="264"/>
                  </a:lnTo>
                  <a:lnTo>
                    <a:pt x="986" y="264"/>
                  </a:lnTo>
                  <a:lnTo>
                    <a:pt x="986" y="296"/>
                  </a:lnTo>
                  <a:lnTo>
                    <a:pt x="1026" y="296"/>
                  </a:lnTo>
                  <a:lnTo>
                    <a:pt x="1026" y="332"/>
                  </a:lnTo>
                  <a:lnTo>
                    <a:pt x="1034" y="332"/>
                  </a:lnTo>
                  <a:lnTo>
                    <a:pt x="1034" y="364"/>
                  </a:lnTo>
                  <a:lnTo>
                    <a:pt x="1200" y="364"/>
                  </a:lnTo>
                  <a:lnTo>
                    <a:pt x="1200" y="396"/>
                  </a:lnTo>
                  <a:lnTo>
                    <a:pt x="1318" y="396"/>
                  </a:lnTo>
                  <a:lnTo>
                    <a:pt x="1318" y="462"/>
                  </a:lnTo>
                  <a:lnTo>
                    <a:pt x="1392" y="462"/>
                  </a:lnTo>
                  <a:lnTo>
                    <a:pt x="1392" y="500"/>
                  </a:lnTo>
                  <a:lnTo>
                    <a:pt x="1412" y="500"/>
                  </a:lnTo>
                  <a:lnTo>
                    <a:pt x="1412" y="530"/>
                  </a:lnTo>
                  <a:lnTo>
                    <a:pt x="1578" y="530"/>
                  </a:lnTo>
                  <a:lnTo>
                    <a:pt x="1578" y="571"/>
                  </a:lnTo>
                  <a:lnTo>
                    <a:pt x="1584" y="571"/>
                  </a:lnTo>
                  <a:lnTo>
                    <a:pt x="1584" y="601"/>
                  </a:lnTo>
                  <a:lnTo>
                    <a:pt x="1598" y="601"/>
                  </a:lnTo>
                  <a:lnTo>
                    <a:pt x="1598" y="635"/>
                  </a:lnTo>
                  <a:lnTo>
                    <a:pt x="1770" y="635"/>
                  </a:lnTo>
                  <a:lnTo>
                    <a:pt x="1770" y="701"/>
                  </a:lnTo>
                  <a:lnTo>
                    <a:pt x="1804" y="701"/>
                  </a:lnTo>
                  <a:lnTo>
                    <a:pt x="1804" y="775"/>
                  </a:lnTo>
                  <a:lnTo>
                    <a:pt x="1820" y="775"/>
                  </a:lnTo>
                  <a:lnTo>
                    <a:pt x="1820" y="805"/>
                  </a:lnTo>
                  <a:lnTo>
                    <a:pt x="1914" y="805"/>
                  </a:lnTo>
                  <a:lnTo>
                    <a:pt x="1914" y="845"/>
                  </a:lnTo>
                  <a:lnTo>
                    <a:pt x="1980" y="845"/>
                  </a:lnTo>
                  <a:lnTo>
                    <a:pt x="1980" y="917"/>
                  </a:lnTo>
                  <a:lnTo>
                    <a:pt x="1988" y="917"/>
                  </a:lnTo>
                  <a:lnTo>
                    <a:pt x="1988" y="951"/>
                  </a:lnTo>
                  <a:lnTo>
                    <a:pt x="1996" y="951"/>
                  </a:lnTo>
                  <a:lnTo>
                    <a:pt x="1996" y="985"/>
                  </a:lnTo>
                  <a:lnTo>
                    <a:pt x="2004" y="985"/>
                  </a:lnTo>
                  <a:lnTo>
                    <a:pt x="2004" y="1059"/>
                  </a:lnTo>
                  <a:lnTo>
                    <a:pt x="2032" y="1059"/>
                  </a:lnTo>
                  <a:lnTo>
                    <a:pt x="2032" y="1095"/>
                  </a:lnTo>
                  <a:lnTo>
                    <a:pt x="2190" y="1095"/>
                  </a:lnTo>
                  <a:lnTo>
                    <a:pt x="2190" y="1127"/>
                  </a:lnTo>
                  <a:lnTo>
                    <a:pt x="2200" y="1127"/>
                  </a:lnTo>
                  <a:lnTo>
                    <a:pt x="2200" y="1169"/>
                  </a:lnTo>
                  <a:lnTo>
                    <a:pt x="2282" y="1169"/>
                  </a:lnTo>
                  <a:lnTo>
                    <a:pt x="2282" y="1211"/>
                  </a:lnTo>
                  <a:lnTo>
                    <a:pt x="2346" y="1211"/>
                  </a:lnTo>
                  <a:lnTo>
                    <a:pt x="2346" y="1251"/>
                  </a:lnTo>
                  <a:lnTo>
                    <a:pt x="2358" y="1251"/>
                  </a:lnTo>
                  <a:lnTo>
                    <a:pt x="2358" y="1287"/>
                  </a:lnTo>
                  <a:lnTo>
                    <a:pt x="2370" y="1287"/>
                  </a:lnTo>
                  <a:lnTo>
                    <a:pt x="2370" y="1325"/>
                  </a:lnTo>
                  <a:lnTo>
                    <a:pt x="2560" y="1325"/>
                  </a:lnTo>
                  <a:lnTo>
                    <a:pt x="2560" y="1411"/>
                  </a:lnTo>
                  <a:lnTo>
                    <a:pt x="2572" y="1411"/>
                  </a:lnTo>
                  <a:lnTo>
                    <a:pt x="2572" y="1461"/>
                  </a:lnTo>
                  <a:lnTo>
                    <a:pt x="2668" y="1461"/>
                  </a:lnTo>
                  <a:lnTo>
                    <a:pt x="2668" y="1517"/>
                  </a:lnTo>
                  <a:lnTo>
                    <a:pt x="2938" y="1517"/>
                  </a:lnTo>
                  <a:lnTo>
                    <a:pt x="2938" y="1579"/>
                  </a:lnTo>
                  <a:lnTo>
                    <a:pt x="2972" y="1579"/>
                  </a:lnTo>
                  <a:lnTo>
                    <a:pt x="2972" y="1649"/>
                  </a:lnTo>
                  <a:lnTo>
                    <a:pt x="3158" y="1649"/>
                  </a:lnTo>
                  <a:lnTo>
                    <a:pt x="3158" y="1736"/>
                  </a:lnTo>
                  <a:lnTo>
                    <a:pt x="3716" y="1736"/>
                  </a:lnTo>
                  <a:lnTo>
                    <a:pt x="3716" y="1888"/>
                  </a:lnTo>
                  <a:lnTo>
                    <a:pt x="3792" y="1888"/>
                  </a:lnTo>
                </a:path>
              </a:pathLst>
            </a:custGeom>
            <a:grpFill/>
            <a:ln w="38100" cap="flat" cmpd="sng">
              <a:solidFill>
                <a:schemeClr val="accent3">
                  <a:lumMod val="50000"/>
                </a:schemeClr>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grpSp>
          <p:nvGrpSpPr>
            <p:cNvPr id="254" name="Group 6"/>
            <p:cNvGrpSpPr/>
            <p:nvPr/>
          </p:nvGrpSpPr>
          <p:grpSpPr>
            <a:xfrm>
              <a:off x="1562100" y="1957555"/>
              <a:ext cx="5978525" cy="2301994"/>
              <a:chOff x="1562100" y="1957555"/>
              <a:chExt cx="5978525" cy="2301994"/>
            </a:xfrm>
            <a:grpFill/>
          </p:grpSpPr>
          <p:grpSp>
            <p:nvGrpSpPr>
              <p:cNvPr id="255" name="Group 215"/>
              <p:cNvGrpSpPr>
                <a:grpSpLocks/>
              </p:cNvGrpSpPr>
              <p:nvPr/>
            </p:nvGrpSpPr>
            <p:grpSpPr bwMode="auto">
              <a:xfrm>
                <a:off x="7432675" y="4151549"/>
                <a:ext cx="107950" cy="108000"/>
                <a:chOff x="2131" y="978"/>
                <a:chExt cx="68" cy="68"/>
              </a:xfrm>
              <a:grpFill/>
            </p:grpSpPr>
            <p:sp>
              <p:nvSpPr>
                <p:cNvPr id="168" name="Line 213"/>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69" name="Line 214"/>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93" name="Group 215"/>
              <p:cNvGrpSpPr>
                <a:grpSpLocks/>
              </p:cNvGrpSpPr>
              <p:nvPr/>
            </p:nvGrpSpPr>
            <p:grpSpPr bwMode="auto">
              <a:xfrm>
                <a:off x="7350125" y="4151549"/>
                <a:ext cx="107950" cy="108000"/>
                <a:chOff x="2131" y="978"/>
                <a:chExt cx="68" cy="68"/>
              </a:xfrm>
              <a:grpFill/>
            </p:grpSpPr>
            <p:sp>
              <p:nvSpPr>
                <p:cNvPr id="166" name="Line 213"/>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67" name="Line 214"/>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97" name="Group 215"/>
              <p:cNvGrpSpPr>
                <a:grpSpLocks/>
              </p:cNvGrpSpPr>
              <p:nvPr/>
            </p:nvGrpSpPr>
            <p:grpSpPr bwMode="auto">
              <a:xfrm>
                <a:off x="6854825" y="3975474"/>
                <a:ext cx="107950" cy="108000"/>
                <a:chOff x="2131" y="978"/>
                <a:chExt cx="68" cy="68"/>
              </a:xfrm>
              <a:grpFill/>
            </p:grpSpPr>
            <p:sp>
              <p:nvSpPr>
                <p:cNvPr id="164" name="Line 213"/>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65" name="Line 214"/>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98" name="Group 215"/>
              <p:cNvGrpSpPr>
                <a:grpSpLocks/>
              </p:cNvGrpSpPr>
              <p:nvPr/>
            </p:nvGrpSpPr>
            <p:grpSpPr bwMode="auto">
              <a:xfrm>
                <a:off x="6823075" y="3975474"/>
                <a:ext cx="107950" cy="108000"/>
                <a:chOff x="2131" y="978"/>
                <a:chExt cx="68" cy="68"/>
              </a:xfrm>
              <a:grpFill/>
            </p:grpSpPr>
            <p:sp>
              <p:nvSpPr>
                <p:cNvPr id="162" name="Line 213"/>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63" name="Line 214"/>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99" name="Group 215"/>
              <p:cNvGrpSpPr>
                <a:grpSpLocks/>
              </p:cNvGrpSpPr>
              <p:nvPr/>
            </p:nvGrpSpPr>
            <p:grpSpPr bwMode="auto">
              <a:xfrm>
                <a:off x="6762750" y="3975474"/>
                <a:ext cx="107950" cy="108000"/>
                <a:chOff x="2131" y="978"/>
                <a:chExt cx="68" cy="68"/>
              </a:xfrm>
              <a:grpFill/>
            </p:grpSpPr>
            <p:sp>
              <p:nvSpPr>
                <p:cNvPr id="160" name="Line 213"/>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61" name="Line 214"/>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100" name="Group 215"/>
              <p:cNvGrpSpPr>
                <a:grpSpLocks/>
              </p:cNvGrpSpPr>
              <p:nvPr/>
            </p:nvGrpSpPr>
            <p:grpSpPr bwMode="auto">
              <a:xfrm>
                <a:off x="6207125" y="3871218"/>
                <a:ext cx="107950" cy="108000"/>
                <a:chOff x="2131" y="978"/>
                <a:chExt cx="68" cy="68"/>
              </a:xfrm>
              <a:grpFill/>
            </p:grpSpPr>
            <p:sp>
              <p:nvSpPr>
                <p:cNvPr id="158" name="Line 213"/>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59" name="Line 214"/>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101" name="Group 215"/>
              <p:cNvGrpSpPr>
                <a:grpSpLocks/>
              </p:cNvGrpSpPr>
              <p:nvPr/>
            </p:nvGrpSpPr>
            <p:grpSpPr bwMode="auto">
              <a:xfrm>
                <a:off x="6121400" y="3792448"/>
                <a:ext cx="107950" cy="108000"/>
                <a:chOff x="2131" y="978"/>
                <a:chExt cx="68" cy="68"/>
              </a:xfrm>
              <a:grpFill/>
            </p:grpSpPr>
            <p:sp>
              <p:nvSpPr>
                <p:cNvPr id="156" name="Line 213"/>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57" name="Line 214"/>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102" name="Group 215"/>
              <p:cNvGrpSpPr>
                <a:grpSpLocks/>
              </p:cNvGrpSpPr>
              <p:nvPr/>
            </p:nvGrpSpPr>
            <p:grpSpPr bwMode="auto">
              <a:xfrm>
                <a:off x="5781675" y="3718311"/>
                <a:ext cx="107950" cy="108000"/>
                <a:chOff x="2131" y="978"/>
                <a:chExt cx="68" cy="68"/>
              </a:xfrm>
              <a:grpFill/>
            </p:grpSpPr>
            <p:sp>
              <p:nvSpPr>
                <p:cNvPr id="154" name="Line 213"/>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55" name="Line 214"/>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103" name="Group 215"/>
              <p:cNvGrpSpPr>
                <a:grpSpLocks/>
              </p:cNvGrpSpPr>
              <p:nvPr/>
            </p:nvGrpSpPr>
            <p:grpSpPr bwMode="auto">
              <a:xfrm>
                <a:off x="5572125" y="3651124"/>
                <a:ext cx="107950" cy="108000"/>
                <a:chOff x="2131" y="978"/>
                <a:chExt cx="68" cy="68"/>
              </a:xfrm>
              <a:grpFill/>
            </p:grpSpPr>
            <p:sp>
              <p:nvSpPr>
                <p:cNvPr id="152" name="Line 213"/>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53" name="Line 214"/>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104" name="Group 215"/>
              <p:cNvGrpSpPr>
                <a:grpSpLocks/>
              </p:cNvGrpSpPr>
              <p:nvPr/>
            </p:nvGrpSpPr>
            <p:grpSpPr bwMode="auto">
              <a:xfrm>
                <a:off x="5537200" y="3651124"/>
                <a:ext cx="107950" cy="108000"/>
                <a:chOff x="2131" y="978"/>
                <a:chExt cx="68" cy="68"/>
              </a:xfrm>
              <a:grpFill/>
            </p:grpSpPr>
            <p:sp>
              <p:nvSpPr>
                <p:cNvPr id="150" name="Line 213"/>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51" name="Line 214"/>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105" name="Group 215"/>
              <p:cNvGrpSpPr>
                <a:grpSpLocks/>
              </p:cNvGrpSpPr>
              <p:nvPr/>
            </p:nvGrpSpPr>
            <p:grpSpPr bwMode="auto">
              <a:xfrm>
                <a:off x="5502275" y="3597838"/>
                <a:ext cx="107950" cy="108000"/>
                <a:chOff x="2131" y="978"/>
                <a:chExt cx="68" cy="68"/>
              </a:xfrm>
              <a:grpFill/>
            </p:grpSpPr>
            <p:sp>
              <p:nvSpPr>
                <p:cNvPr id="148" name="Line 213"/>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49" name="Line 214"/>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106" name="Group 215"/>
              <p:cNvGrpSpPr>
                <a:grpSpLocks/>
              </p:cNvGrpSpPr>
              <p:nvPr/>
            </p:nvGrpSpPr>
            <p:grpSpPr bwMode="auto">
              <a:xfrm>
                <a:off x="5251450" y="3495900"/>
                <a:ext cx="107950" cy="108000"/>
                <a:chOff x="2131" y="978"/>
                <a:chExt cx="68" cy="68"/>
              </a:xfrm>
              <a:grpFill/>
            </p:grpSpPr>
            <p:sp>
              <p:nvSpPr>
                <p:cNvPr id="146" name="Line 213"/>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47" name="Line 214"/>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107" name="Group 215"/>
              <p:cNvGrpSpPr>
                <a:grpSpLocks/>
              </p:cNvGrpSpPr>
              <p:nvPr/>
            </p:nvGrpSpPr>
            <p:grpSpPr bwMode="auto">
              <a:xfrm>
                <a:off x="5203825" y="3495900"/>
                <a:ext cx="107950" cy="108000"/>
                <a:chOff x="2131" y="978"/>
                <a:chExt cx="68" cy="68"/>
              </a:xfrm>
              <a:grpFill/>
            </p:grpSpPr>
            <p:sp>
              <p:nvSpPr>
                <p:cNvPr id="144" name="Line 213"/>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45" name="Line 214"/>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108" name="Group 215"/>
              <p:cNvGrpSpPr>
                <a:grpSpLocks/>
              </p:cNvGrpSpPr>
              <p:nvPr/>
            </p:nvGrpSpPr>
            <p:grpSpPr bwMode="auto">
              <a:xfrm>
                <a:off x="5175250" y="3449564"/>
                <a:ext cx="107950" cy="108000"/>
                <a:chOff x="2131" y="978"/>
                <a:chExt cx="68" cy="68"/>
              </a:xfrm>
              <a:grpFill/>
            </p:grpSpPr>
            <p:sp>
              <p:nvSpPr>
                <p:cNvPr id="142" name="Line 213"/>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43" name="Line 214"/>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109" name="Group 215"/>
              <p:cNvGrpSpPr>
                <a:grpSpLocks/>
              </p:cNvGrpSpPr>
              <p:nvPr/>
            </p:nvGrpSpPr>
            <p:grpSpPr bwMode="auto">
              <a:xfrm>
                <a:off x="4924425" y="3275805"/>
                <a:ext cx="107950" cy="108000"/>
                <a:chOff x="2131" y="978"/>
                <a:chExt cx="68" cy="68"/>
              </a:xfrm>
              <a:grpFill/>
            </p:grpSpPr>
            <p:sp>
              <p:nvSpPr>
                <p:cNvPr id="140" name="Line 213"/>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41" name="Line 214"/>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110" name="Group 215"/>
              <p:cNvGrpSpPr>
                <a:grpSpLocks/>
              </p:cNvGrpSpPr>
              <p:nvPr/>
            </p:nvGrpSpPr>
            <p:grpSpPr bwMode="auto">
              <a:xfrm>
                <a:off x="4629150" y="3190084"/>
                <a:ext cx="107950" cy="108000"/>
                <a:chOff x="2131" y="978"/>
                <a:chExt cx="68" cy="68"/>
              </a:xfrm>
              <a:grpFill/>
            </p:grpSpPr>
            <p:sp>
              <p:nvSpPr>
                <p:cNvPr id="138" name="Line 213"/>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39" name="Line 214"/>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111" name="Group 215"/>
              <p:cNvGrpSpPr>
                <a:grpSpLocks/>
              </p:cNvGrpSpPr>
              <p:nvPr/>
            </p:nvGrpSpPr>
            <p:grpSpPr bwMode="auto">
              <a:xfrm>
                <a:off x="4556125" y="2939871"/>
                <a:ext cx="107950" cy="108000"/>
                <a:chOff x="2131" y="978"/>
                <a:chExt cx="68" cy="68"/>
              </a:xfrm>
              <a:grpFill/>
            </p:grpSpPr>
            <p:sp>
              <p:nvSpPr>
                <p:cNvPr id="136" name="Line 213"/>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37" name="Line 214"/>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112" name="Group 215"/>
              <p:cNvGrpSpPr>
                <a:grpSpLocks/>
              </p:cNvGrpSpPr>
              <p:nvPr/>
            </p:nvGrpSpPr>
            <p:grpSpPr bwMode="auto">
              <a:xfrm>
                <a:off x="3990975" y="2698926"/>
                <a:ext cx="107950" cy="108000"/>
                <a:chOff x="2131" y="978"/>
                <a:chExt cx="68" cy="68"/>
              </a:xfrm>
              <a:grpFill/>
            </p:grpSpPr>
            <p:sp>
              <p:nvSpPr>
                <p:cNvPr id="134" name="Line 213"/>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35" name="Line 214"/>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113" name="Group 215"/>
              <p:cNvGrpSpPr>
                <a:grpSpLocks/>
              </p:cNvGrpSpPr>
              <p:nvPr/>
            </p:nvGrpSpPr>
            <p:grpSpPr bwMode="auto">
              <a:xfrm>
                <a:off x="3622675" y="2497366"/>
                <a:ext cx="107950" cy="108000"/>
                <a:chOff x="2131" y="978"/>
                <a:chExt cx="68" cy="68"/>
              </a:xfrm>
              <a:grpFill/>
            </p:grpSpPr>
            <p:sp>
              <p:nvSpPr>
                <p:cNvPr id="132" name="Line 213"/>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33" name="Line 214"/>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114" name="Group 215"/>
              <p:cNvGrpSpPr>
                <a:grpSpLocks/>
              </p:cNvGrpSpPr>
              <p:nvPr/>
            </p:nvGrpSpPr>
            <p:grpSpPr bwMode="auto">
              <a:xfrm>
                <a:off x="3286125" y="2379210"/>
                <a:ext cx="107950" cy="108000"/>
                <a:chOff x="2131" y="978"/>
                <a:chExt cx="68" cy="68"/>
              </a:xfrm>
              <a:grpFill/>
            </p:grpSpPr>
            <p:sp>
              <p:nvSpPr>
                <p:cNvPr id="130" name="Line 213"/>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31" name="Line 214"/>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115" name="Group 215"/>
              <p:cNvGrpSpPr>
                <a:grpSpLocks/>
              </p:cNvGrpSpPr>
              <p:nvPr/>
            </p:nvGrpSpPr>
            <p:grpSpPr bwMode="auto">
              <a:xfrm>
                <a:off x="2019300" y="1957555"/>
                <a:ext cx="107950" cy="108000"/>
                <a:chOff x="2131" y="978"/>
                <a:chExt cx="68" cy="68"/>
              </a:xfrm>
              <a:grpFill/>
            </p:grpSpPr>
            <p:sp>
              <p:nvSpPr>
                <p:cNvPr id="128" name="Line 213"/>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29" name="Line 214"/>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116" name="Group 215"/>
              <p:cNvGrpSpPr>
                <a:grpSpLocks/>
              </p:cNvGrpSpPr>
              <p:nvPr/>
            </p:nvGrpSpPr>
            <p:grpSpPr bwMode="auto">
              <a:xfrm>
                <a:off x="1809750" y="1957555"/>
                <a:ext cx="107950" cy="108000"/>
                <a:chOff x="2131" y="978"/>
                <a:chExt cx="68" cy="68"/>
              </a:xfrm>
              <a:grpFill/>
            </p:grpSpPr>
            <p:sp>
              <p:nvSpPr>
                <p:cNvPr id="126" name="Line 213"/>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27" name="Line 214"/>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117" name="Group 215"/>
              <p:cNvGrpSpPr>
                <a:grpSpLocks/>
              </p:cNvGrpSpPr>
              <p:nvPr/>
            </p:nvGrpSpPr>
            <p:grpSpPr bwMode="auto">
              <a:xfrm>
                <a:off x="1762125" y="1957555"/>
                <a:ext cx="107950" cy="108000"/>
                <a:chOff x="2131" y="978"/>
                <a:chExt cx="68" cy="68"/>
              </a:xfrm>
              <a:grpFill/>
            </p:grpSpPr>
            <p:sp>
              <p:nvSpPr>
                <p:cNvPr id="124" name="Line 213"/>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25" name="Line 214"/>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118" name="Group 215"/>
              <p:cNvGrpSpPr>
                <a:grpSpLocks/>
              </p:cNvGrpSpPr>
              <p:nvPr/>
            </p:nvGrpSpPr>
            <p:grpSpPr bwMode="auto">
              <a:xfrm>
                <a:off x="1562100" y="1957555"/>
                <a:ext cx="107950" cy="108000"/>
                <a:chOff x="2131" y="978"/>
                <a:chExt cx="68" cy="68"/>
              </a:xfrm>
              <a:grpFill/>
            </p:grpSpPr>
            <p:sp>
              <p:nvSpPr>
                <p:cNvPr id="122" name="Line 213"/>
                <p:cNvSpPr>
                  <a:spLocks noChangeShapeType="1"/>
                </p:cNvSpPr>
                <p:nvPr/>
              </p:nvSpPr>
              <p:spPr bwMode="auto">
                <a:xfrm>
                  <a:off x="2165" y="978"/>
                  <a:ext cx="0" cy="68"/>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123" name="Line 214"/>
                <p:cNvSpPr>
                  <a:spLocks noChangeShapeType="1"/>
                </p:cNvSpPr>
                <p:nvPr/>
              </p:nvSpPr>
              <p:spPr bwMode="auto">
                <a:xfrm>
                  <a:off x="2131" y="1012"/>
                  <a:ext cx="68" cy="0"/>
                </a:xfrm>
                <a:prstGeom prst="line">
                  <a:avLst/>
                </a:prstGeom>
                <a:grp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grpSp>
      </p:grpSp>
      <p:cxnSp>
        <p:nvCxnSpPr>
          <p:cNvPr id="248" name="直線コネクタ 247"/>
          <p:cNvCxnSpPr/>
          <p:nvPr/>
        </p:nvCxnSpPr>
        <p:spPr>
          <a:xfrm>
            <a:off x="1487261" y="3407659"/>
            <a:ext cx="3556000" cy="0"/>
          </a:xfrm>
          <a:prstGeom prst="line">
            <a:avLst/>
          </a:prstGeom>
          <a:ln>
            <a:solidFill>
              <a:schemeClr val="accent3">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49" name="直線コネクタ 248"/>
          <p:cNvCxnSpPr/>
          <p:nvPr/>
        </p:nvCxnSpPr>
        <p:spPr>
          <a:xfrm>
            <a:off x="3687536" y="3402777"/>
            <a:ext cx="0" cy="1373490"/>
          </a:xfrm>
          <a:prstGeom prst="line">
            <a:avLst/>
          </a:prstGeom>
          <a:ln>
            <a:solidFill>
              <a:schemeClr val="accent3">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50" name="直線コネクタ 249"/>
          <p:cNvCxnSpPr/>
          <p:nvPr/>
        </p:nvCxnSpPr>
        <p:spPr>
          <a:xfrm>
            <a:off x="5086886" y="3437772"/>
            <a:ext cx="0" cy="1373490"/>
          </a:xfrm>
          <a:prstGeom prst="line">
            <a:avLst/>
          </a:prstGeom>
          <a:ln>
            <a:solidFill>
              <a:schemeClr val="accent3">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251" name="テキスト ボックス 250"/>
          <p:cNvSpPr txBox="1"/>
          <p:nvPr/>
        </p:nvSpPr>
        <p:spPr>
          <a:xfrm>
            <a:off x="3316061" y="4451262"/>
            <a:ext cx="412292" cy="307777"/>
          </a:xfrm>
          <a:prstGeom prst="rect">
            <a:avLst/>
          </a:prstGeom>
          <a:noFill/>
          <a:ln>
            <a:noFill/>
          </a:ln>
        </p:spPr>
        <p:txBody>
          <a:bodyPr wrap="none" rtlCol="0">
            <a:spAutoFit/>
          </a:bodyPr>
          <a:lstStyle/>
          <a:p>
            <a:r>
              <a:rPr kumimoji="1" lang="en-US" altLang="ja-JP" sz="1400" dirty="0" smtClean="0"/>
              <a:t>9.7</a:t>
            </a:r>
            <a:endParaRPr kumimoji="1" lang="ja-JP" altLang="en-US" sz="1400" dirty="0"/>
          </a:p>
        </p:txBody>
      </p:sp>
      <p:sp>
        <p:nvSpPr>
          <p:cNvPr id="252" name="テキスト ボックス 251"/>
          <p:cNvSpPr txBox="1"/>
          <p:nvPr/>
        </p:nvSpPr>
        <p:spPr>
          <a:xfrm>
            <a:off x="5014886" y="4451262"/>
            <a:ext cx="503664" cy="307777"/>
          </a:xfrm>
          <a:prstGeom prst="rect">
            <a:avLst/>
          </a:prstGeom>
          <a:noFill/>
          <a:ln>
            <a:noFill/>
          </a:ln>
        </p:spPr>
        <p:txBody>
          <a:bodyPr wrap="none" rtlCol="0">
            <a:spAutoFit/>
          </a:bodyPr>
          <a:lstStyle/>
          <a:p>
            <a:r>
              <a:rPr kumimoji="1" lang="en-US" altLang="ja-JP" sz="1400" dirty="0" smtClean="0"/>
              <a:t>16.0</a:t>
            </a:r>
            <a:endParaRPr kumimoji="1" lang="ja-JP" altLang="en-US" sz="1400" dirty="0"/>
          </a:p>
        </p:txBody>
      </p:sp>
      <p:grpSp>
        <p:nvGrpSpPr>
          <p:cNvPr id="119" name="Group 9"/>
          <p:cNvGrpSpPr/>
          <p:nvPr/>
        </p:nvGrpSpPr>
        <p:grpSpPr>
          <a:xfrm>
            <a:off x="6215557" y="3134977"/>
            <a:ext cx="664113" cy="621333"/>
            <a:chOff x="7580308" y="2938313"/>
            <a:chExt cx="664113" cy="621333"/>
          </a:xfrm>
          <a:noFill/>
        </p:grpSpPr>
        <p:sp>
          <p:nvSpPr>
            <p:cNvPr id="94" name="Line 211"/>
            <p:cNvSpPr>
              <a:spLocks noChangeShapeType="1"/>
            </p:cNvSpPr>
            <p:nvPr/>
          </p:nvSpPr>
          <p:spPr bwMode="auto">
            <a:xfrm>
              <a:off x="7583314" y="3090311"/>
              <a:ext cx="281474" cy="0"/>
            </a:xfrm>
            <a:prstGeom prst="line">
              <a:avLst/>
            </a:prstGeom>
            <a:grpFill/>
            <a:ln w="3810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nchor="t"/>
            <a:lstStyle/>
            <a:p>
              <a:endParaRPr lang="ja-JP" altLang="en-US" sz="2000"/>
            </a:p>
          </p:txBody>
        </p:sp>
        <p:sp>
          <p:nvSpPr>
            <p:cNvPr id="95" name="Line 212"/>
            <p:cNvSpPr>
              <a:spLocks noChangeShapeType="1"/>
            </p:cNvSpPr>
            <p:nvPr/>
          </p:nvSpPr>
          <p:spPr bwMode="auto">
            <a:xfrm>
              <a:off x="7580308" y="3371835"/>
              <a:ext cx="281474" cy="0"/>
            </a:xfrm>
            <a:prstGeom prst="line">
              <a:avLst/>
            </a:prstGeom>
            <a:ln>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nchor="t"/>
            <a:lstStyle/>
            <a:p>
              <a:endParaRPr lang="ja-JP" altLang="en-US" sz="2000"/>
            </a:p>
          </p:txBody>
        </p:sp>
        <p:sp>
          <p:nvSpPr>
            <p:cNvPr id="9" name="TextBox 8"/>
            <p:cNvSpPr txBox="1"/>
            <p:nvPr/>
          </p:nvSpPr>
          <p:spPr>
            <a:xfrm>
              <a:off x="7846555" y="2938313"/>
              <a:ext cx="397866" cy="338554"/>
            </a:xfrm>
            <a:prstGeom prst="rect">
              <a:avLst/>
            </a:prstGeom>
            <a:grpFill/>
            <a:ln>
              <a:noFill/>
            </a:ln>
          </p:spPr>
          <p:txBody>
            <a:bodyPr wrap="none" rtlCol="0">
              <a:spAutoFit/>
            </a:bodyPr>
            <a:lstStyle/>
            <a:p>
              <a:r>
                <a:rPr lang="en-GB" sz="1600" dirty="0" smtClean="0"/>
                <a:t>EB</a:t>
              </a:r>
              <a:endParaRPr lang="en-GB" sz="1600" dirty="0"/>
            </a:p>
          </p:txBody>
        </p:sp>
        <p:sp>
          <p:nvSpPr>
            <p:cNvPr id="233" name="TextBox 232"/>
            <p:cNvSpPr txBox="1"/>
            <p:nvPr/>
          </p:nvSpPr>
          <p:spPr>
            <a:xfrm>
              <a:off x="7846555" y="3221092"/>
              <a:ext cx="285656" cy="338554"/>
            </a:xfrm>
            <a:prstGeom prst="rect">
              <a:avLst/>
            </a:prstGeom>
            <a:grpFill/>
            <a:ln>
              <a:noFill/>
            </a:ln>
          </p:spPr>
          <p:txBody>
            <a:bodyPr wrap="none" rtlCol="0">
              <a:spAutoFit/>
            </a:bodyPr>
            <a:lstStyle/>
            <a:p>
              <a:r>
                <a:rPr lang="en-GB" sz="1600" dirty="0" smtClean="0"/>
                <a:t>E</a:t>
              </a:r>
              <a:endParaRPr lang="en-GB" sz="1600" dirty="0"/>
            </a:p>
          </p:txBody>
        </p:sp>
      </p:grpSp>
      <p:sp>
        <p:nvSpPr>
          <p:cNvPr id="234" name="TextBox 233"/>
          <p:cNvSpPr txBox="1"/>
          <p:nvPr/>
        </p:nvSpPr>
        <p:spPr>
          <a:xfrm>
            <a:off x="7042143" y="2697596"/>
            <a:ext cx="2001300" cy="276999"/>
          </a:xfrm>
          <a:prstGeom prst="rect">
            <a:avLst/>
          </a:prstGeom>
          <a:noFill/>
          <a:ln>
            <a:noFill/>
          </a:ln>
        </p:spPr>
        <p:txBody>
          <a:bodyPr wrap="square" rtlCol="0">
            <a:spAutoFit/>
          </a:bodyPr>
          <a:lstStyle/>
          <a:p>
            <a:r>
              <a:rPr lang="en-GB" sz="1200" dirty="0" smtClean="0"/>
              <a:t>*</a:t>
            </a:r>
            <a:r>
              <a:rPr kumimoji="1" lang="en-US" altLang="ja-JP" sz="1200" dirty="0" smtClean="0"/>
              <a:t>log-rank</a:t>
            </a:r>
            <a:r>
              <a:rPr kumimoji="1" lang="ja-JP" altLang="en-US" sz="1200" dirty="0" smtClean="0"/>
              <a:t> </a:t>
            </a:r>
            <a:r>
              <a:rPr kumimoji="1" lang="en-US" altLang="ja-JP" sz="1200" dirty="0" smtClean="0"/>
              <a:t>test, two-sided</a:t>
            </a:r>
            <a:endParaRPr lang="en-GB" sz="1200" dirty="0"/>
          </a:p>
        </p:txBody>
      </p:sp>
      <p:sp>
        <p:nvSpPr>
          <p:cNvPr id="235" name="Footer Placeholder 3"/>
          <p:cNvSpPr>
            <a:spLocks noGrp="1"/>
          </p:cNvSpPr>
          <p:nvPr>
            <p:ph type="ftr" sz="quarter" idx="4294967295"/>
          </p:nvPr>
        </p:nvSpPr>
        <p:spPr bwMode="auto">
          <a:xfrm>
            <a:off x="381373" y="6369050"/>
            <a:ext cx="5373688" cy="269875"/>
          </a:xfrm>
          <a:prstGeom prst="rect">
            <a:avLst/>
          </a:prstGeom>
          <a:noFill/>
          <a:ln>
            <a:solidFill>
              <a:schemeClr val="bg1"/>
            </a:solidFill>
            <a:miter lim="800000"/>
            <a:headEnd/>
            <a:tailEnd/>
          </a:ln>
        </p:spPr>
        <p:txBody>
          <a:bodyPr wrap="square" numCol="1" anchorCtr="0" compatLnSpc="1">
            <a:prstTxWarp prst="textNoShape">
              <a:avLst/>
            </a:prstTxWarp>
          </a:bodyPr>
          <a:lstStyle/>
          <a:p>
            <a:pPr fontAlgn="base">
              <a:spcBef>
                <a:spcPct val="0"/>
              </a:spcBef>
              <a:spcAft>
                <a:spcPct val="0"/>
              </a:spcAft>
            </a:pPr>
            <a:r>
              <a:rPr lang="en-US" sz="1400" dirty="0" smtClean="0">
                <a:solidFill>
                  <a:schemeClr val="tx1"/>
                </a:solidFill>
              </a:rPr>
              <a:t>Abstract 8005: Presented by </a:t>
            </a:r>
            <a:r>
              <a:rPr lang="en-US" altLang="ja-JP" sz="1400" dirty="0" err="1">
                <a:solidFill>
                  <a:schemeClr val="tx1"/>
                </a:solidFill>
              </a:rPr>
              <a:t>Terufumi</a:t>
            </a:r>
            <a:r>
              <a:rPr lang="en-US" altLang="ja-JP" sz="1400" dirty="0">
                <a:solidFill>
                  <a:schemeClr val="tx1"/>
                </a:solidFill>
              </a:rPr>
              <a:t> </a:t>
            </a:r>
            <a:r>
              <a:rPr lang="en-US" altLang="ja-JP" sz="1400" dirty="0" smtClean="0">
                <a:solidFill>
                  <a:schemeClr val="tx1"/>
                </a:solidFill>
              </a:rPr>
              <a:t>Kato</a:t>
            </a:r>
            <a:endParaRPr lang="en-US" sz="1400" dirty="0">
              <a:solidFill>
                <a:schemeClr val="tx1"/>
              </a:solidFill>
            </a:endParaRPr>
          </a:p>
        </p:txBody>
      </p:sp>
      <p:graphicFrame>
        <p:nvGraphicFramePr>
          <p:cNvPr id="6" name="表 5"/>
          <p:cNvGraphicFramePr>
            <a:graphicFrameLocks noGrp="1"/>
          </p:cNvGraphicFramePr>
          <p:nvPr>
            <p:extLst>
              <p:ext uri="{D42A27DB-BD31-4B8C-83A1-F6EECF244321}">
                <p14:modId xmlns:p14="http://schemas.microsoft.com/office/powerpoint/2010/main" val="1888955252"/>
              </p:ext>
            </p:extLst>
          </p:nvPr>
        </p:nvGraphicFramePr>
        <p:xfrm>
          <a:off x="4290387" y="1249527"/>
          <a:ext cx="4644063" cy="1341120"/>
        </p:xfrm>
        <a:graphic>
          <a:graphicData uri="http://schemas.openxmlformats.org/drawingml/2006/table">
            <a:tbl>
              <a:tblPr firstRow="1" bandRow="1">
                <a:tableStyleId>{5940675A-B579-460E-94D1-54222C63F5DA}</a:tableStyleId>
              </a:tblPr>
              <a:tblGrid>
                <a:gridCol w="1887187"/>
                <a:gridCol w="1455103"/>
                <a:gridCol w="1301773"/>
              </a:tblGrid>
              <a:tr h="0">
                <a:tc>
                  <a:txBody>
                    <a:bodyPr/>
                    <a:lstStyle/>
                    <a:p>
                      <a:endParaRPr lang="ja-JP" altLang="en-US" sz="1600" b="0" dirty="0">
                        <a:solidFill>
                          <a:schemeClr val="bg1"/>
                        </a:solidFill>
                        <a:effectLst/>
                        <a:latin typeface="+mn-lt"/>
                      </a:endParaRPr>
                    </a:p>
                  </a:txBody>
                  <a:tcPr marL="72000" marR="72000" anchor="ctr"/>
                </a:tc>
                <a:tc>
                  <a:txBody>
                    <a:bodyPr/>
                    <a:lstStyle/>
                    <a:p>
                      <a:pPr algn="ctr"/>
                      <a:r>
                        <a:rPr lang="en-US" altLang="ja-JP" sz="1600" dirty="0" smtClean="0">
                          <a:ln>
                            <a:noFill/>
                          </a:ln>
                          <a:effectLst/>
                        </a:rPr>
                        <a:t>EB</a:t>
                      </a:r>
                      <a:endParaRPr lang="en-US" altLang="ja-JP" sz="1600" b="1" dirty="0" smtClean="0">
                        <a:ln>
                          <a:noFill/>
                        </a:ln>
                        <a:solidFill>
                          <a:schemeClr val="tx1"/>
                        </a:solidFill>
                        <a:effectLst/>
                        <a:latin typeface="+mn-lt"/>
                      </a:endParaRPr>
                    </a:p>
                  </a:txBody>
                  <a:tcPr marL="72000" marR="72000" anchor="ctr"/>
                </a:tc>
                <a:tc>
                  <a:txBody>
                    <a:bodyPr/>
                    <a:lstStyle/>
                    <a:p>
                      <a:pPr algn="ctr"/>
                      <a:r>
                        <a:rPr kumimoji="1" lang="en-US" altLang="ja-JP" sz="1600" dirty="0" smtClean="0">
                          <a:ln>
                            <a:noFill/>
                          </a:ln>
                          <a:effectLst/>
                        </a:rPr>
                        <a:t>E</a:t>
                      </a:r>
                      <a:endParaRPr kumimoji="1" lang="ja-JP" altLang="en-US" sz="1600" b="1" dirty="0">
                        <a:ln>
                          <a:noFill/>
                        </a:ln>
                        <a:solidFill>
                          <a:schemeClr val="tx1"/>
                        </a:solidFill>
                        <a:effectLst/>
                        <a:latin typeface="+mn-lt"/>
                      </a:endParaRPr>
                    </a:p>
                  </a:txBody>
                  <a:tcPr marL="72000" marR="72000" anchor="ctr"/>
                </a:tc>
              </a:tr>
              <a:tr h="0">
                <a:tc>
                  <a:txBody>
                    <a:bodyPr/>
                    <a:lstStyle/>
                    <a:p>
                      <a:pPr marL="3600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dirty="0" smtClean="0">
                          <a:effectLst/>
                        </a:rPr>
                        <a:t>Median (months)</a:t>
                      </a:r>
                      <a:endParaRPr kumimoji="1" lang="en-US" altLang="ja-JP" sz="1600" b="1" i="0" dirty="0" smtClean="0">
                        <a:solidFill>
                          <a:schemeClr val="accent3">
                            <a:lumMod val="50000"/>
                          </a:schemeClr>
                        </a:solidFill>
                        <a:effectLst/>
                        <a:latin typeface="+mn-lt"/>
                      </a:endParaRPr>
                    </a:p>
                  </a:txBody>
                  <a:tcPr marL="72000" marR="72000" anchor="ctr"/>
                </a:tc>
                <a:tc>
                  <a:txBody>
                    <a:bodyPr/>
                    <a:lstStyle/>
                    <a:p>
                      <a:pPr algn="ctr"/>
                      <a:r>
                        <a:rPr kumimoji="1" lang="en-US" altLang="ja-JP" sz="1600" dirty="0" smtClean="0">
                          <a:ln>
                            <a:solidFill>
                              <a:schemeClr val="bg1"/>
                            </a:solidFill>
                          </a:ln>
                          <a:effectLst/>
                        </a:rPr>
                        <a:t>16.0</a:t>
                      </a:r>
                      <a:endParaRPr kumimoji="1" lang="ja-JP" altLang="en-US" sz="1600" b="0" dirty="0">
                        <a:ln>
                          <a:solidFill>
                            <a:schemeClr val="bg1"/>
                          </a:solidFill>
                        </a:ln>
                        <a:solidFill>
                          <a:schemeClr val="tx1"/>
                        </a:solidFill>
                        <a:effectLst/>
                        <a:latin typeface="+mn-lt"/>
                      </a:endParaRPr>
                    </a:p>
                  </a:txBody>
                  <a:tcPr marL="72000" marR="72000" anchor="ctr"/>
                </a:tc>
                <a:tc>
                  <a:txBody>
                    <a:bodyPr/>
                    <a:lstStyle/>
                    <a:p>
                      <a:pPr algn="ctr"/>
                      <a:r>
                        <a:rPr kumimoji="1" lang="en-US" altLang="ja-JP" sz="1600" dirty="0" smtClean="0">
                          <a:ln>
                            <a:solidFill>
                              <a:schemeClr val="bg1"/>
                            </a:solidFill>
                          </a:ln>
                          <a:effectLst/>
                        </a:rPr>
                        <a:t>9.7</a:t>
                      </a:r>
                      <a:endParaRPr kumimoji="1" lang="ja-JP" altLang="en-US" sz="1600" b="0" dirty="0">
                        <a:ln>
                          <a:solidFill>
                            <a:schemeClr val="bg1"/>
                          </a:solidFill>
                        </a:ln>
                        <a:solidFill>
                          <a:schemeClr val="tx1"/>
                        </a:solidFill>
                        <a:effectLst/>
                        <a:latin typeface="+mn-lt"/>
                      </a:endParaRPr>
                    </a:p>
                  </a:txBody>
                  <a:tcPr marL="72000" marR="72000" anchor="ctr"/>
                </a:tc>
              </a:tr>
              <a:tr h="0">
                <a:tc>
                  <a:txBody>
                    <a:bodyPr/>
                    <a:lstStyle/>
                    <a:p>
                      <a:pPr marL="36000" algn="ctr"/>
                      <a:r>
                        <a:rPr kumimoji="1" lang="en-US" altLang="ja-JP" sz="1600" dirty="0" smtClean="0">
                          <a:effectLst/>
                        </a:rPr>
                        <a:t>HR</a:t>
                      </a:r>
                      <a:endParaRPr kumimoji="1" lang="ja-JP" altLang="en-US" sz="1600" b="1" dirty="0">
                        <a:solidFill>
                          <a:schemeClr val="accent3">
                            <a:lumMod val="50000"/>
                          </a:schemeClr>
                        </a:solidFill>
                        <a:effectLst/>
                        <a:latin typeface="+mn-lt"/>
                      </a:endParaRPr>
                    </a:p>
                  </a:txBody>
                  <a:tcPr marL="72000" marR="72000" anchor="ctr"/>
                </a:tc>
                <a:tc gridSpan="2">
                  <a:txBody>
                    <a:bodyPr/>
                    <a:lstStyle/>
                    <a:p>
                      <a:pPr algn="ctr"/>
                      <a:r>
                        <a:rPr kumimoji="1" lang="en-US" altLang="ja-JP" sz="1600" dirty="0" smtClean="0">
                          <a:effectLst/>
                        </a:rPr>
                        <a:t>0.54 (95% CI: 0.36–0.79)</a:t>
                      </a:r>
                      <a:endParaRPr kumimoji="1" lang="ja-JP" altLang="en-US" sz="1600" b="1" dirty="0">
                        <a:solidFill>
                          <a:schemeClr val="accent3">
                            <a:lumMod val="50000"/>
                          </a:schemeClr>
                        </a:solidFill>
                        <a:effectLst/>
                        <a:latin typeface="+mn-lt"/>
                      </a:endParaRPr>
                    </a:p>
                  </a:txBody>
                  <a:tcPr marL="72000" marR="72000" anchor="ctr"/>
                </a:tc>
                <a:tc hMerge="1">
                  <a:txBody>
                    <a:bodyPr/>
                    <a:lstStyle/>
                    <a:p>
                      <a:pPr algn="ctr"/>
                      <a:endParaRPr kumimoji="1" lang="ja-JP" alt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36000" algn="ctr"/>
                      <a:r>
                        <a:rPr kumimoji="1" lang="en-US" altLang="ja-JP" sz="1600" dirty="0" smtClean="0">
                          <a:effectLst/>
                        </a:rPr>
                        <a:t>P value</a:t>
                      </a:r>
                      <a:r>
                        <a:rPr kumimoji="1" lang="en-GB" altLang="ja-JP" sz="1600" dirty="0" smtClean="0">
                          <a:effectLst/>
                        </a:rPr>
                        <a:t>*</a:t>
                      </a:r>
                      <a:endParaRPr kumimoji="1" lang="en-US" altLang="ja-JP" sz="1600" b="1" i="0" dirty="0" smtClean="0">
                        <a:solidFill>
                          <a:schemeClr val="accent3">
                            <a:lumMod val="50000"/>
                          </a:schemeClr>
                        </a:solidFill>
                        <a:effectLst/>
                        <a:latin typeface="+mn-lt"/>
                      </a:endParaRPr>
                    </a:p>
                  </a:txBody>
                  <a:tcPr marL="72000" marR="72000" anchor="ct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dirty="0" smtClean="0">
                          <a:ln>
                            <a:solidFill>
                              <a:schemeClr val="bg1"/>
                            </a:solidFill>
                          </a:ln>
                          <a:effectLst/>
                        </a:rPr>
                        <a:t>0.0015</a:t>
                      </a:r>
                      <a:endParaRPr kumimoji="1" lang="ja-JP" altLang="en-US" sz="1600" b="0" dirty="0" smtClean="0">
                        <a:ln>
                          <a:solidFill>
                            <a:schemeClr val="bg1"/>
                          </a:solidFill>
                        </a:ln>
                        <a:solidFill>
                          <a:schemeClr val="tx1"/>
                        </a:solidFill>
                        <a:effectLst/>
                        <a:latin typeface="+mn-lt"/>
                      </a:endParaRPr>
                    </a:p>
                  </a:txBody>
                  <a:tcPr marL="72000" marR="72000"/>
                </a:tc>
                <a:tc hMerge="1">
                  <a:txBody>
                    <a:bodyPr/>
                    <a:lstStyle/>
                    <a:p>
                      <a:endParaRPr kumimoji="1" lang="ja-JP" altLang="en-US"/>
                    </a:p>
                  </a:txBody>
                  <a:tcPr/>
                </a:tc>
              </a:tr>
            </a:tbl>
          </a:graphicData>
        </a:graphic>
      </p:graphicFrame>
      <p:sp>
        <p:nvSpPr>
          <p:cNvPr id="256" name="Rectangle 255"/>
          <p:cNvSpPr/>
          <p:nvPr/>
        </p:nvSpPr>
        <p:spPr>
          <a:xfrm>
            <a:off x="118872" y="0"/>
            <a:ext cx="8567927" cy="400110"/>
          </a:xfrm>
          <a:prstGeom prst="rect">
            <a:avLst/>
          </a:prstGeom>
        </p:spPr>
        <p:txBody>
          <a:bodyPr wrap="square">
            <a:spAutoFit/>
          </a:bodyPr>
          <a:lstStyle/>
          <a:p>
            <a:pPr algn="ctr">
              <a:defRPr/>
            </a:pPr>
            <a:r>
              <a:rPr lang="en-US" sz="2000" dirty="0" smtClean="0">
                <a:solidFill>
                  <a:schemeClr val="accent3">
                    <a:lumMod val="75000"/>
                  </a:schemeClr>
                </a:solidFill>
              </a:rPr>
              <a:t>Combination Treatments for EGFR Acquired Resistance</a:t>
            </a:r>
            <a:endParaRPr lang="en-US" sz="2000" dirty="0">
              <a:solidFill>
                <a:schemeClr val="accent3">
                  <a:lumMod val="75000"/>
                </a:schemeClr>
              </a:solidFill>
            </a:endParaRPr>
          </a:p>
        </p:txBody>
      </p:sp>
    </p:spTree>
    <p:extLst>
      <p:ext uri="{BB962C8B-B14F-4D97-AF65-F5344CB8AC3E}">
        <p14:creationId xmlns:p14="http://schemas.microsoft.com/office/powerpoint/2010/main" val="2691178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noProof="0" dirty="0" smtClean="0"/>
              <a:t>PFS by </a:t>
            </a:r>
            <a:r>
              <a:rPr lang="en-US" altLang="ja-JP" i="1" noProof="0" dirty="0" smtClean="0"/>
              <a:t>EGFR</a:t>
            </a:r>
            <a:r>
              <a:rPr lang="en-US" altLang="ja-JP" noProof="0" dirty="0" smtClean="0"/>
              <a:t> Mutation </a:t>
            </a:r>
            <a:r>
              <a:rPr lang="en-US" altLang="ja-JP" dirty="0"/>
              <a:t>T</a:t>
            </a:r>
            <a:r>
              <a:rPr lang="en-US" altLang="ja-JP" noProof="0" dirty="0" err="1" smtClean="0"/>
              <a:t>ype</a:t>
            </a:r>
            <a:endParaRPr lang="en-US" altLang="ja-JP" noProof="0" dirty="0"/>
          </a:p>
        </p:txBody>
      </p:sp>
      <p:graphicFrame>
        <p:nvGraphicFramePr>
          <p:cNvPr id="9" name="表 8"/>
          <p:cNvGraphicFramePr>
            <a:graphicFrameLocks noGrp="1"/>
          </p:cNvGraphicFramePr>
          <p:nvPr>
            <p:extLst>
              <p:ext uri="{D42A27DB-BD31-4B8C-83A1-F6EECF244321}">
                <p14:modId xmlns:p14="http://schemas.microsoft.com/office/powerpoint/2010/main" val="124368195"/>
              </p:ext>
            </p:extLst>
          </p:nvPr>
        </p:nvGraphicFramePr>
        <p:xfrm>
          <a:off x="1799985" y="1654260"/>
          <a:ext cx="2849732" cy="831168"/>
        </p:xfrm>
        <a:graphic>
          <a:graphicData uri="http://schemas.openxmlformats.org/drawingml/2006/table">
            <a:tbl>
              <a:tblPr firstRow="1" bandRow="1">
                <a:tableStyleId>{5940675A-B579-460E-94D1-54222C63F5DA}</a:tableStyleId>
              </a:tblPr>
              <a:tblGrid>
                <a:gridCol w="1260015"/>
                <a:gridCol w="792000"/>
                <a:gridCol w="797717"/>
              </a:tblGrid>
              <a:tr h="0">
                <a:tc>
                  <a:txBody>
                    <a:bodyPr/>
                    <a:lstStyle/>
                    <a:p>
                      <a:pPr>
                        <a:lnSpc>
                          <a:spcPct val="90000"/>
                        </a:lnSpc>
                      </a:pPr>
                      <a:endParaRPr lang="ja-JP" altLang="en-US" sz="1200" b="0" dirty="0">
                        <a:solidFill>
                          <a:schemeClr val="tx1"/>
                        </a:solidFill>
                        <a:latin typeface="+mn-lt"/>
                        <a:ea typeface="+mn-ea"/>
                        <a:cs typeface="Arial" panose="020B0604020202020204" pitchFamily="34" charset="0"/>
                      </a:endParaRPr>
                    </a:p>
                  </a:txBody>
                  <a:tcPr marL="36000" marR="36000" marT="28800" marB="28800" anchor="ctr"/>
                </a:tc>
                <a:tc>
                  <a:txBody>
                    <a:bodyPr/>
                    <a:lstStyle/>
                    <a:p>
                      <a:pPr algn="ctr">
                        <a:lnSpc>
                          <a:spcPct val="90000"/>
                        </a:lnSpc>
                      </a:pPr>
                      <a:r>
                        <a:rPr lang="en-US" altLang="ja-JP" sz="1200" dirty="0" smtClean="0">
                          <a:solidFill>
                            <a:schemeClr val="tx1"/>
                          </a:solidFill>
                        </a:rPr>
                        <a:t>EB group</a:t>
                      </a:r>
                      <a:endParaRPr lang="en-US" altLang="ja-JP" sz="1200" b="1" dirty="0" smtClean="0">
                        <a:solidFill>
                          <a:schemeClr val="tx1"/>
                        </a:solidFill>
                        <a:latin typeface="+mn-lt"/>
                        <a:ea typeface="+mn-ea"/>
                        <a:cs typeface="Arial" panose="020B0604020202020204" pitchFamily="34" charset="0"/>
                      </a:endParaRPr>
                    </a:p>
                  </a:txBody>
                  <a:tcPr marL="36000" marR="36000" marT="28800" marB="28800" anchor="ctr"/>
                </a:tc>
                <a:tc>
                  <a:txBody>
                    <a:bodyPr/>
                    <a:lstStyle/>
                    <a:p>
                      <a:pPr algn="ctr">
                        <a:lnSpc>
                          <a:spcPct val="90000"/>
                        </a:lnSpc>
                      </a:pPr>
                      <a:r>
                        <a:rPr kumimoji="1" lang="en-US" altLang="ja-JP" sz="1200" dirty="0" smtClean="0">
                          <a:solidFill>
                            <a:schemeClr val="tx1"/>
                          </a:solidFill>
                        </a:rPr>
                        <a:t>E group</a:t>
                      </a:r>
                      <a:endParaRPr kumimoji="1" lang="ja-JP" altLang="en-US" sz="1200" b="1" dirty="0">
                        <a:solidFill>
                          <a:schemeClr val="tx1"/>
                        </a:solidFill>
                        <a:latin typeface="+mn-lt"/>
                        <a:ea typeface="+mn-ea"/>
                        <a:cs typeface="Arial" panose="020B0604020202020204" pitchFamily="34" charset="0"/>
                      </a:endParaRPr>
                    </a:p>
                  </a:txBody>
                  <a:tcPr marL="36000" marR="36000" marT="28800" marB="28800" anchor="ctr"/>
                </a:tc>
              </a:tr>
              <a:tr h="0">
                <a:tc>
                  <a:txBody>
                    <a:bodyPr/>
                    <a:lstStyle/>
                    <a:p>
                      <a:pPr>
                        <a:lnSpc>
                          <a:spcPct val="90000"/>
                        </a:lnSpc>
                      </a:pPr>
                      <a:r>
                        <a:rPr kumimoji="1" lang="en-US" altLang="ja-JP" sz="1200" b="1" dirty="0" smtClean="0"/>
                        <a:t>Median (months)</a:t>
                      </a:r>
                      <a:endParaRPr kumimoji="1" lang="ja-JP" altLang="en-US" sz="1200" b="1" dirty="0">
                        <a:solidFill>
                          <a:schemeClr val="tx1"/>
                        </a:solidFill>
                        <a:latin typeface="+mn-lt"/>
                        <a:ea typeface="+mn-ea"/>
                        <a:cs typeface="Arial" panose="020B0604020202020204" pitchFamily="34" charset="0"/>
                      </a:endParaRPr>
                    </a:p>
                  </a:txBody>
                  <a:tcPr marL="36000" marR="36000" marT="28800" marB="28800" anchor="ctr"/>
                </a:tc>
                <a:tc>
                  <a:txBody>
                    <a:bodyPr/>
                    <a:lstStyle/>
                    <a:p>
                      <a:pPr algn="ctr">
                        <a:lnSpc>
                          <a:spcPct val="90000"/>
                        </a:lnSpc>
                      </a:pPr>
                      <a:r>
                        <a:rPr kumimoji="1" lang="en-US" altLang="ja-JP" sz="1200" b="1" dirty="0" smtClean="0"/>
                        <a:t>18</a:t>
                      </a:r>
                      <a:r>
                        <a:rPr kumimoji="1" lang="en-US" altLang="ja-JP" sz="1200" b="1" kern="1200" dirty="0" smtClean="0">
                          <a:effectLst/>
                        </a:rPr>
                        <a:t>.</a:t>
                      </a:r>
                      <a:r>
                        <a:rPr kumimoji="1" lang="en-US" altLang="ja-JP" sz="1200" b="1" dirty="0" smtClean="0"/>
                        <a:t>0</a:t>
                      </a:r>
                      <a:endParaRPr kumimoji="1" lang="ja-JP" altLang="en-US" sz="1200" b="1" dirty="0">
                        <a:solidFill>
                          <a:schemeClr val="tx1"/>
                        </a:solidFill>
                        <a:latin typeface="+mn-lt"/>
                        <a:ea typeface="+mn-ea"/>
                        <a:cs typeface="Arial" panose="020B0604020202020204" pitchFamily="34" charset="0"/>
                      </a:endParaRPr>
                    </a:p>
                  </a:txBody>
                  <a:tcPr marL="36000" marR="36000" marT="28800" marB="28800" anchor="ctr"/>
                </a:tc>
                <a:tc>
                  <a:txBody>
                    <a:bodyPr/>
                    <a:lstStyle/>
                    <a:p>
                      <a:pPr algn="ctr">
                        <a:lnSpc>
                          <a:spcPct val="90000"/>
                        </a:lnSpc>
                      </a:pPr>
                      <a:r>
                        <a:rPr kumimoji="1" lang="en-US" altLang="ja-JP" sz="1200" b="1" dirty="0" smtClean="0"/>
                        <a:t>10</a:t>
                      </a:r>
                      <a:r>
                        <a:rPr kumimoji="1" lang="en-US" altLang="ja-JP" sz="1200" b="1" kern="1200" dirty="0" smtClean="0">
                          <a:effectLst/>
                        </a:rPr>
                        <a:t>.</a:t>
                      </a:r>
                      <a:r>
                        <a:rPr kumimoji="1" lang="en-US" altLang="ja-JP" sz="1200" b="1" dirty="0" smtClean="0"/>
                        <a:t>3</a:t>
                      </a:r>
                      <a:endParaRPr kumimoji="1" lang="ja-JP" altLang="en-US" sz="1200" b="1" dirty="0">
                        <a:solidFill>
                          <a:schemeClr val="tx1"/>
                        </a:solidFill>
                        <a:latin typeface="+mn-lt"/>
                        <a:ea typeface="+mn-ea"/>
                        <a:cs typeface="Arial" panose="020B0604020202020204" pitchFamily="34" charset="0"/>
                      </a:endParaRPr>
                    </a:p>
                  </a:txBody>
                  <a:tcPr marL="36000" marR="36000" marT="28800" marB="28800" anchor="ctr"/>
                </a:tc>
              </a:tr>
              <a:tr h="0">
                <a:tc>
                  <a:txBody>
                    <a:bodyPr/>
                    <a:lstStyle/>
                    <a:p>
                      <a:pPr>
                        <a:lnSpc>
                          <a:spcPct val="90000"/>
                        </a:lnSpc>
                      </a:pPr>
                      <a:r>
                        <a:rPr kumimoji="1" lang="en-US" altLang="ja-JP" sz="1200" b="1" dirty="0" smtClean="0"/>
                        <a:t>HR</a:t>
                      </a:r>
                      <a:endParaRPr kumimoji="1" lang="ja-JP" altLang="en-US" sz="1200" b="1" dirty="0">
                        <a:solidFill>
                          <a:schemeClr val="tx1"/>
                        </a:solidFill>
                        <a:latin typeface="+mn-lt"/>
                        <a:ea typeface="+mn-ea"/>
                        <a:cs typeface="Arial" panose="020B0604020202020204" pitchFamily="34" charset="0"/>
                      </a:endParaRPr>
                    </a:p>
                  </a:txBody>
                  <a:tcPr marL="36000" marR="36000" marT="28800" marB="28800"/>
                </a:tc>
                <a:tc gridSpan="2">
                  <a:txBody>
                    <a:bodyPr/>
                    <a:lstStyle/>
                    <a:p>
                      <a:pPr algn="ctr">
                        <a:lnSpc>
                          <a:spcPct val="90000"/>
                        </a:lnSpc>
                      </a:pPr>
                      <a:r>
                        <a:rPr kumimoji="1" lang="en-US" altLang="ja-JP" sz="1200" b="1" dirty="0" smtClean="0"/>
                        <a:t>0</a:t>
                      </a:r>
                      <a:r>
                        <a:rPr kumimoji="1" lang="en-US" altLang="ja-JP" sz="1200" b="1" kern="1200" dirty="0" smtClean="0">
                          <a:effectLst/>
                        </a:rPr>
                        <a:t>.</a:t>
                      </a:r>
                      <a:r>
                        <a:rPr kumimoji="1" lang="en-US" altLang="ja-JP" sz="1200" b="1" dirty="0" smtClean="0"/>
                        <a:t>41 </a:t>
                      </a:r>
                      <a:br>
                        <a:rPr kumimoji="1" lang="en-US" altLang="ja-JP" sz="1200" b="1" dirty="0" smtClean="0"/>
                      </a:br>
                      <a:r>
                        <a:rPr kumimoji="1" lang="en-US" altLang="ja-JP" sz="1200" b="1" dirty="0" smtClean="0"/>
                        <a:t>(95% CI: 0.24</a:t>
                      </a:r>
                      <a:r>
                        <a:rPr kumimoji="1" lang="en-US" altLang="ja-JP" sz="1200" b="1" dirty="0" smtClean="0">
                          <a:sym typeface="Symbol"/>
                        </a:rPr>
                        <a:t>–</a:t>
                      </a:r>
                      <a:r>
                        <a:rPr kumimoji="1" lang="en-US" altLang="ja-JP" sz="1200" b="1" dirty="0" smtClean="0"/>
                        <a:t>0.72)</a:t>
                      </a:r>
                      <a:endParaRPr kumimoji="1" lang="ja-JP" altLang="en-US" sz="1200" b="1" dirty="0">
                        <a:solidFill>
                          <a:schemeClr val="tx1"/>
                        </a:solidFill>
                        <a:latin typeface="+mn-lt"/>
                        <a:ea typeface="+mn-ea"/>
                        <a:cs typeface="Arial" panose="020B0604020202020204" pitchFamily="34" charset="0"/>
                      </a:endParaRPr>
                    </a:p>
                  </a:txBody>
                  <a:tcPr marL="36000" marR="36000" marT="28800" marB="28800" anchor="ctr"/>
                </a:tc>
                <a:tc hMerge="1">
                  <a:txBody>
                    <a:bodyPr/>
                    <a:lstStyle/>
                    <a:p>
                      <a:pPr algn="ctr"/>
                      <a:endParaRPr kumimoji="1" lang="ja-JP" alt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2" name="グループ化 10"/>
          <p:cNvGrpSpPr/>
          <p:nvPr/>
        </p:nvGrpSpPr>
        <p:grpSpPr>
          <a:xfrm>
            <a:off x="1260000" y="4042747"/>
            <a:ext cx="783891" cy="603052"/>
            <a:chOff x="5059363" y="1124843"/>
            <a:chExt cx="783891" cy="603052"/>
          </a:xfrm>
          <a:solidFill>
            <a:schemeClr val="accent3">
              <a:lumMod val="60000"/>
              <a:lumOff val="40000"/>
            </a:schemeClr>
          </a:solidFill>
        </p:grpSpPr>
        <p:grpSp>
          <p:nvGrpSpPr>
            <p:cNvPr id="4" name="グループ化 11"/>
            <p:cNvGrpSpPr/>
            <p:nvPr/>
          </p:nvGrpSpPr>
          <p:grpSpPr>
            <a:xfrm>
              <a:off x="5059363" y="1124843"/>
              <a:ext cx="783891" cy="307777"/>
              <a:chOff x="5059363" y="1124843"/>
              <a:chExt cx="783891" cy="307777"/>
            </a:xfrm>
            <a:grpFill/>
          </p:grpSpPr>
          <p:sp>
            <p:nvSpPr>
              <p:cNvPr id="16" name="Line 211"/>
              <p:cNvSpPr>
                <a:spLocks noChangeShapeType="1"/>
              </p:cNvSpPr>
              <p:nvPr/>
            </p:nvSpPr>
            <p:spPr bwMode="auto">
              <a:xfrm>
                <a:off x="5059363" y="1289050"/>
                <a:ext cx="360362" cy="0"/>
              </a:xfrm>
              <a:prstGeom prst="line">
                <a:avLst/>
              </a:prstGeom>
              <a:grpFill/>
              <a:ln w="3810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latin typeface="Arial" panose="020B0604020202020204" pitchFamily="34" charset="0"/>
                  <a:cs typeface="Arial" panose="020B0604020202020204" pitchFamily="34" charset="0"/>
                </a:endParaRPr>
              </a:p>
            </p:txBody>
          </p:sp>
          <p:sp>
            <p:nvSpPr>
              <p:cNvPr id="17" name="Text Box 209"/>
              <p:cNvSpPr txBox="1">
                <a:spLocks noChangeArrowheads="1"/>
              </p:cNvSpPr>
              <p:nvPr/>
            </p:nvSpPr>
            <p:spPr bwMode="auto">
              <a:xfrm>
                <a:off x="5418138" y="1124843"/>
                <a:ext cx="42511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en-US" altLang="ja-JP" sz="1400" dirty="0" smtClean="0">
                    <a:latin typeface="Arial" panose="020B0604020202020204" pitchFamily="34" charset="0"/>
                    <a:cs typeface="Arial" panose="020B0604020202020204" pitchFamily="34" charset="0"/>
                  </a:rPr>
                  <a:t>EB</a:t>
                </a:r>
                <a:endParaRPr lang="en-US" altLang="ja-JP" sz="1400" dirty="0">
                  <a:latin typeface="Arial" panose="020B0604020202020204" pitchFamily="34" charset="0"/>
                  <a:cs typeface="Arial" panose="020B0604020202020204" pitchFamily="34" charset="0"/>
                </a:endParaRPr>
              </a:p>
            </p:txBody>
          </p:sp>
        </p:grpSp>
        <p:grpSp>
          <p:nvGrpSpPr>
            <p:cNvPr id="5" name="グループ化 12"/>
            <p:cNvGrpSpPr/>
            <p:nvPr/>
          </p:nvGrpSpPr>
          <p:grpSpPr>
            <a:xfrm>
              <a:off x="5059363" y="1420118"/>
              <a:ext cx="663667" cy="307777"/>
              <a:chOff x="5059363" y="1420118"/>
              <a:chExt cx="663667" cy="307777"/>
            </a:xfrm>
            <a:grpFill/>
          </p:grpSpPr>
          <p:sp>
            <p:nvSpPr>
              <p:cNvPr id="14" name="Line 212"/>
              <p:cNvSpPr>
                <a:spLocks noChangeShapeType="1"/>
              </p:cNvSpPr>
              <p:nvPr/>
            </p:nvSpPr>
            <p:spPr bwMode="auto">
              <a:xfrm>
                <a:off x="5059363" y="1584325"/>
                <a:ext cx="360362" cy="0"/>
              </a:xfrm>
              <a:prstGeom prst="line">
                <a:avLst/>
              </a:prstGeom>
              <a:grpFill/>
              <a:ln>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a:latin typeface="Arial" panose="020B0604020202020204" pitchFamily="34" charset="0"/>
                  <a:cs typeface="Arial" panose="020B0604020202020204" pitchFamily="34" charset="0"/>
                </a:endParaRPr>
              </a:p>
            </p:txBody>
          </p:sp>
          <p:sp>
            <p:nvSpPr>
              <p:cNvPr id="15" name="Text Box 210"/>
              <p:cNvSpPr txBox="1">
                <a:spLocks noChangeArrowheads="1"/>
              </p:cNvSpPr>
              <p:nvPr/>
            </p:nvSpPr>
            <p:spPr bwMode="auto">
              <a:xfrm>
                <a:off x="5418138" y="1420118"/>
                <a:ext cx="30489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en-GB" altLang="ja-JP" sz="1400" dirty="0">
                    <a:latin typeface="Arial" panose="020B0604020202020204" pitchFamily="34" charset="0"/>
                    <a:cs typeface="Arial" panose="020B0604020202020204" pitchFamily="34" charset="0"/>
                  </a:rPr>
                  <a:t>E</a:t>
                </a:r>
                <a:endParaRPr lang="ja-JP" altLang="en-US" sz="1400" dirty="0">
                  <a:latin typeface="Arial" panose="020B0604020202020204" pitchFamily="34" charset="0"/>
                  <a:cs typeface="Arial" panose="020B0604020202020204" pitchFamily="34" charset="0"/>
                </a:endParaRPr>
              </a:p>
            </p:txBody>
          </p:sp>
        </p:grpSp>
      </p:grpSp>
      <p:sp>
        <p:nvSpPr>
          <p:cNvPr id="18" name="Text Box 78"/>
          <p:cNvSpPr txBox="1">
            <a:spLocks noChangeArrowheads="1"/>
          </p:cNvSpPr>
          <p:nvPr/>
        </p:nvSpPr>
        <p:spPr bwMode="auto">
          <a:xfrm>
            <a:off x="636013" y="5746569"/>
            <a:ext cx="9457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E</a:t>
            </a:r>
            <a:endParaRPr lang="en-US" altLang="ja-JP" sz="1100" dirty="0">
              <a:latin typeface="Arial" panose="020B0604020202020204" pitchFamily="34" charset="0"/>
              <a:cs typeface="Arial" panose="020B0604020202020204" pitchFamily="34" charset="0"/>
            </a:endParaRPr>
          </a:p>
        </p:txBody>
      </p:sp>
      <p:sp>
        <p:nvSpPr>
          <p:cNvPr id="19" name="Text Box 146"/>
          <p:cNvSpPr txBox="1">
            <a:spLocks noChangeArrowheads="1"/>
          </p:cNvSpPr>
          <p:nvPr/>
        </p:nvSpPr>
        <p:spPr bwMode="auto">
          <a:xfrm>
            <a:off x="636013" y="5530669"/>
            <a:ext cx="18915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EB</a:t>
            </a:r>
            <a:endParaRPr lang="en-US" altLang="ja-JP" sz="1100" dirty="0">
              <a:latin typeface="Arial" panose="020B0604020202020204" pitchFamily="34" charset="0"/>
              <a:cs typeface="Arial" panose="020B0604020202020204" pitchFamily="34" charset="0"/>
            </a:endParaRPr>
          </a:p>
        </p:txBody>
      </p:sp>
      <p:sp>
        <p:nvSpPr>
          <p:cNvPr id="20" name="Text Box 147"/>
          <p:cNvSpPr txBox="1">
            <a:spLocks noChangeArrowheads="1"/>
          </p:cNvSpPr>
          <p:nvPr/>
        </p:nvSpPr>
        <p:spPr bwMode="auto">
          <a:xfrm>
            <a:off x="636013" y="5314769"/>
            <a:ext cx="915315"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en-US" altLang="ja-JP" sz="1100" dirty="0">
                <a:latin typeface="Arial" panose="020B0604020202020204" pitchFamily="34" charset="0"/>
                <a:cs typeface="Arial" panose="020B0604020202020204" pitchFamily="34" charset="0"/>
              </a:rPr>
              <a:t>Number at risk</a:t>
            </a:r>
          </a:p>
        </p:txBody>
      </p:sp>
      <p:sp>
        <p:nvSpPr>
          <p:cNvPr id="21" name="Text Box 64"/>
          <p:cNvSpPr txBox="1">
            <a:spLocks noChangeArrowheads="1"/>
          </p:cNvSpPr>
          <p:nvPr/>
        </p:nvSpPr>
        <p:spPr bwMode="auto">
          <a:xfrm>
            <a:off x="1025754" y="4876700"/>
            <a:ext cx="8496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200">
                <a:latin typeface="Arial" panose="020B0604020202020204" pitchFamily="34" charset="0"/>
                <a:cs typeface="Arial" panose="020B0604020202020204" pitchFamily="34" charset="0"/>
              </a:rPr>
              <a:t>0</a:t>
            </a:r>
          </a:p>
        </p:txBody>
      </p:sp>
      <p:sp>
        <p:nvSpPr>
          <p:cNvPr id="63" name="Text Box 77"/>
          <p:cNvSpPr txBox="1">
            <a:spLocks noChangeArrowheads="1"/>
          </p:cNvSpPr>
          <p:nvPr/>
        </p:nvSpPr>
        <p:spPr bwMode="auto">
          <a:xfrm>
            <a:off x="721752" y="2378421"/>
            <a:ext cx="21319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914400" eaLnBrk="1" hangingPunct="1">
              <a:spcBef>
                <a:spcPct val="0"/>
              </a:spcBef>
              <a:buFontTx/>
              <a:buNone/>
            </a:pPr>
            <a:r>
              <a:rPr lang="en-US" altLang="ja-JP" sz="1200" dirty="0">
                <a:latin typeface="Arial" panose="020B0604020202020204" pitchFamily="34" charset="0"/>
                <a:cs typeface="Arial" panose="020B0604020202020204" pitchFamily="34" charset="0"/>
              </a:rPr>
              <a:t>1.0</a:t>
            </a:r>
          </a:p>
        </p:txBody>
      </p:sp>
      <p:sp>
        <p:nvSpPr>
          <p:cNvPr id="65" name="Text Box 67"/>
          <p:cNvSpPr txBox="1">
            <a:spLocks noChangeArrowheads="1"/>
          </p:cNvSpPr>
          <p:nvPr/>
        </p:nvSpPr>
        <p:spPr bwMode="auto">
          <a:xfrm>
            <a:off x="849992" y="4680951"/>
            <a:ext cx="8495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914400" eaLnBrk="1" hangingPunct="1">
              <a:spcBef>
                <a:spcPct val="0"/>
              </a:spcBef>
              <a:buFontTx/>
              <a:buNone/>
            </a:pPr>
            <a:r>
              <a:rPr lang="en-US" altLang="ja-JP" sz="1200" dirty="0" smtClean="0">
                <a:latin typeface="Arial" panose="020B0604020202020204" pitchFamily="34" charset="0"/>
                <a:cs typeface="Arial" panose="020B0604020202020204" pitchFamily="34" charset="0"/>
              </a:rPr>
              <a:t>0</a:t>
            </a:r>
            <a:endParaRPr lang="en-US" altLang="ja-JP" sz="1200" dirty="0">
              <a:latin typeface="Arial" panose="020B0604020202020204" pitchFamily="34" charset="0"/>
              <a:cs typeface="Arial" panose="020B0604020202020204" pitchFamily="34" charset="0"/>
            </a:endParaRPr>
          </a:p>
        </p:txBody>
      </p:sp>
      <p:sp>
        <p:nvSpPr>
          <p:cNvPr id="67" name="Text Box 64"/>
          <p:cNvSpPr txBox="1">
            <a:spLocks noChangeArrowheads="1"/>
          </p:cNvSpPr>
          <p:nvPr/>
        </p:nvSpPr>
        <p:spPr bwMode="auto">
          <a:xfrm>
            <a:off x="989687" y="55306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40</a:t>
            </a:r>
            <a:endParaRPr lang="en-US" altLang="ja-JP" sz="1100" dirty="0">
              <a:latin typeface="Arial" panose="020B0604020202020204" pitchFamily="34" charset="0"/>
              <a:cs typeface="Arial" panose="020B0604020202020204" pitchFamily="34" charset="0"/>
            </a:endParaRPr>
          </a:p>
        </p:txBody>
      </p:sp>
      <p:sp>
        <p:nvSpPr>
          <p:cNvPr id="82" name="Text Box 64"/>
          <p:cNvSpPr txBox="1">
            <a:spLocks noChangeArrowheads="1"/>
          </p:cNvSpPr>
          <p:nvPr/>
        </p:nvSpPr>
        <p:spPr bwMode="auto">
          <a:xfrm>
            <a:off x="989687" y="57465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40</a:t>
            </a:r>
            <a:endParaRPr lang="en-US" altLang="ja-JP" sz="1100" dirty="0">
              <a:latin typeface="Arial" panose="020B0604020202020204" pitchFamily="34" charset="0"/>
              <a:cs typeface="Arial" panose="020B0604020202020204" pitchFamily="34" charset="0"/>
            </a:endParaRPr>
          </a:p>
        </p:txBody>
      </p:sp>
      <p:sp>
        <p:nvSpPr>
          <p:cNvPr id="203" name="Text Box 78"/>
          <p:cNvSpPr txBox="1">
            <a:spLocks noChangeArrowheads="1"/>
          </p:cNvSpPr>
          <p:nvPr/>
        </p:nvSpPr>
        <p:spPr bwMode="auto">
          <a:xfrm>
            <a:off x="4954536" y="5746569"/>
            <a:ext cx="9457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E</a:t>
            </a:r>
            <a:endParaRPr lang="en-US" altLang="ja-JP" sz="1100" dirty="0">
              <a:latin typeface="Arial" panose="020B0604020202020204" pitchFamily="34" charset="0"/>
              <a:cs typeface="Arial" panose="020B0604020202020204" pitchFamily="34" charset="0"/>
            </a:endParaRPr>
          </a:p>
        </p:txBody>
      </p:sp>
      <p:sp>
        <p:nvSpPr>
          <p:cNvPr id="204" name="Text Box 146"/>
          <p:cNvSpPr txBox="1">
            <a:spLocks noChangeArrowheads="1"/>
          </p:cNvSpPr>
          <p:nvPr/>
        </p:nvSpPr>
        <p:spPr bwMode="auto">
          <a:xfrm>
            <a:off x="4954536" y="5530669"/>
            <a:ext cx="18915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EB</a:t>
            </a:r>
            <a:endParaRPr lang="en-US" altLang="ja-JP" sz="1100" dirty="0">
              <a:latin typeface="Arial" panose="020B0604020202020204" pitchFamily="34" charset="0"/>
              <a:cs typeface="Arial" panose="020B0604020202020204" pitchFamily="34" charset="0"/>
            </a:endParaRPr>
          </a:p>
        </p:txBody>
      </p:sp>
      <p:sp>
        <p:nvSpPr>
          <p:cNvPr id="205" name="Text Box 147"/>
          <p:cNvSpPr txBox="1">
            <a:spLocks noChangeArrowheads="1"/>
          </p:cNvSpPr>
          <p:nvPr/>
        </p:nvSpPr>
        <p:spPr bwMode="auto">
          <a:xfrm>
            <a:off x="4960256" y="5314769"/>
            <a:ext cx="915315"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en-US" altLang="ja-JP" sz="1100" dirty="0">
                <a:latin typeface="Arial" panose="020B0604020202020204" pitchFamily="34" charset="0"/>
                <a:cs typeface="Arial" panose="020B0604020202020204" pitchFamily="34" charset="0"/>
              </a:rPr>
              <a:t>Number at risk</a:t>
            </a:r>
          </a:p>
        </p:txBody>
      </p:sp>
      <p:grpSp>
        <p:nvGrpSpPr>
          <p:cNvPr id="6" name="グループ化 207"/>
          <p:cNvGrpSpPr/>
          <p:nvPr/>
        </p:nvGrpSpPr>
        <p:grpSpPr>
          <a:xfrm>
            <a:off x="5550825" y="4042747"/>
            <a:ext cx="783891" cy="603052"/>
            <a:chOff x="5059363" y="1124843"/>
            <a:chExt cx="783891" cy="603052"/>
          </a:xfrm>
        </p:grpSpPr>
        <p:grpSp>
          <p:nvGrpSpPr>
            <p:cNvPr id="7" name="グループ化 208"/>
            <p:cNvGrpSpPr/>
            <p:nvPr/>
          </p:nvGrpSpPr>
          <p:grpSpPr>
            <a:xfrm>
              <a:off x="5059363" y="1124843"/>
              <a:ext cx="783891" cy="307777"/>
              <a:chOff x="5059363" y="1124843"/>
              <a:chExt cx="783891" cy="307777"/>
            </a:xfrm>
          </p:grpSpPr>
          <p:sp>
            <p:nvSpPr>
              <p:cNvPr id="213" name="Line 211"/>
              <p:cNvSpPr>
                <a:spLocks noChangeShapeType="1"/>
              </p:cNvSpPr>
              <p:nvPr/>
            </p:nvSpPr>
            <p:spPr bwMode="auto">
              <a:xfrm>
                <a:off x="5059363" y="1289050"/>
                <a:ext cx="360362" cy="0"/>
              </a:xfrm>
              <a:prstGeom prst="line">
                <a:avLst/>
              </a:prstGeom>
              <a:noFill/>
              <a:ln w="3810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a:latin typeface="Arial" panose="020B0604020202020204" pitchFamily="34" charset="0"/>
                  <a:cs typeface="Arial" panose="020B0604020202020204" pitchFamily="34" charset="0"/>
                </a:endParaRPr>
              </a:p>
            </p:txBody>
          </p:sp>
          <p:sp>
            <p:nvSpPr>
              <p:cNvPr id="214" name="Text Box 209"/>
              <p:cNvSpPr txBox="1">
                <a:spLocks noChangeArrowheads="1"/>
              </p:cNvSpPr>
              <p:nvPr/>
            </p:nvSpPr>
            <p:spPr bwMode="auto">
              <a:xfrm>
                <a:off x="5418138" y="1124843"/>
                <a:ext cx="42511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en-GB" altLang="ja-JP" sz="1400" dirty="0" smtClean="0">
                    <a:latin typeface="Arial" panose="020B0604020202020204" pitchFamily="34" charset="0"/>
                    <a:cs typeface="Arial" panose="020B0604020202020204" pitchFamily="34" charset="0"/>
                  </a:rPr>
                  <a:t>EB</a:t>
                </a:r>
                <a:endParaRPr lang="ja-JP" altLang="en-US" sz="1400" dirty="0">
                  <a:latin typeface="Arial" panose="020B0604020202020204" pitchFamily="34" charset="0"/>
                  <a:cs typeface="Arial" panose="020B0604020202020204" pitchFamily="34" charset="0"/>
                </a:endParaRPr>
              </a:p>
            </p:txBody>
          </p:sp>
        </p:grpSp>
        <p:grpSp>
          <p:nvGrpSpPr>
            <p:cNvPr id="8" name="グループ化 209"/>
            <p:cNvGrpSpPr/>
            <p:nvPr/>
          </p:nvGrpSpPr>
          <p:grpSpPr>
            <a:xfrm>
              <a:off x="5059363" y="1420118"/>
              <a:ext cx="663667" cy="307777"/>
              <a:chOff x="5059363" y="1420118"/>
              <a:chExt cx="663667" cy="307777"/>
            </a:xfrm>
          </p:grpSpPr>
          <p:sp>
            <p:nvSpPr>
              <p:cNvPr id="211" name="Line 212"/>
              <p:cNvSpPr>
                <a:spLocks noChangeShapeType="1"/>
              </p:cNvSpPr>
              <p:nvPr/>
            </p:nvSpPr>
            <p:spPr bwMode="auto">
              <a:xfrm>
                <a:off x="5059363" y="1584325"/>
                <a:ext cx="360362" cy="0"/>
              </a:xfrm>
              <a:prstGeom prst="line">
                <a:avLst/>
              </a:prstGeom>
              <a:ln>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a:latin typeface="Arial" panose="020B0604020202020204" pitchFamily="34" charset="0"/>
                  <a:cs typeface="Arial" panose="020B0604020202020204" pitchFamily="34" charset="0"/>
                </a:endParaRPr>
              </a:p>
            </p:txBody>
          </p:sp>
          <p:sp>
            <p:nvSpPr>
              <p:cNvPr id="212" name="Text Box 210"/>
              <p:cNvSpPr txBox="1">
                <a:spLocks noChangeArrowheads="1"/>
              </p:cNvSpPr>
              <p:nvPr/>
            </p:nvSpPr>
            <p:spPr bwMode="auto">
              <a:xfrm>
                <a:off x="5418138" y="1420118"/>
                <a:ext cx="30489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en-US" altLang="ja-JP" sz="1400" dirty="0">
                    <a:latin typeface="Arial" panose="020B0604020202020204" pitchFamily="34" charset="0"/>
                    <a:cs typeface="Arial" panose="020B0604020202020204" pitchFamily="34" charset="0"/>
                  </a:rPr>
                  <a:t>E</a:t>
                </a:r>
              </a:p>
            </p:txBody>
          </p:sp>
        </p:grpSp>
      </p:grpSp>
      <p:sp>
        <p:nvSpPr>
          <p:cNvPr id="219" name="Text Box 77"/>
          <p:cNvSpPr txBox="1">
            <a:spLocks noChangeArrowheads="1"/>
          </p:cNvSpPr>
          <p:nvPr/>
        </p:nvSpPr>
        <p:spPr bwMode="auto">
          <a:xfrm>
            <a:off x="5012577" y="2378563"/>
            <a:ext cx="21319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914400" eaLnBrk="1" hangingPunct="1">
              <a:spcBef>
                <a:spcPct val="0"/>
              </a:spcBef>
              <a:buFontTx/>
              <a:buNone/>
            </a:pPr>
            <a:r>
              <a:rPr lang="en-US" altLang="ja-JP" sz="1200" dirty="0">
                <a:latin typeface="Arial" panose="020B0604020202020204" pitchFamily="34" charset="0"/>
                <a:cs typeface="Arial" panose="020B0604020202020204" pitchFamily="34" charset="0"/>
              </a:rPr>
              <a:t>1.0</a:t>
            </a:r>
          </a:p>
        </p:txBody>
      </p:sp>
      <p:sp>
        <p:nvSpPr>
          <p:cNvPr id="220" name="Text Box 67"/>
          <p:cNvSpPr txBox="1">
            <a:spLocks noChangeArrowheads="1"/>
          </p:cNvSpPr>
          <p:nvPr/>
        </p:nvSpPr>
        <p:spPr bwMode="auto">
          <a:xfrm>
            <a:off x="5140817" y="4680951"/>
            <a:ext cx="8495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914400" eaLnBrk="1" hangingPunct="1">
              <a:spcBef>
                <a:spcPct val="0"/>
              </a:spcBef>
              <a:buFontTx/>
              <a:buNone/>
            </a:pPr>
            <a:r>
              <a:rPr lang="en-US" altLang="ja-JP" sz="1200" dirty="0" smtClean="0">
                <a:latin typeface="Arial" panose="020B0604020202020204" pitchFamily="34" charset="0"/>
                <a:cs typeface="Arial" panose="020B0604020202020204" pitchFamily="34" charset="0"/>
              </a:rPr>
              <a:t>0</a:t>
            </a:r>
            <a:endParaRPr lang="en-US" altLang="ja-JP" sz="1200" dirty="0">
              <a:latin typeface="Arial" panose="020B0604020202020204" pitchFamily="34" charset="0"/>
              <a:cs typeface="Arial" panose="020B0604020202020204" pitchFamily="34" charset="0"/>
            </a:endParaRPr>
          </a:p>
        </p:txBody>
      </p:sp>
      <p:sp>
        <p:nvSpPr>
          <p:cNvPr id="221" name="Text Box 64"/>
          <p:cNvSpPr txBox="1">
            <a:spLocks noChangeArrowheads="1"/>
          </p:cNvSpPr>
          <p:nvPr/>
        </p:nvSpPr>
        <p:spPr bwMode="auto">
          <a:xfrm>
            <a:off x="5316579" y="4876700"/>
            <a:ext cx="8496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200">
                <a:latin typeface="Arial" panose="020B0604020202020204" pitchFamily="34" charset="0"/>
                <a:cs typeface="Arial" panose="020B0604020202020204" pitchFamily="34" charset="0"/>
              </a:rPr>
              <a:t>0</a:t>
            </a:r>
          </a:p>
        </p:txBody>
      </p:sp>
      <p:sp>
        <p:nvSpPr>
          <p:cNvPr id="237" name="Text Box 64"/>
          <p:cNvSpPr txBox="1">
            <a:spLocks noChangeArrowheads="1"/>
          </p:cNvSpPr>
          <p:nvPr/>
        </p:nvSpPr>
        <p:spPr bwMode="auto">
          <a:xfrm>
            <a:off x="5280512" y="55306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35</a:t>
            </a:r>
            <a:endParaRPr lang="en-US" altLang="ja-JP" sz="1100" dirty="0">
              <a:latin typeface="Arial" panose="020B0604020202020204" pitchFamily="34" charset="0"/>
              <a:cs typeface="Arial" panose="020B0604020202020204" pitchFamily="34" charset="0"/>
            </a:endParaRPr>
          </a:p>
        </p:txBody>
      </p:sp>
      <p:sp>
        <p:nvSpPr>
          <p:cNvPr id="252" name="Text Box 64"/>
          <p:cNvSpPr txBox="1">
            <a:spLocks noChangeArrowheads="1"/>
          </p:cNvSpPr>
          <p:nvPr/>
        </p:nvSpPr>
        <p:spPr bwMode="auto">
          <a:xfrm>
            <a:off x="5280512" y="57465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37</a:t>
            </a:r>
            <a:endParaRPr lang="en-US" altLang="ja-JP" sz="1100" dirty="0">
              <a:latin typeface="Arial" panose="020B0604020202020204" pitchFamily="34" charset="0"/>
              <a:cs typeface="Arial" panose="020B0604020202020204" pitchFamily="34" charset="0"/>
            </a:endParaRPr>
          </a:p>
        </p:txBody>
      </p:sp>
      <p:sp>
        <p:nvSpPr>
          <p:cNvPr id="22" name="Line 65"/>
          <p:cNvSpPr>
            <a:spLocks noChangeShapeType="1"/>
          </p:cNvSpPr>
          <p:nvPr/>
        </p:nvSpPr>
        <p:spPr bwMode="auto">
          <a:xfrm>
            <a:off x="1069028" y="4774373"/>
            <a:ext cx="0" cy="71437"/>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24" name="Rectangle 148"/>
          <p:cNvSpPr>
            <a:spLocks noChangeArrowheads="1"/>
          </p:cNvSpPr>
          <p:nvPr/>
        </p:nvSpPr>
        <p:spPr bwMode="auto">
          <a:xfrm>
            <a:off x="2201933" y="5114633"/>
            <a:ext cx="116961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cap="rnd" algn="ctr">
                <a:solidFill>
                  <a:srgbClr val="000000"/>
                </a:solidFill>
                <a:miter lim="800000"/>
                <a:headEnd/>
                <a:tailEnd/>
              </a14:hiddenLine>
            </a:ext>
          </a:extLst>
        </p:spPr>
        <p:txBody>
          <a:bodyPr wrap="none">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a:spcBef>
                <a:spcPct val="0"/>
              </a:spcBef>
              <a:buFontTx/>
              <a:buNone/>
            </a:pPr>
            <a:r>
              <a:rPr lang="en-US" altLang="ja-JP" sz="1200" dirty="0" smtClean="0">
                <a:latin typeface="Arial" panose="020B0604020202020204" pitchFamily="34" charset="0"/>
                <a:cs typeface="Arial" panose="020B0604020202020204" pitchFamily="34" charset="0"/>
              </a:rPr>
              <a:t>Time (months)</a:t>
            </a:r>
            <a:endParaRPr lang="ja-JP" altLang="en-US" sz="1200" dirty="0">
              <a:latin typeface="Arial" panose="020B0604020202020204" pitchFamily="34" charset="0"/>
              <a:cs typeface="Arial" panose="020B0604020202020204" pitchFamily="34" charset="0"/>
            </a:endParaRPr>
          </a:p>
        </p:txBody>
      </p:sp>
      <p:sp>
        <p:nvSpPr>
          <p:cNvPr id="26" name="Text Box 150"/>
          <p:cNvSpPr txBox="1">
            <a:spLocks noChangeArrowheads="1"/>
          </p:cNvSpPr>
          <p:nvPr/>
        </p:nvSpPr>
        <p:spPr bwMode="auto">
          <a:xfrm>
            <a:off x="1480591" y="4876700"/>
            <a:ext cx="8496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200">
                <a:latin typeface="Arial" panose="020B0604020202020204" pitchFamily="34" charset="0"/>
                <a:cs typeface="Arial" panose="020B0604020202020204" pitchFamily="34" charset="0"/>
              </a:rPr>
              <a:t>4</a:t>
            </a:r>
          </a:p>
        </p:txBody>
      </p:sp>
      <p:sp>
        <p:nvSpPr>
          <p:cNvPr id="27" name="Line 151"/>
          <p:cNvSpPr>
            <a:spLocks noChangeShapeType="1"/>
          </p:cNvSpPr>
          <p:nvPr/>
        </p:nvSpPr>
        <p:spPr bwMode="auto">
          <a:xfrm>
            <a:off x="1523470" y="4774373"/>
            <a:ext cx="0" cy="71437"/>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28" name="Text Box 152"/>
          <p:cNvSpPr txBox="1">
            <a:spLocks noChangeArrowheads="1"/>
          </p:cNvSpPr>
          <p:nvPr/>
        </p:nvSpPr>
        <p:spPr bwMode="auto">
          <a:xfrm>
            <a:off x="1935033" y="4876700"/>
            <a:ext cx="8496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200">
                <a:latin typeface="Arial" panose="020B0604020202020204" pitchFamily="34" charset="0"/>
                <a:cs typeface="Arial" panose="020B0604020202020204" pitchFamily="34" charset="0"/>
              </a:rPr>
              <a:t>8</a:t>
            </a:r>
          </a:p>
        </p:txBody>
      </p:sp>
      <p:sp>
        <p:nvSpPr>
          <p:cNvPr id="29" name="Line 153"/>
          <p:cNvSpPr>
            <a:spLocks noChangeShapeType="1"/>
          </p:cNvSpPr>
          <p:nvPr/>
        </p:nvSpPr>
        <p:spPr bwMode="auto">
          <a:xfrm>
            <a:off x="1977913" y="4774373"/>
            <a:ext cx="0" cy="71437"/>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30" name="Text Box 154"/>
          <p:cNvSpPr txBox="1">
            <a:spLocks noChangeArrowheads="1"/>
          </p:cNvSpPr>
          <p:nvPr/>
        </p:nvSpPr>
        <p:spPr bwMode="auto">
          <a:xfrm>
            <a:off x="2347396" y="4876700"/>
            <a:ext cx="1699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200">
                <a:latin typeface="Arial" panose="020B0604020202020204" pitchFamily="34" charset="0"/>
                <a:cs typeface="Arial" panose="020B0604020202020204" pitchFamily="34" charset="0"/>
              </a:rPr>
              <a:t>12</a:t>
            </a:r>
          </a:p>
        </p:txBody>
      </p:sp>
      <p:sp>
        <p:nvSpPr>
          <p:cNvPr id="31" name="Line 155"/>
          <p:cNvSpPr>
            <a:spLocks noChangeShapeType="1"/>
          </p:cNvSpPr>
          <p:nvPr/>
        </p:nvSpPr>
        <p:spPr bwMode="auto">
          <a:xfrm>
            <a:off x="2432355" y="4774373"/>
            <a:ext cx="0" cy="71437"/>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32" name="Text Box 156"/>
          <p:cNvSpPr txBox="1">
            <a:spLocks noChangeArrowheads="1"/>
          </p:cNvSpPr>
          <p:nvPr/>
        </p:nvSpPr>
        <p:spPr bwMode="auto">
          <a:xfrm>
            <a:off x="1253370" y="4876700"/>
            <a:ext cx="8496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200">
                <a:latin typeface="Arial" panose="020B0604020202020204" pitchFamily="34" charset="0"/>
                <a:cs typeface="Arial" panose="020B0604020202020204" pitchFamily="34" charset="0"/>
              </a:rPr>
              <a:t>2</a:t>
            </a:r>
          </a:p>
        </p:txBody>
      </p:sp>
      <p:sp>
        <p:nvSpPr>
          <p:cNvPr id="33" name="Line 157"/>
          <p:cNvSpPr>
            <a:spLocks noChangeShapeType="1"/>
          </p:cNvSpPr>
          <p:nvPr/>
        </p:nvSpPr>
        <p:spPr bwMode="auto">
          <a:xfrm>
            <a:off x="1296249" y="4774373"/>
            <a:ext cx="0" cy="71437"/>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34" name="Text Box 158"/>
          <p:cNvSpPr txBox="1">
            <a:spLocks noChangeArrowheads="1"/>
          </p:cNvSpPr>
          <p:nvPr/>
        </p:nvSpPr>
        <p:spPr bwMode="auto">
          <a:xfrm>
            <a:off x="1707812" y="4876700"/>
            <a:ext cx="8496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200">
                <a:latin typeface="Arial" panose="020B0604020202020204" pitchFamily="34" charset="0"/>
                <a:cs typeface="Arial" panose="020B0604020202020204" pitchFamily="34" charset="0"/>
              </a:rPr>
              <a:t>6</a:t>
            </a:r>
          </a:p>
        </p:txBody>
      </p:sp>
      <p:sp>
        <p:nvSpPr>
          <p:cNvPr id="35" name="Line 159"/>
          <p:cNvSpPr>
            <a:spLocks noChangeShapeType="1"/>
          </p:cNvSpPr>
          <p:nvPr/>
        </p:nvSpPr>
        <p:spPr bwMode="auto">
          <a:xfrm>
            <a:off x="1750692" y="4774373"/>
            <a:ext cx="0" cy="71437"/>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36" name="Text Box 160"/>
          <p:cNvSpPr txBox="1">
            <a:spLocks noChangeArrowheads="1"/>
          </p:cNvSpPr>
          <p:nvPr/>
        </p:nvSpPr>
        <p:spPr bwMode="auto">
          <a:xfrm>
            <a:off x="2120174" y="4876700"/>
            <a:ext cx="1699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200">
                <a:latin typeface="Arial" panose="020B0604020202020204" pitchFamily="34" charset="0"/>
                <a:cs typeface="Arial" panose="020B0604020202020204" pitchFamily="34" charset="0"/>
              </a:rPr>
              <a:t>10</a:t>
            </a:r>
          </a:p>
        </p:txBody>
      </p:sp>
      <p:sp>
        <p:nvSpPr>
          <p:cNvPr id="37" name="Line 161"/>
          <p:cNvSpPr>
            <a:spLocks noChangeShapeType="1"/>
          </p:cNvSpPr>
          <p:nvPr/>
        </p:nvSpPr>
        <p:spPr bwMode="auto">
          <a:xfrm>
            <a:off x="2205134" y="4774373"/>
            <a:ext cx="0" cy="71437"/>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38" name="Text Box 162"/>
          <p:cNvSpPr txBox="1">
            <a:spLocks noChangeArrowheads="1"/>
          </p:cNvSpPr>
          <p:nvPr/>
        </p:nvSpPr>
        <p:spPr bwMode="auto">
          <a:xfrm>
            <a:off x="2574617" y="4876700"/>
            <a:ext cx="1699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200">
                <a:latin typeface="Arial" panose="020B0604020202020204" pitchFamily="34" charset="0"/>
                <a:cs typeface="Arial" panose="020B0604020202020204" pitchFamily="34" charset="0"/>
              </a:rPr>
              <a:t>14</a:t>
            </a:r>
          </a:p>
        </p:txBody>
      </p:sp>
      <p:sp>
        <p:nvSpPr>
          <p:cNvPr id="39" name="Line 163"/>
          <p:cNvSpPr>
            <a:spLocks noChangeShapeType="1"/>
          </p:cNvSpPr>
          <p:nvPr/>
        </p:nvSpPr>
        <p:spPr bwMode="auto">
          <a:xfrm>
            <a:off x="2659576" y="4774373"/>
            <a:ext cx="0" cy="71437"/>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40" name="Text Box 164"/>
          <p:cNvSpPr txBox="1">
            <a:spLocks noChangeArrowheads="1"/>
          </p:cNvSpPr>
          <p:nvPr/>
        </p:nvSpPr>
        <p:spPr bwMode="auto">
          <a:xfrm>
            <a:off x="3029059" y="4876700"/>
            <a:ext cx="1699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200">
                <a:latin typeface="Arial" panose="020B0604020202020204" pitchFamily="34" charset="0"/>
                <a:cs typeface="Arial" panose="020B0604020202020204" pitchFamily="34" charset="0"/>
              </a:rPr>
              <a:t>18</a:t>
            </a:r>
          </a:p>
        </p:txBody>
      </p:sp>
      <p:sp>
        <p:nvSpPr>
          <p:cNvPr id="41" name="Line 165"/>
          <p:cNvSpPr>
            <a:spLocks noChangeShapeType="1"/>
          </p:cNvSpPr>
          <p:nvPr/>
        </p:nvSpPr>
        <p:spPr bwMode="auto">
          <a:xfrm>
            <a:off x="3114019" y="4774373"/>
            <a:ext cx="0" cy="71437"/>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42" name="Text Box 166"/>
          <p:cNvSpPr txBox="1">
            <a:spLocks noChangeArrowheads="1"/>
          </p:cNvSpPr>
          <p:nvPr/>
        </p:nvSpPr>
        <p:spPr bwMode="auto">
          <a:xfrm>
            <a:off x="3483501" y="4876700"/>
            <a:ext cx="1699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200">
                <a:latin typeface="Arial" panose="020B0604020202020204" pitchFamily="34" charset="0"/>
                <a:cs typeface="Arial" panose="020B0604020202020204" pitchFamily="34" charset="0"/>
              </a:rPr>
              <a:t>22</a:t>
            </a:r>
          </a:p>
        </p:txBody>
      </p:sp>
      <p:sp>
        <p:nvSpPr>
          <p:cNvPr id="43" name="Line 167"/>
          <p:cNvSpPr>
            <a:spLocks noChangeShapeType="1"/>
          </p:cNvSpPr>
          <p:nvPr/>
        </p:nvSpPr>
        <p:spPr bwMode="auto">
          <a:xfrm>
            <a:off x="3568461" y="4774373"/>
            <a:ext cx="0" cy="71437"/>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44" name="Text Box 168"/>
          <p:cNvSpPr txBox="1">
            <a:spLocks noChangeArrowheads="1"/>
          </p:cNvSpPr>
          <p:nvPr/>
        </p:nvSpPr>
        <p:spPr bwMode="auto">
          <a:xfrm>
            <a:off x="3937944" y="4876700"/>
            <a:ext cx="1699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200">
                <a:latin typeface="Arial" panose="020B0604020202020204" pitchFamily="34" charset="0"/>
                <a:cs typeface="Arial" panose="020B0604020202020204" pitchFamily="34" charset="0"/>
              </a:rPr>
              <a:t>26</a:t>
            </a:r>
          </a:p>
        </p:txBody>
      </p:sp>
      <p:sp>
        <p:nvSpPr>
          <p:cNvPr id="45" name="Line 169"/>
          <p:cNvSpPr>
            <a:spLocks noChangeShapeType="1"/>
          </p:cNvSpPr>
          <p:nvPr/>
        </p:nvSpPr>
        <p:spPr bwMode="auto">
          <a:xfrm>
            <a:off x="4022904" y="4774373"/>
            <a:ext cx="0" cy="71437"/>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46" name="Text Box 170"/>
          <p:cNvSpPr txBox="1">
            <a:spLocks noChangeArrowheads="1"/>
          </p:cNvSpPr>
          <p:nvPr/>
        </p:nvSpPr>
        <p:spPr bwMode="auto">
          <a:xfrm>
            <a:off x="2801838" y="4876700"/>
            <a:ext cx="1699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200">
                <a:latin typeface="Arial" panose="020B0604020202020204" pitchFamily="34" charset="0"/>
                <a:cs typeface="Arial" panose="020B0604020202020204" pitchFamily="34" charset="0"/>
              </a:rPr>
              <a:t>16</a:t>
            </a:r>
          </a:p>
        </p:txBody>
      </p:sp>
      <p:sp>
        <p:nvSpPr>
          <p:cNvPr id="47" name="Line 171"/>
          <p:cNvSpPr>
            <a:spLocks noChangeShapeType="1"/>
          </p:cNvSpPr>
          <p:nvPr/>
        </p:nvSpPr>
        <p:spPr bwMode="auto">
          <a:xfrm>
            <a:off x="2886797" y="4774373"/>
            <a:ext cx="0" cy="71437"/>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48" name="Text Box 172"/>
          <p:cNvSpPr txBox="1">
            <a:spLocks noChangeArrowheads="1"/>
          </p:cNvSpPr>
          <p:nvPr/>
        </p:nvSpPr>
        <p:spPr bwMode="auto">
          <a:xfrm>
            <a:off x="3256281" y="4876700"/>
            <a:ext cx="1699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200">
                <a:latin typeface="Arial" panose="020B0604020202020204" pitchFamily="34" charset="0"/>
                <a:cs typeface="Arial" panose="020B0604020202020204" pitchFamily="34" charset="0"/>
              </a:rPr>
              <a:t>20</a:t>
            </a:r>
          </a:p>
        </p:txBody>
      </p:sp>
      <p:sp>
        <p:nvSpPr>
          <p:cNvPr id="49" name="Line 173"/>
          <p:cNvSpPr>
            <a:spLocks noChangeShapeType="1"/>
          </p:cNvSpPr>
          <p:nvPr/>
        </p:nvSpPr>
        <p:spPr bwMode="auto">
          <a:xfrm>
            <a:off x="3341240" y="4774373"/>
            <a:ext cx="0" cy="71437"/>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50" name="Text Box 174"/>
          <p:cNvSpPr txBox="1">
            <a:spLocks noChangeArrowheads="1"/>
          </p:cNvSpPr>
          <p:nvPr/>
        </p:nvSpPr>
        <p:spPr bwMode="auto">
          <a:xfrm>
            <a:off x="3710723" y="4876700"/>
            <a:ext cx="1699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200">
                <a:latin typeface="Arial" panose="020B0604020202020204" pitchFamily="34" charset="0"/>
                <a:cs typeface="Arial" panose="020B0604020202020204" pitchFamily="34" charset="0"/>
              </a:rPr>
              <a:t>24</a:t>
            </a:r>
          </a:p>
        </p:txBody>
      </p:sp>
      <p:sp>
        <p:nvSpPr>
          <p:cNvPr id="51" name="Line 175"/>
          <p:cNvSpPr>
            <a:spLocks noChangeShapeType="1"/>
          </p:cNvSpPr>
          <p:nvPr/>
        </p:nvSpPr>
        <p:spPr bwMode="auto">
          <a:xfrm>
            <a:off x="3795682" y="4774373"/>
            <a:ext cx="0" cy="71437"/>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52" name="Text Box 176"/>
          <p:cNvSpPr txBox="1">
            <a:spLocks noChangeArrowheads="1"/>
          </p:cNvSpPr>
          <p:nvPr/>
        </p:nvSpPr>
        <p:spPr bwMode="auto">
          <a:xfrm>
            <a:off x="4165962" y="4876700"/>
            <a:ext cx="1699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200" dirty="0">
                <a:latin typeface="Arial" panose="020B0604020202020204" pitchFamily="34" charset="0"/>
                <a:cs typeface="Arial" panose="020B0604020202020204" pitchFamily="34" charset="0"/>
              </a:rPr>
              <a:t>28</a:t>
            </a:r>
          </a:p>
        </p:txBody>
      </p:sp>
      <p:sp>
        <p:nvSpPr>
          <p:cNvPr id="53" name="Line 177"/>
          <p:cNvSpPr>
            <a:spLocks noChangeShapeType="1"/>
          </p:cNvSpPr>
          <p:nvPr/>
        </p:nvSpPr>
        <p:spPr bwMode="auto">
          <a:xfrm>
            <a:off x="4250922" y="4774373"/>
            <a:ext cx="0" cy="71437"/>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68" name="Text Box 150"/>
          <p:cNvSpPr txBox="1">
            <a:spLocks noChangeArrowheads="1"/>
          </p:cNvSpPr>
          <p:nvPr/>
        </p:nvSpPr>
        <p:spPr bwMode="auto">
          <a:xfrm>
            <a:off x="1444525" y="55306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38</a:t>
            </a:r>
            <a:endParaRPr lang="en-US" altLang="ja-JP" sz="1100" dirty="0">
              <a:latin typeface="Arial" panose="020B0604020202020204" pitchFamily="34" charset="0"/>
              <a:cs typeface="Arial" panose="020B0604020202020204" pitchFamily="34" charset="0"/>
            </a:endParaRPr>
          </a:p>
        </p:txBody>
      </p:sp>
      <p:sp>
        <p:nvSpPr>
          <p:cNvPr id="69" name="Text Box 152"/>
          <p:cNvSpPr txBox="1">
            <a:spLocks noChangeArrowheads="1"/>
          </p:cNvSpPr>
          <p:nvPr/>
        </p:nvSpPr>
        <p:spPr bwMode="auto">
          <a:xfrm>
            <a:off x="1898967" y="55306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33</a:t>
            </a:r>
            <a:endParaRPr lang="en-US" altLang="ja-JP" sz="1100" dirty="0">
              <a:latin typeface="Arial" panose="020B0604020202020204" pitchFamily="34" charset="0"/>
              <a:cs typeface="Arial" panose="020B0604020202020204" pitchFamily="34" charset="0"/>
            </a:endParaRPr>
          </a:p>
        </p:txBody>
      </p:sp>
      <p:sp>
        <p:nvSpPr>
          <p:cNvPr id="70" name="Text Box 154"/>
          <p:cNvSpPr txBox="1">
            <a:spLocks noChangeArrowheads="1"/>
          </p:cNvSpPr>
          <p:nvPr/>
        </p:nvSpPr>
        <p:spPr bwMode="auto">
          <a:xfrm>
            <a:off x="2353809" y="55306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27</a:t>
            </a:r>
            <a:endParaRPr lang="en-US" altLang="ja-JP" sz="1100" dirty="0">
              <a:latin typeface="Arial" panose="020B0604020202020204" pitchFamily="34" charset="0"/>
              <a:cs typeface="Arial" panose="020B0604020202020204" pitchFamily="34" charset="0"/>
            </a:endParaRPr>
          </a:p>
        </p:txBody>
      </p:sp>
      <p:sp>
        <p:nvSpPr>
          <p:cNvPr id="71" name="Text Box 156"/>
          <p:cNvSpPr txBox="1">
            <a:spLocks noChangeArrowheads="1"/>
          </p:cNvSpPr>
          <p:nvPr/>
        </p:nvSpPr>
        <p:spPr bwMode="auto">
          <a:xfrm>
            <a:off x="1217304" y="55306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39</a:t>
            </a:r>
            <a:endParaRPr lang="en-US" altLang="ja-JP" sz="1100" dirty="0">
              <a:latin typeface="Arial" panose="020B0604020202020204" pitchFamily="34" charset="0"/>
              <a:cs typeface="Arial" panose="020B0604020202020204" pitchFamily="34" charset="0"/>
            </a:endParaRPr>
          </a:p>
        </p:txBody>
      </p:sp>
      <p:sp>
        <p:nvSpPr>
          <p:cNvPr id="72" name="Text Box 158"/>
          <p:cNvSpPr txBox="1">
            <a:spLocks noChangeArrowheads="1"/>
          </p:cNvSpPr>
          <p:nvPr/>
        </p:nvSpPr>
        <p:spPr bwMode="auto">
          <a:xfrm>
            <a:off x="1671746" y="55306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36</a:t>
            </a:r>
            <a:endParaRPr lang="en-US" altLang="ja-JP" sz="1100" dirty="0">
              <a:latin typeface="Arial" panose="020B0604020202020204" pitchFamily="34" charset="0"/>
              <a:cs typeface="Arial" panose="020B0604020202020204" pitchFamily="34" charset="0"/>
            </a:endParaRPr>
          </a:p>
        </p:txBody>
      </p:sp>
      <p:sp>
        <p:nvSpPr>
          <p:cNvPr id="73" name="Text Box 160"/>
          <p:cNvSpPr txBox="1">
            <a:spLocks noChangeArrowheads="1"/>
          </p:cNvSpPr>
          <p:nvPr/>
        </p:nvSpPr>
        <p:spPr bwMode="auto">
          <a:xfrm>
            <a:off x="2126587" y="55306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29</a:t>
            </a:r>
            <a:endParaRPr lang="en-US" altLang="ja-JP" sz="1100" dirty="0">
              <a:latin typeface="Arial" panose="020B0604020202020204" pitchFamily="34" charset="0"/>
              <a:cs typeface="Arial" panose="020B0604020202020204" pitchFamily="34" charset="0"/>
            </a:endParaRPr>
          </a:p>
        </p:txBody>
      </p:sp>
      <p:sp>
        <p:nvSpPr>
          <p:cNvPr id="74" name="Text Box 162"/>
          <p:cNvSpPr txBox="1">
            <a:spLocks noChangeArrowheads="1"/>
          </p:cNvSpPr>
          <p:nvPr/>
        </p:nvSpPr>
        <p:spPr bwMode="auto">
          <a:xfrm>
            <a:off x="2581029" y="55306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a:latin typeface="Arial" panose="020B0604020202020204" pitchFamily="34" charset="0"/>
                <a:cs typeface="Arial" panose="020B0604020202020204" pitchFamily="34" charset="0"/>
              </a:rPr>
              <a:t>2</a:t>
            </a:r>
            <a:r>
              <a:rPr lang="en-US" altLang="ja-JP" sz="1100" dirty="0" smtClean="0">
                <a:latin typeface="Arial" panose="020B0604020202020204" pitchFamily="34" charset="0"/>
                <a:cs typeface="Arial" panose="020B0604020202020204" pitchFamily="34" charset="0"/>
              </a:rPr>
              <a:t>4</a:t>
            </a:r>
            <a:endParaRPr lang="en-US" altLang="ja-JP" sz="1100" dirty="0">
              <a:latin typeface="Arial" panose="020B0604020202020204" pitchFamily="34" charset="0"/>
              <a:cs typeface="Arial" panose="020B0604020202020204" pitchFamily="34" charset="0"/>
            </a:endParaRPr>
          </a:p>
        </p:txBody>
      </p:sp>
      <p:sp>
        <p:nvSpPr>
          <p:cNvPr id="75" name="Text Box 164"/>
          <p:cNvSpPr txBox="1">
            <a:spLocks noChangeArrowheads="1"/>
          </p:cNvSpPr>
          <p:nvPr/>
        </p:nvSpPr>
        <p:spPr bwMode="auto">
          <a:xfrm>
            <a:off x="3035472" y="55306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12</a:t>
            </a:r>
            <a:endParaRPr lang="en-US" altLang="ja-JP" sz="1100" dirty="0">
              <a:latin typeface="Arial" panose="020B0604020202020204" pitchFamily="34" charset="0"/>
              <a:cs typeface="Arial" panose="020B0604020202020204" pitchFamily="34" charset="0"/>
            </a:endParaRPr>
          </a:p>
        </p:txBody>
      </p:sp>
      <p:sp>
        <p:nvSpPr>
          <p:cNvPr id="76" name="Text Box 166"/>
          <p:cNvSpPr txBox="1">
            <a:spLocks noChangeArrowheads="1"/>
          </p:cNvSpPr>
          <p:nvPr/>
        </p:nvSpPr>
        <p:spPr bwMode="auto">
          <a:xfrm>
            <a:off x="3529187" y="5530669"/>
            <a:ext cx="7854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a:latin typeface="Arial" panose="020B0604020202020204" pitchFamily="34" charset="0"/>
                <a:cs typeface="Arial" panose="020B0604020202020204" pitchFamily="34" charset="0"/>
              </a:rPr>
              <a:t>5</a:t>
            </a:r>
          </a:p>
        </p:txBody>
      </p:sp>
      <p:sp>
        <p:nvSpPr>
          <p:cNvPr id="77" name="Text Box 168"/>
          <p:cNvSpPr txBox="1">
            <a:spLocks noChangeArrowheads="1"/>
          </p:cNvSpPr>
          <p:nvPr/>
        </p:nvSpPr>
        <p:spPr bwMode="auto">
          <a:xfrm>
            <a:off x="3983629" y="5530669"/>
            <a:ext cx="7854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2</a:t>
            </a:r>
            <a:endParaRPr lang="en-US" altLang="ja-JP" sz="1100" dirty="0">
              <a:latin typeface="Arial" panose="020B0604020202020204" pitchFamily="34" charset="0"/>
              <a:cs typeface="Arial" panose="020B0604020202020204" pitchFamily="34" charset="0"/>
            </a:endParaRPr>
          </a:p>
        </p:txBody>
      </p:sp>
      <p:sp>
        <p:nvSpPr>
          <p:cNvPr id="78" name="Text Box 170"/>
          <p:cNvSpPr txBox="1">
            <a:spLocks noChangeArrowheads="1"/>
          </p:cNvSpPr>
          <p:nvPr/>
        </p:nvSpPr>
        <p:spPr bwMode="auto">
          <a:xfrm>
            <a:off x="2808251" y="55306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19</a:t>
            </a:r>
            <a:endParaRPr lang="en-US" altLang="ja-JP" sz="1100" dirty="0">
              <a:latin typeface="Arial" panose="020B0604020202020204" pitchFamily="34" charset="0"/>
              <a:cs typeface="Arial" panose="020B0604020202020204" pitchFamily="34" charset="0"/>
            </a:endParaRPr>
          </a:p>
        </p:txBody>
      </p:sp>
      <p:sp>
        <p:nvSpPr>
          <p:cNvPr id="79" name="Text Box 172"/>
          <p:cNvSpPr txBox="1">
            <a:spLocks noChangeArrowheads="1"/>
          </p:cNvSpPr>
          <p:nvPr/>
        </p:nvSpPr>
        <p:spPr bwMode="auto">
          <a:xfrm>
            <a:off x="3301966" y="5530669"/>
            <a:ext cx="7854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a:latin typeface="Arial" panose="020B0604020202020204" pitchFamily="34" charset="0"/>
                <a:cs typeface="Arial" panose="020B0604020202020204" pitchFamily="34" charset="0"/>
              </a:rPr>
              <a:t>8</a:t>
            </a:r>
          </a:p>
        </p:txBody>
      </p:sp>
      <p:sp>
        <p:nvSpPr>
          <p:cNvPr id="80" name="Text Box 174"/>
          <p:cNvSpPr txBox="1">
            <a:spLocks noChangeArrowheads="1"/>
          </p:cNvSpPr>
          <p:nvPr/>
        </p:nvSpPr>
        <p:spPr bwMode="auto">
          <a:xfrm>
            <a:off x="3756408" y="5530669"/>
            <a:ext cx="7854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2</a:t>
            </a:r>
            <a:endParaRPr lang="en-US" altLang="ja-JP" sz="1100" dirty="0">
              <a:latin typeface="Arial" panose="020B0604020202020204" pitchFamily="34" charset="0"/>
              <a:cs typeface="Arial" panose="020B0604020202020204" pitchFamily="34" charset="0"/>
            </a:endParaRPr>
          </a:p>
        </p:txBody>
      </p:sp>
      <p:sp>
        <p:nvSpPr>
          <p:cNvPr id="81" name="Text Box 176"/>
          <p:cNvSpPr txBox="1">
            <a:spLocks noChangeArrowheads="1"/>
          </p:cNvSpPr>
          <p:nvPr/>
        </p:nvSpPr>
        <p:spPr bwMode="auto">
          <a:xfrm>
            <a:off x="4211647" y="5530669"/>
            <a:ext cx="7854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a:latin typeface="Arial" panose="020B0604020202020204" pitchFamily="34" charset="0"/>
                <a:cs typeface="Arial" panose="020B0604020202020204" pitchFamily="34" charset="0"/>
              </a:rPr>
              <a:t>0</a:t>
            </a:r>
          </a:p>
        </p:txBody>
      </p:sp>
      <p:sp>
        <p:nvSpPr>
          <p:cNvPr id="83" name="Text Box 150"/>
          <p:cNvSpPr txBox="1">
            <a:spLocks noChangeArrowheads="1"/>
          </p:cNvSpPr>
          <p:nvPr/>
        </p:nvSpPr>
        <p:spPr bwMode="auto">
          <a:xfrm>
            <a:off x="1444525" y="57465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29</a:t>
            </a:r>
            <a:endParaRPr lang="en-US" altLang="ja-JP" sz="1100" dirty="0">
              <a:latin typeface="Arial" panose="020B0604020202020204" pitchFamily="34" charset="0"/>
              <a:cs typeface="Arial" panose="020B0604020202020204" pitchFamily="34" charset="0"/>
            </a:endParaRPr>
          </a:p>
        </p:txBody>
      </p:sp>
      <p:sp>
        <p:nvSpPr>
          <p:cNvPr id="84" name="Text Box 152"/>
          <p:cNvSpPr txBox="1">
            <a:spLocks noChangeArrowheads="1"/>
          </p:cNvSpPr>
          <p:nvPr/>
        </p:nvSpPr>
        <p:spPr bwMode="auto">
          <a:xfrm>
            <a:off x="1898967" y="57465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22</a:t>
            </a:r>
            <a:endParaRPr lang="en-US" altLang="ja-JP" sz="1100" dirty="0">
              <a:latin typeface="Arial" panose="020B0604020202020204" pitchFamily="34" charset="0"/>
              <a:cs typeface="Arial" panose="020B0604020202020204" pitchFamily="34" charset="0"/>
            </a:endParaRPr>
          </a:p>
        </p:txBody>
      </p:sp>
      <p:sp>
        <p:nvSpPr>
          <p:cNvPr id="85" name="Text Box 154"/>
          <p:cNvSpPr txBox="1">
            <a:spLocks noChangeArrowheads="1"/>
          </p:cNvSpPr>
          <p:nvPr/>
        </p:nvSpPr>
        <p:spPr bwMode="auto">
          <a:xfrm>
            <a:off x="2353809" y="57465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12</a:t>
            </a:r>
            <a:endParaRPr lang="en-US" altLang="ja-JP" sz="1100" dirty="0">
              <a:latin typeface="Arial" panose="020B0604020202020204" pitchFamily="34" charset="0"/>
              <a:cs typeface="Arial" panose="020B0604020202020204" pitchFamily="34" charset="0"/>
            </a:endParaRPr>
          </a:p>
        </p:txBody>
      </p:sp>
      <p:sp>
        <p:nvSpPr>
          <p:cNvPr id="86" name="Text Box 156"/>
          <p:cNvSpPr txBox="1">
            <a:spLocks noChangeArrowheads="1"/>
          </p:cNvSpPr>
          <p:nvPr/>
        </p:nvSpPr>
        <p:spPr bwMode="auto">
          <a:xfrm>
            <a:off x="1217304" y="57465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35</a:t>
            </a:r>
            <a:endParaRPr lang="en-US" altLang="ja-JP" sz="1100" dirty="0">
              <a:latin typeface="Arial" panose="020B0604020202020204" pitchFamily="34" charset="0"/>
              <a:cs typeface="Arial" panose="020B0604020202020204" pitchFamily="34" charset="0"/>
            </a:endParaRPr>
          </a:p>
        </p:txBody>
      </p:sp>
      <p:sp>
        <p:nvSpPr>
          <p:cNvPr id="87" name="Text Box 158"/>
          <p:cNvSpPr txBox="1">
            <a:spLocks noChangeArrowheads="1"/>
          </p:cNvSpPr>
          <p:nvPr/>
        </p:nvSpPr>
        <p:spPr bwMode="auto">
          <a:xfrm>
            <a:off x="1671746" y="57465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26</a:t>
            </a:r>
            <a:endParaRPr lang="en-US" altLang="ja-JP" sz="1100" dirty="0">
              <a:latin typeface="Arial" panose="020B0604020202020204" pitchFamily="34" charset="0"/>
              <a:cs typeface="Arial" panose="020B0604020202020204" pitchFamily="34" charset="0"/>
            </a:endParaRPr>
          </a:p>
        </p:txBody>
      </p:sp>
      <p:sp>
        <p:nvSpPr>
          <p:cNvPr id="88" name="Text Box 160"/>
          <p:cNvSpPr txBox="1">
            <a:spLocks noChangeArrowheads="1"/>
          </p:cNvSpPr>
          <p:nvPr/>
        </p:nvSpPr>
        <p:spPr bwMode="auto">
          <a:xfrm>
            <a:off x="2126588" y="57465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16</a:t>
            </a:r>
            <a:endParaRPr lang="en-US" altLang="ja-JP" sz="1100" dirty="0">
              <a:latin typeface="Arial" panose="020B0604020202020204" pitchFamily="34" charset="0"/>
              <a:cs typeface="Arial" panose="020B0604020202020204" pitchFamily="34" charset="0"/>
            </a:endParaRPr>
          </a:p>
        </p:txBody>
      </p:sp>
      <p:sp>
        <p:nvSpPr>
          <p:cNvPr id="89" name="Text Box 162"/>
          <p:cNvSpPr txBox="1">
            <a:spLocks noChangeArrowheads="1"/>
          </p:cNvSpPr>
          <p:nvPr/>
        </p:nvSpPr>
        <p:spPr bwMode="auto">
          <a:xfrm>
            <a:off x="2620302" y="5746569"/>
            <a:ext cx="7854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a:latin typeface="Arial" panose="020B0604020202020204" pitchFamily="34" charset="0"/>
                <a:cs typeface="Arial" panose="020B0604020202020204" pitchFamily="34" charset="0"/>
              </a:rPr>
              <a:t>9</a:t>
            </a:r>
          </a:p>
        </p:txBody>
      </p:sp>
      <p:sp>
        <p:nvSpPr>
          <p:cNvPr id="90" name="Text Box 164"/>
          <p:cNvSpPr txBox="1">
            <a:spLocks noChangeArrowheads="1"/>
          </p:cNvSpPr>
          <p:nvPr/>
        </p:nvSpPr>
        <p:spPr bwMode="auto">
          <a:xfrm>
            <a:off x="3074744" y="5746569"/>
            <a:ext cx="7854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a:latin typeface="Arial" panose="020B0604020202020204" pitchFamily="34" charset="0"/>
                <a:cs typeface="Arial" panose="020B0604020202020204" pitchFamily="34" charset="0"/>
              </a:rPr>
              <a:t>5</a:t>
            </a:r>
          </a:p>
        </p:txBody>
      </p:sp>
      <p:sp>
        <p:nvSpPr>
          <p:cNvPr id="91" name="Text Box 166"/>
          <p:cNvSpPr txBox="1">
            <a:spLocks noChangeArrowheads="1"/>
          </p:cNvSpPr>
          <p:nvPr/>
        </p:nvSpPr>
        <p:spPr bwMode="auto">
          <a:xfrm>
            <a:off x="3529187" y="5746569"/>
            <a:ext cx="7854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a:latin typeface="Arial" panose="020B0604020202020204" pitchFamily="34" charset="0"/>
                <a:cs typeface="Arial" panose="020B0604020202020204" pitchFamily="34" charset="0"/>
              </a:rPr>
              <a:t>1</a:t>
            </a:r>
          </a:p>
        </p:txBody>
      </p:sp>
      <p:sp>
        <p:nvSpPr>
          <p:cNvPr id="92" name="Text Box 168"/>
          <p:cNvSpPr txBox="1">
            <a:spLocks noChangeArrowheads="1"/>
          </p:cNvSpPr>
          <p:nvPr/>
        </p:nvSpPr>
        <p:spPr bwMode="auto">
          <a:xfrm>
            <a:off x="3983629" y="5746569"/>
            <a:ext cx="7854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a:latin typeface="Arial" panose="020B0604020202020204" pitchFamily="34" charset="0"/>
                <a:cs typeface="Arial" panose="020B0604020202020204" pitchFamily="34" charset="0"/>
              </a:rPr>
              <a:t>0</a:t>
            </a:r>
          </a:p>
        </p:txBody>
      </p:sp>
      <p:sp>
        <p:nvSpPr>
          <p:cNvPr id="93" name="Text Box 170"/>
          <p:cNvSpPr txBox="1">
            <a:spLocks noChangeArrowheads="1"/>
          </p:cNvSpPr>
          <p:nvPr/>
        </p:nvSpPr>
        <p:spPr bwMode="auto">
          <a:xfrm>
            <a:off x="2847523" y="5746569"/>
            <a:ext cx="7854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a:latin typeface="Arial" panose="020B0604020202020204" pitchFamily="34" charset="0"/>
                <a:cs typeface="Arial" panose="020B0604020202020204" pitchFamily="34" charset="0"/>
              </a:rPr>
              <a:t>9</a:t>
            </a:r>
          </a:p>
        </p:txBody>
      </p:sp>
      <p:sp>
        <p:nvSpPr>
          <p:cNvPr id="94" name="Text Box 172"/>
          <p:cNvSpPr txBox="1">
            <a:spLocks noChangeArrowheads="1"/>
          </p:cNvSpPr>
          <p:nvPr/>
        </p:nvSpPr>
        <p:spPr bwMode="auto">
          <a:xfrm>
            <a:off x="3301966" y="5746569"/>
            <a:ext cx="7854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a:latin typeface="Arial" panose="020B0604020202020204" pitchFamily="34" charset="0"/>
                <a:cs typeface="Arial" panose="020B0604020202020204" pitchFamily="34" charset="0"/>
              </a:rPr>
              <a:t>3</a:t>
            </a:r>
          </a:p>
        </p:txBody>
      </p:sp>
      <p:sp>
        <p:nvSpPr>
          <p:cNvPr id="95" name="Text Box 174"/>
          <p:cNvSpPr txBox="1">
            <a:spLocks noChangeArrowheads="1"/>
          </p:cNvSpPr>
          <p:nvPr/>
        </p:nvSpPr>
        <p:spPr bwMode="auto">
          <a:xfrm>
            <a:off x="3756408" y="5746569"/>
            <a:ext cx="7854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a:latin typeface="Arial" panose="020B0604020202020204" pitchFamily="34" charset="0"/>
                <a:cs typeface="Arial" panose="020B0604020202020204" pitchFamily="34" charset="0"/>
              </a:rPr>
              <a:t>0</a:t>
            </a:r>
          </a:p>
        </p:txBody>
      </p:sp>
      <p:sp>
        <p:nvSpPr>
          <p:cNvPr id="96" name="Text Box 176"/>
          <p:cNvSpPr txBox="1">
            <a:spLocks noChangeArrowheads="1"/>
          </p:cNvSpPr>
          <p:nvPr/>
        </p:nvSpPr>
        <p:spPr bwMode="auto">
          <a:xfrm>
            <a:off x="4211647" y="5746569"/>
            <a:ext cx="7854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a:latin typeface="Arial" panose="020B0604020202020204" pitchFamily="34" charset="0"/>
                <a:cs typeface="Arial" panose="020B0604020202020204" pitchFamily="34" charset="0"/>
              </a:rPr>
              <a:t>0</a:t>
            </a:r>
          </a:p>
        </p:txBody>
      </p:sp>
      <p:cxnSp>
        <p:nvCxnSpPr>
          <p:cNvPr id="184" name="直線コネクタ 183"/>
          <p:cNvCxnSpPr/>
          <p:nvPr/>
        </p:nvCxnSpPr>
        <p:spPr bwMode="auto">
          <a:xfrm>
            <a:off x="5359853" y="4774522"/>
            <a:ext cx="0" cy="72000"/>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cxnSp>
      <p:cxnSp>
        <p:nvCxnSpPr>
          <p:cNvPr id="190" name="直線コネクタ 189"/>
          <p:cNvCxnSpPr/>
          <p:nvPr/>
        </p:nvCxnSpPr>
        <p:spPr bwMode="auto">
          <a:xfrm>
            <a:off x="8541747" y="4774522"/>
            <a:ext cx="0" cy="72000"/>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cxnSp>
      <p:cxnSp>
        <p:nvCxnSpPr>
          <p:cNvPr id="191" name="直線コネクタ 190"/>
          <p:cNvCxnSpPr/>
          <p:nvPr/>
        </p:nvCxnSpPr>
        <p:spPr bwMode="auto">
          <a:xfrm>
            <a:off x="8314469" y="4774522"/>
            <a:ext cx="0" cy="72000"/>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cxnSp>
      <p:cxnSp>
        <p:nvCxnSpPr>
          <p:cNvPr id="192" name="直線コネクタ 191"/>
          <p:cNvCxnSpPr/>
          <p:nvPr/>
        </p:nvCxnSpPr>
        <p:spPr bwMode="auto">
          <a:xfrm>
            <a:off x="8087191" y="4774522"/>
            <a:ext cx="0" cy="72000"/>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cxnSp>
      <p:cxnSp>
        <p:nvCxnSpPr>
          <p:cNvPr id="193" name="直線コネクタ 192"/>
          <p:cNvCxnSpPr/>
          <p:nvPr/>
        </p:nvCxnSpPr>
        <p:spPr bwMode="auto">
          <a:xfrm>
            <a:off x="7859913" y="4774522"/>
            <a:ext cx="0" cy="72000"/>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cxnSp>
      <p:cxnSp>
        <p:nvCxnSpPr>
          <p:cNvPr id="194" name="直線コネクタ 193"/>
          <p:cNvCxnSpPr/>
          <p:nvPr/>
        </p:nvCxnSpPr>
        <p:spPr bwMode="auto">
          <a:xfrm>
            <a:off x="7632635" y="4774522"/>
            <a:ext cx="0" cy="72000"/>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cxnSp>
      <p:cxnSp>
        <p:nvCxnSpPr>
          <p:cNvPr id="195" name="直線コネクタ 194"/>
          <p:cNvCxnSpPr/>
          <p:nvPr/>
        </p:nvCxnSpPr>
        <p:spPr bwMode="auto">
          <a:xfrm>
            <a:off x="7405357" y="4774522"/>
            <a:ext cx="0" cy="72000"/>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cxnSp>
      <p:cxnSp>
        <p:nvCxnSpPr>
          <p:cNvPr id="196" name="直線コネクタ 195"/>
          <p:cNvCxnSpPr/>
          <p:nvPr/>
        </p:nvCxnSpPr>
        <p:spPr bwMode="auto">
          <a:xfrm>
            <a:off x="7178078" y="4774522"/>
            <a:ext cx="0" cy="72000"/>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cxnSp>
      <p:cxnSp>
        <p:nvCxnSpPr>
          <p:cNvPr id="197" name="直線コネクタ 196"/>
          <p:cNvCxnSpPr/>
          <p:nvPr/>
        </p:nvCxnSpPr>
        <p:spPr bwMode="auto">
          <a:xfrm>
            <a:off x="6723522" y="4774522"/>
            <a:ext cx="0" cy="72000"/>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cxnSp>
      <p:cxnSp>
        <p:nvCxnSpPr>
          <p:cNvPr id="198" name="直線コネクタ 197"/>
          <p:cNvCxnSpPr/>
          <p:nvPr/>
        </p:nvCxnSpPr>
        <p:spPr bwMode="auto">
          <a:xfrm>
            <a:off x="6950800" y="4774522"/>
            <a:ext cx="0" cy="72000"/>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cxnSp>
      <p:cxnSp>
        <p:nvCxnSpPr>
          <p:cNvPr id="199" name="直線コネクタ 198"/>
          <p:cNvCxnSpPr/>
          <p:nvPr/>
        </p:nvCxnSpPr>
        <p:spPr bwMode="auto">
          <a:xfrm>
            <a:off x="6496244" y="4774522"/>
            <a:ext cx="0" cy="72000"/>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cxnSp>
      <p:cxnSp>
        <p:nvCxnSpPr>
          <p:cNvPr id="200" name="直線コネクタ 199"/>
          <p:cNvCxnSpPr/>
          <p:nvPr/>
        </p:nvCxnSpPr>
        <p:spPr bwMode="auto">
          <a:xfrm>
            <a:off x="6268966" y="4774522"/>
            <a:ext cx="0" cy="72000"/>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cxnSp>
      <p:cxnSp>
        <p:nvCxnSpPr>
          <p:cNvPr id="201" name="直線コネクタ 200"/>
          <p:cNvCxnSpPr/>
          <p:nvPr/>
        </p:nvCxnSpPr>
        <p:spPr bwMode="auto">
          <a:xfrm>
            <a:off x="5814409" y="4774522"/>
            <a:ext cx="0" cy="72000"/>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cxnSp>
      <p:cxnSp>
        <p:nvCxnSpPr>
          <p:cNvPr id="202" name="直線コネクタ 201"/>
          <p:cNvCxnSpPr/>
          <p:nvPr/>
        </p:nvCxnSpPr>
        <p:spPr bwMode="auto">
          <a:xfrm>
            <a:off x="6041688" y="4774522"/>
            <a:ext cx="0" cy="72000"/>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cxnSp>
      <p:sp>
        <p:nvSpPr>
          <p:cNvPr id="206" name="Rectangle 148"/>
          <p:cNvSpPr>
            <a:spLocks noChangeArrowheads="1"/>
          </p:cNvSpPr>
          <p:nvPr/>
        </p:nvSpPr>
        <p:spPr bwMode="auto">
          <a:xfrm>
            <a:off x="6492758" y="5114633"/>
            <a:ext cx="116961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cap="rnd" algn="ctr">
                <a:solidFill>
                  <a:srgbClr val="000000"/>
                </a:solidFill>
                <a:miter lim="800000"/>
                <a:headEnd/>
                <a:tailEnd/>
              </a14:hiddenLine>
            </a:ext>
          </a:extLst>
        </p:spPr>
        <p:txBody>
          <a:bodyPr wrap="none">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a:spcBef>
                <a:spcPct val="0"/>
              </a:spcBef>
              <a:buFontTx/>
              <a:buNone/>
            </a:pPr>
            <a:r>
              <a:rPr lang="en-US" altLang="ja-JP" sz="1200" dirty="0" smtClean="0">
                <a:latin typeface="Arial" panose="020B0604020202020204" pitchFamily="34" charset="0"/>
                <a:cs typeface="Arial" panose="020B0604020202020204" pitchFamily="34" charset="0"/>
              </a:rPr>
              <a:t>Time (months)</a:t>
            </a:r>
            <a:endParaRPr lang="ja-JP" altLang="en-US" sz="1200" dirty="0">
              <a:latin typeface="Arial" panose="020B0604020202020204" pitchFamily="34" charset="0"/>
              <a:cs typeface="Arial" panose="020B0604020202020204" pitchFamily="34" charset="0"/>
            </a:endParaRPr>
          </a:p>
        </p:txBody>
      </p:sp>
      <p:sp>
        <p:nvSpPr>
          <p:cNvPr id="222" name="Text Box 150"/>
          <p:cNvSpPr txBox="1">
            <a:spLocks noChangeArrowheads="1"/>
          </p:cNvSpPr>
          <p:nvPr/>
        </p:nvSpPr>
        <p:spPr bwMode="auto">
          <a:xfrm>
            <a:off x="5771416" y="4876700"/>
            <a:ext cx="8496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200">
                <a:latin typeface="Arial" panose="020B0604020202020204" pitchFamily="34" charset="0"/>
                <a:cs typeface="Arial" panose="020B0604020202020204" pitchFamily="34" charset="0"/>
              </a:rPr>
              <a:t>4</a:t>
            </a:r>
          </a:p>
        </p:txBody>
      </p:sp>
      <p:sp>
        <p:nvSpPr>
          <p:cNvPr id="223" name="Text Box 152"/>
          <p:cNvSpPr txBox="1">
            <a:spLocks noChangeArrowheads="1"/>
          </p:cNvSpPr>
          <p:nvPr/>
        </p:nvSpPr>
        <p:spPr bwMode="auto">
          <a:xfrm>
            <a:off x="6225858" y="4876700"/>
            <a:ext cx="8496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200">
                <a:latin typeface="Arial" panose="020B0604020202020204" pitchFamily="34" charset="0"/>
                <a:cs typeface="Arial" panose="020B0604020202020204" pitchFamily="34" charset="0"/>
              </a:rPr>
              <a:t>8</a:t>
            </a:r>
          </a:p>
        </p:txBody>
      </p:sp>
      <p:sp>
        <p:nvSpPr>
          <p:cNvPr id="224" name="Text Box 154"/>
          <p:cNvSpPr txBox="1">
            <a:spLocks noChangeArrowheads="1"/>
          </p:cNvSpPr>
          <p:nvPr/>
        </p:nvSpPr>
        <p:spPr bwMode="auto">
          <a:xfrm>
            <a:off x="6638221" y="4876700"/>
            <a:ext cx="1699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200">
                <a:latin typeface="Arial" panose="020B0604020202020204" pitchFamily="34" charset="0"/>
                <a:cs typeface="Arial" panose="020B0604020202020204" pitchFamily="34" charset="0"/>
              </a:rPr>
              <a:t>12</a:t>
            </a:r>
          </a:p>
        </p:txBody>
      </p:sp>
      <p:sp>
        <p:nvSpPr>
          <p:cNvPr id="225" name="Text Box 156"/>
          <p:cNvSpPr txBox="1">
            <a:spLocks noChangeArrowheads="1"/>
          </p:cNvSpPr>
          <p:nvPr/>
        </p:nvSpPr>
        <p:spPr bwMode="auto">
          <a:xfrm>
            <a:off x="5544195" y="4876700"/>
            <a:ext cx="8496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200">
                <a:latin typeface="Arial" panose="020B0604020202020204" pitchFamily="34" charset="0"/>
                <a:cs typeface="Arial" panose="020B0604020202020204" pitchFamily="34" charset="0"/>
              </a:rPr>
              <a:t>2</a:t>
            </a:r>
          </a:p>
        </p:txBody>
      </p:sp>
      <p:sp>
        <p:nvSpPr>
          <p:cNvPr id="226" name="Text Box 158"/>
          <p:cNvSpPr txBox="1">
            <a:spLocks noChangeArrowheads="1"/>
          </p:cNvSpPr>
          <p:nvPr/>
        </p:nvSpPr>
        <p:spPr bwMode="auto">
          <a:xfrm>
            <a:off x="5998637" y="4876700"/>
            <a:ext cx="8496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200">
                <a:latin typeface="Arial" panose="020B0604020202020204" pitchFamily="34" charset="0"/>
                <a:cs typeface="Arial" panose="020B0604020202020204" pitchFamily="34" charset="0"/>
              </a:rPr>
              <a:t>6</a:t>
            </a:r>
          </a:p>
        </p:txBody>
      </p:sp>
      <p:sp>
        <p:nvSpPr>
          <p:cNvPr id="227" name="Text Box 160"/>
          <p:cNvSpPr txBox="1">
            <a:spLocks noChangeArrowheads="1"/>
          </p:cNvSpPr>
          <p:nvPr/>
        </p:nvSpPr>
        <p:spPr bwMode="auto">
          <a:xfrm>
            <a:off x="6410999" y="4876700"/>
            <a:ext cx="1699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200">
                <a:latin typeface="Arial" panose="020B0604020202020204" pitchFamily="34" charset="0"/>
                <a:cs typeface="Arial" panose="020B0604020202020204" pitchFamily="34" charset="0"/>
              </a:rPr>
              <a:t>10</a:t>
            </a:r>
          </a:p>
        </p:txBody>
      </p:sp>
      <p:sp>
        <p:nvSpPr>
          <p:cNvPr id="228" name="Text Box 162"/>
          <p:cNvSpPr txBox="1">
            <a:spLocks noChangeArrowheads="1"/>
          </p:cNvSpPr>
          <p:nvPr/>
        </p:nvSpPr>
        <p:spPr bwMode="auto">
          <a:xfrm>
            <a:off x="6865442" y="4876700"/>
            <a:ext cx="1699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200">
                <a:latin typeface="Arial" panose="020B0604020202020204" pitchFamily="34" charset="0"/>
                <a:cs typeface="Arial" panose="020B0604020202020204" pitchFamily="34" charset="0"/>
              </a:rPr>
              <a:t>14</a:t>
            </a:r>
          </a:p>
        </p:txBody>
      </p:sp>
      <p:sp>
        <p:nvSpPr>
          <p:cNvPr id="229" name="Text Box 164"/>
          <p:cNvSpPr txBox="1">
            <a:spLocks noChangeArrowheads="1"/>
          </p:cNvSpPr>
          <p:nvPr/>
        </p:nvSpPr>
        <p:spPr bwMode="auto">
          <a:xfrm>
            <a:off x="7319884" y="4876700"/>
            <a:ext cx="1699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200">
                <a:latin typeface="Arial" panose="020B0604020202020204" pitchFamily="34" charset="0"/>
                <a:cs typeface="Arial" panose="020B0604020202020204" pitchFamily="34" charset="0"/>
              </a:rPr>
              <a:t>18</a:t>
            </a:r>
          </a:p>
        </p:txBody>
      </p:sp>
      <p:sp>
        <p:nvSpPr>
          <p:cNvPr id="230" name="Text Box 166"/>
          <p:cNvSpPr txBox="1">
            <a:spLocks noChangeArrowheads="1"/>
          </p:cNvSpPr>
          <p:nvPr/>
        </p:nvSpPr>
        <p:spPr bwMode="auto">
          <a:xfrm>
            <a:off x="7774326" y="4876700"/>
            <a:ext cx="1699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200" dirty="0">
                <a:latin typeface="Arial" panose="020B0604020202020204" pitchFamily="34" charset="0"/>
                <a:cs typeface="Arial" panose="020B0604020202020204" pitchFamily="34" charset="0"/>
              </a:rPr>
              <a:t>22</a:t>
            </a:r>
          </a:p>
        </p:txBody>
      </p:sp>
      <p:sp>
        <p:nvSpPr>
          <p:cNvPr id="231" name="Text Box 168"/>
          <p:cNvSpPr txBox="1">
            <a:spLocks noChangeArrowheads="1"/>
          </p:cNvSpPr>
          <p:nvPr/>
        </p:nvSpPr>
        <p:spPr bwMode="auto">
          <a:xfrm>
            <a:off x="8228769" y="4876700"/>
            <a:ext cx="1699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200" dirty="0">
                <a:latin typeface="Arial" panose="020B0604020202020204" pitchFamily="34" charset="0"/>
                <a:cs typeface="Arial" panose="020B0604020202020204" pitchFamily="34" charset="0"/>
              </a:rPr>
              <a:t>26</a:t>
            </a:r>
          </a:p>
        </p:txBody>
      </p:sp>
      <p:sp>
        <p:nvSpPr>
          <p:cNvPr id="232" name="Text Box 170"/>
          <p:cNvSpPr txBox="1">
            <a:spLocks noChangeArrowheads="1"/>
          </p:cNvSpPr>
          <p:nvPr/>
        </p:nvSpPr>
        <p:spPr bwMode="auto">
          <a:xfrm>
            <a:off x="7092663" y="4876700"/>
            <a:ext cx="1699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200">
                <a:latin typeface="Arial" panose="020B0604020202020204" pitchFamily="34" charset="0"/>
                <a:cs typeface="Arial" panose="020B0604020202020204" pitchFamily="34" charset="0"/>
              </a:rPr>
              <a:t>16</a:t>
            </a:r>
          </a:p>
        </p:txBody>
      </p:sp>
      <p:sp>
        <p:nvSpPr>
          <p:cNvPr id="233" name="Text Box 172"/>
          <p:cNvSpPr txBox="1">
            <a:spLocks noChangeArrowheads="1"/>
          </p:cNvSpPr>
          <p:nvPr/>
        </p:nvSpPr>
        <p:spPr bwMode="auto">
          <a:xfrm>
            <a:off x="7547106" y="4876700"/>
            <a:ext cx="1699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200">
                <a:latin typeface="Arial" panose="020B0604020202020204" pitchFamily="34" charset="0"/>
                <a:cs typeface="Arial" panose="020B0604020202020204" pitchFamily="34" charset="0"/>
              </a:rPr>
              <a:t>20</a:t>
            </a:r>
          </a:p>
        </p:txBody>
      </p:sp>
      <p:sp>
        <p:nvSpPr>
          <p:cNvPr id="234" name="Text Box 174"/>
          <p:cNvSpPr txBox="1">
            <a:spLocks noChangeArrowheads="1"/>
          </p:cNvSpPr>
          <p:nvPr/>
        </p:nvSpPr>
        <p:spPr bwMode="auto">
          <a:xfrm>
            <a:off x="8001548" y="4876700"/>
            <a:ext cx="1699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200">
                <a:latin typeface="Arial" panose="020B0604020202020204" pitchFamily="34" charset="0"/>
                <a:cs typeface="Arial" panose="020B0604020202020204" pitchFamily="34" charset="0"/>
              </a:rPr>
              <a:t>24</a:t>
            </a:r>
          </a:p>
        </p:txBody>
      </p:sp>
      <p:sp>
        <p:nvSpPr>
          <p:cNvPr id="235" name="Text Box 176"/>
          <p:cNvSpPr txBox="1">
            <a:spLocks noChangeArrowheads="1"/>
          </p:cNvSpPr>
          <p:nvPr/>
        </p:nvSpPr>
        <p:spPr bwMode="auto">
          <a:xfrm>
            <a:off x="8456787" y="4876700"/>
            <a:ext cx="1699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200" dirty="0">
                <a:latin typeface="Arial" panose="020B0604020202020204" pitchFamily="34" charset="0"/>
                <a:cs typeface="Arial" panose="020B0604020202020204" pitchFamily="34" charset="0"/>
              </a:rPr>
              <a:t>28</a:t>
            </a:r>
          </a:p>
        </p:txBody>
      </p:sp>
      <p:cxnSp>
        <p:nvCxnSpPr>
          <p:cNvPr id="236" name="直線コネクタ 235"/>
          <p:cNvCxnSpPr/>
          <p:nvPr/>
        </p:nvCxnSpPr>
        <p:spPr bwMode="auto">
          <a:xfrm>
            <a:off x="5587131" y="4774522"/>
            <a:ext cx="0" cy="72000"/>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cxnSp>
      <p:sp>
        <p:nvSpPr>
          <p:cNvPr id="238" name="Text Box 150"/>
          <p:cNvSpPr txBox="1">
            <a:spLocks noChangeArrowheads="1"/>
          </p:cNvSpPr>
          <p:nvPr/>
        </p:nvSpPr>
        <p:spPr bwMode="auto">
          <a:xfrm>
            <a:off x="5735350" y="55306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31</a:t>
            </a:r>
            <a:endParaRPr lang="en-US" altLang="ja-JP" sz="1100" dirty="0">
              <a:latin typeface="Arial" panose="020B0604020202020204" pitchFamily="34" charset="0"/>
              <a:cs typeface="Arial" panose="020B0604020202020204" pitchFamily="34" charset="0"/>
            </a:endParaRPr>
          </a:p>
        </p:txBody>
      </p:sp>
      <p:sp>
        <p:nvSpPr>
          <p:cNvPr id="239" name="Text Box 152"/>
          <p:cNvSpPr txBox="1">
            <a:spLocks noChangeArrowheads="1"/>
          </p:cNvSpPr>
          <p:nvPr/>
        </p:nvSpPr>
        <p:spPr bwMode="auto">
          <a:xfrm>
            <a:off x="6189792" y="55306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27</a:t>
            </a:r>
            <a:endParaRPr lang="en-US" altLang="ja-JP" sz="1100" dirty="0">
              <a:latin typeface="Arial" panose="020B0604020202020204" pitchFamily="34" charset="0"/>
              <a:cs typeface="Arial" panose="020B0604020202020204" pitchFamily="34" charset="0"/>
            </a:endParaRPr>
          </a:p>
        </p:txBody>
      </p:sp>
      <p:sp>
        <p:nvSpPr>
          <p:cNvPr id="240" name="Text Box 154"/>
          <p:cNvSpPr txBox="1">
            <a:spLocks noChangeArrowheads="1"/>
          </p:cNvSpPr>
          <p:nvPr/>
        </p:nvSpPr>
        <p:spPr bwMode="auto">
          <a:xfrm>
            <a:off x="6644634" y="55306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22</a:t>
            </a:r>
            <a:endParaRPr lang="en-US" altLang="ja-JP" sz="1100" dirty="0">
              <a:latin typeface="Arial" panose="020B0604020202020204" pitchFamily="34" charset="0"/>
              <a:cs typeface="Arial" panose="020B0604020202020204" pitchFamily="34" charset="0"/>
            </a:endParaRPr>
          </a:p>
        </p:txBody>
      </p:sp>
      <p:sp>
        <p:nvSpPr>
          <p:cNvPr id="241" name="Text Box 156"/>
          <p:cNvSpPr txBox="1">
            <a:spLocks noChangeArrowheads="1"/>
          </p:cNvSpPr>
          <p:nvPr/>
        </p:nvSpPr>
        <p:spPr bwMode="auto">
          <a:xfrm>
            <a:off x="5508129" y="55306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33</a:t>
            </a:r>
            <a:endParaRPr lang="en-US" altLang="ja-JP" sz="1100" dirty="0">
              <a:latin typeface="Arial" panose="020B0604020202020204" pitchFamily="34" charset="0"/>
              <a:cs typeface="Arial" panose="020B0604020202020204" pitchFamily="34" charset="0"/>
            </a:endParaRPr>
          </a:p>
        </p:txBody>
      </p:sp>
      <p:sp>
        <p:nvSpPr>
          <p:cNvPr id="242" name="Text Box 158"/>
          <p:cNvSpPr txBox="1">
            <a:spLocks noChangeArrowheads="1"/>
          </p:cNvSpPr>
          <p:nvPr/>
        </p:nvSpPr>
        <p:spPr bwMode="auto">
          <a:xfrm>
            <a:off x="5962571" y="55306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28</a:t>
            </a:r>
            <a:endParaRPr lang="en-US" altLang="ja-JP" sz="1100" dirty="0">
              <a:latin typeface="Arial" panose="020B0604020202020204" pitchFamily="34" charset="0"/>
              <a:cs typeface="Arial" panose="020B0604020202020204" pitchFamily="34" charset="0"/>
            </a:endParaRPr>
          </a:p>
        </p:txBody>
      </p:sp>
      <p:sp>
        <p:nvSpPr>
          <p:cNvPr id="243" name="Text Box 160"/>
          <p:cNvSpPr txBox="1">
            <a:spLocks noChangeArrowheads="1"/>
          </p:cNvSpPr>
          <p:nvPr/>
        </p:nvSpPr>
        <p:spPr bwMode="auto">
          <a:xfrm>
            <a:off x="6417412" y="55306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24</a:t>
            </a:r>
            <a:endParaRPr lang="en-US" altLang="ja-JP" sz="1100" dirty="0">
              <a:latin typeface="Arial" panose="020B0604020202020204" pitchFamily="34" charset="0"/>
              <a:cs typeface="Arial" panose="020B0604020202020204" pitchFamily="34" charset="0"/>
            </a:endParaRPr>
          </a:p>
        </p:txBody>
      </p:sp>
      <p:sp>
        <p:nvSpPr>
          <p:cNvPr id="244" name="Text Box 162"/>
          <p:cNvSpPr txBox="1">
            <a:spLocks noChangeArrowheads="1"/>
          </p:cNvSpPr>
          <p:nvPr/>
        </p:nvSpPr>
        <p:spPr bwMode="auto">
          <a:xfrm>
            <a:off x="6871854" y="55306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a:latin typeface="Arial" panose="020B0604020202020204" pitchFamily="34" charset="0"/>
                <a:cs typeface="Arial" panose="020B0604020202020204" pitchFamily="34" charset="0"/>
              </a:rPr>
              <a:t>14</a:t>
            </a:r>
          </a:p>
        </p:txBody>
      </p:sp>
      <p:sp>
        <p:nvSpPr>
          <p:cNvPr id="245" name="Text Box 164"/>
          <p:cNvSpPr txBox="1">
            <a:spLocks noChangeArrowheads="1"/>
          </p:cNvSpPr>
          <p:nvPr/>
        </p:nvSpPr>
        <p:spPr bwMode="auto">
          <a:xfrm>
            <a:off x="7365569" y="5530669"/>
            <a:ext cx="7854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8</a:t>
            </a:r>
            <a:endParaRPr lang="en-US" altLang="ja-JP" sz="1100" dirty="0">
              <a:latin typeface="Arial" panose="020B0604020202020204" pitchFamily="34" charset="0"/>
              <a:cs typeface="Arial" panose="020B0604020202020204" pitchFamily="34" charset="0"/>
            </a:endParaRPr>
          </a:p>
        </p:txBody>
      </p:sp>
      <p:sp>
        <p:nvSpPr>
          <p:cNvPr id="246" name="Text Box 166"/>
          <p:cNvSpPr txBox="1">
            <a:spLocks noChangeArrowheads="1"/>
          </p:cNvSpPr>
          <p:nvPr/>
        </p:nvSpPr>
        <p:spPr bwMode="auto">
          <a:xfrm>
            <a:off x="7820012" y="5530669"/>
            <a:ext cx="7854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a:latin typeface="Arial" panose="020B0604020202020204" pitchFamily="34" charset="0"/>
                <a:cs typeface="Arial" panose="020B0604020202020204" pitchFamily="34" charset="0"/>
              </a:rPr>
              <a:t>3</a:t>
            </a:r>
          </a:p>
        </p:txBody>
      </p:sp>
      <p:sp>
        <p:nvSpPr>
          <p:cNvPr id="247" name="Text Box 168"/>
          <p:cNvSpPr txBox="1">
            <a:spLocks noChangeArrowheads="1"/>
          </p:cNvSpPr>
          <p:nvPr/>
        </p:nvSpPr>
        <p:spPr bwMode="auto">
          <a:xfrm>
            <a:off x="8274454" y="5530669"/>
            <a:ext cx="7854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2</a:t>
            </a:r>
            <a:endParaRPr lang="en-US" altLang="ja-JP" sz="1100" dirty="0">
              <a:latin typeface="Arial" panose="020B0604020202020204" pitchFamily="34" charset="0"/>
              <a:cs typeface="Arial" panose="020B0604020202020204" pitchFamily="34" charset="0"/>
            </a:endParaRPr>
          </a:p>
        </p:txBody>
      </p:sp>
      <p:sp>
        <p:nvSpPr>
          <p:cNvPr id="248" name="Text Box 170"/>
          <p:cNvSpPr txBox="1">
            <a:spLocks noChangeArrowheads="1"/>
          </p:cNvSpPr>
          <p:nvPr/>
        </p:nvSpPr>
        <p:spPr bwMode="auto">
          <a:xfrm>
            <a:off x="7099075" y="55306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11</a:t>
            </a:r>
            <a:endParaRPr lang="en-US" altLang="ja-JP" sz="1100" dirty="0">
              <a:latin typeface="Arial" panose="020B0604020202020204" pitchFamily="34" charset="0"/>
              <a:cs typeface="Arial" panose="020B0604020202020204" pitchFamily="34" charset="0"/>
            </a:endParaRPr>
          </a:p>
        </p:txBody>
      </p:sp>
      <p:sp>
        <p:nvSpPr>
          <p:cNvPr id="249" name="Text Box 172"/>
          <p:cNvSpPr txBox="1">
            <a:spLocks noChangeArrowheads="1"/>
          </p:cNvSpPr>
          <p:nvPr/>
        </p:nvSpPr>
        <p:spPr bwMode="auto">
          <a:xfrm>
            <a:off x="7592791" y="5530669"/>
            <a:ext cx="7854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a:latin typeface="Arial" panose="020B0604020202020204" pitchFamily="34" charset="0"/>
                <a:cs typeface="Arial" panose="020B0604020202020204" pitchFamily="34" charset="0"/>
              </a:rPr>
              <a:t>5</a:t>
            </a:r>
          </a:p>
        </p:txBody>
      </p:sp>
      <p:sp>
        <p:nvSpPr>
          <p:cNvPr id="250" name="Text Box 174"/>
          <p:cNvSpPr txBox="1">
            <a:spLocks noChangeArrowheads="1"/>
          </p:cNvSpPr>
          <p:nvPr/>
        </p:nvSpPr>
        <p:spPr bwMode="auto">
          <a:xfrm>
            <a:off x="8047233" y="5530669"/>
            <a:ext cx="7854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2</a:t>
            </a:r>
            <a:endParaRPr lang="en-US" altLang="ja-JP" sz="1100" dirty="0">
              <a:latin typeface="Arial" panose="020B0604020202020204" pitchFamily="34" charset="0"/>
              <a:cs typeface="Arial" panose="020B0604020202020204" pitchFamily="34" charset="0"/>
            </a:endParaRPr>
          </a:p>
        </p:txBody>
      </p:sp>
      <p:sp>
        <p:nvSpPr>
          <p:cNvPr id="251" name="Text Box 176"/>
          <p:cNvSpPr txBox="1">
            <a:spLocks noChangeArrowheads="1"/>
          </p:cNvSpPr>
          <p:nvPr/>
        </p:nvSpPr>
        <p:spPr bwMode="auto">
          <a:xfrm>
            <a:off x="8502472" y="5530669"/>
            <a:ext cx="7854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a:latin typeface="Arial" panose="020B0604020202020204" pitchFamily="34" charset="0"/>
                <a:cs typeface="Arial" panose="020B0604020202020204" pitchFamily="34" charset="0"/>
              </a:rPr>
              <a:t>0</a:t>
            </a:r>
          </a:p>
        </p:txBody>
      </p:sp>
      <p:sp>
        <p:nvSpPr>
          <p:cNvPr id="253" name="Text Box 150"/>
          <p:cNvSpPr txBox="1">
            <a:spLocks noChangeArrowheads="1"/>
          </p:cNvSpPr>
          <p:nvPr/>
        </p:nvSpPr>
        <p:spPr bwMode="auto">
          <a:xfrm>
            <a:off x="5735350" y="57465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28</a:t>
            </a:r>
            <a:endParaRPr lang="en-US" altLang="ja-JP" sz="1100" dirty="0">
              <a:latin typeface="Arial" panose="020B0604020202020204" pitchFamily="34" charset="0"/>
              <a:cs typeface="Arial" panose="020B0604020202020204" pitchFamily="34" charset="0"/>
            </a:endParaRPr>
          </a:p>
        </p:txBody>
      </p:sp>
      <p:sp>
        <p:nvSpPr>
          <p:cNvPr id="254" name="Text Box 152"/>
          <p:cNvSpPr txBox="1">
            <a:spLocks noChangeArrowheads="1"/>
          </p:cNvSpPr>
          <p:nvPr/>
        </p:nvSpPr>
        <p:spPr bwMode="auto">
          <a:xfrm>
            <a:off x="6189792" y="57465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17</a:t>
            </a:r>
            <a:endParaRPr lang="en-US" altLang="ja-JP" sz="1100" dirty="0">
              <a:latin typeface="Arial" panose="020B0604020202020204" pitchFamily="34" charset="0"/>
              <a:cs typeface="Arial" panose="020B0604020202020204" pitchFamily="34" charset="0"/>
            </a:endParaRPr>
          </a:p>
        </p:txBody>
      </p:sp>
      <p:sp>
        <p:nvSpPr>
          <p:cNvPr id="255" name="Text Box 154"/>
          <p:cNvSpPr txBox="1">
            <a:spLocks noChangeArrowheads="1"/>
          </p:cNvSpPr>
          <p:nvPr/>
        </p:nvSpPr>
        <p:spPr bwMode="auto">
          <a:xfrm>
            <a:off x="6644634" y="57465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a:latin typeface="Arial" panose="020B0604020202020204" pitchFamily="34" charset="0"/>
                <a:cs typeface="Arial" panose="020B0604020202020204" pitchFamily="34" charset="0"/>
              </a:rPr>
              <a:t>12</a:t>
            </a:r>
          </a:p>
        </p:txBody>
      </p:sp>
      <p:sp>
        <p:nvSpPr>
          <p:cNvPr id="256" name="Text Box 156"/>
          <p:cNvSpPr txBox="1">
            <a:spLocks noChangeArrowheads="1"/>
          </p:cNvSpPr>
          <p:nvPr/>
        </p:nvSpPr>
        <p:spPr bwMode="auto">
          <a:xfrm>
            <a:off x="5508129" y="57465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31</a:t>
            </a:r>
            <a:endParaRPr lang="en-US" altLang="ja-JP" sz="1100" dirty="0">
              <a:latin typeface="Arial" panose="020B0604020202020204" pitchFamily="34" charset="0"/>
              <a:cs typeface="Arial" panose="020B0604020202020204" pitchFamily="34" charset="0"/>
            </a:endParaRPr>
          </a:p>
        </p:txBody>
      </p:sp>
      <p:sp>
        <p:nvSpPr>
          <p:cNvPr id="257" name="Text Box 158"/>
          <p:cNvSpPr txBox="1">
            <a:spLocks noChangeArrowheads="1"/>
          </p:cNvSpPr>
          <p:nvPr/>
        </p:nvSpPr>
        <p:spPr bwMode="auto">
          <a:xfrm>
            <a:off x="5962571" y="57465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18</a:t>
            </a:r>
            <a:endParaRPr lang="en-US" altLang="ja-JP" sz="1100" dirty="0">
              <a:latin typeface="Arial" panose="020B0604020202020204" pitchFamily="34" charset="0"/>
              <a:cs typeface="Arial" panose="020B0604020202020204" pitchFamily="34" charset="0"/>
            </a:endParaRPr>
          </a:p>
        </p:txBody>
      </p:sp>
      <p:sp>
        <p:nvSpPr>
          <p:cNvPr id="258" name="Text Box 160"/>
          <p:cNvSpPr txBox="1">
            <a:spLocks noChangeArrowheads="1"/>
          </p:cNvSpPr>
          <p:nvPr/>
        </p:nvSpPr>
        <p:spPr bwMode="auto">
          <a:xfrm>
            <a:off x="6417412" y="57465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13</a:t>
            </a:r>
            <a:endParaRPr lang="en-US" altLang="ja-JP" sz="1100" dirty="0">
              <a:latin typeface="Arial" panose="020B0604020202020204" pitchFamily="34" charset="0"/>
              <a:cs typeface="Arial" panose="020B0604020202020204" pitchFamily="34" charset="0"/>
            </a:endParaRPr>
          </a:p>
        </p:txBody>
      </p:sp>
      <p:sp>
        <p:nvSpPr>
          <p:cNvPr id="259" name="Text Box 162"/>
          <p:cNvSpPr txBox="1">
            <a:spLocks noChangeArrowheads="1"/>
          </p:cNvSpPr>
          <p:nvPr/>
        </p:nvSpPr>
        <p:spPr bwMode="auto">
          <a:xfrm>
            <a:off x="6871854" y="5746569"/>
            <a:ext cx="15709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12</a:t>
            </a:r>
            <a:endParaRPr lang="en-US" altLang="ja-JP" sz="1100" dirty="0">
              <a:latin typeface="Arial" panose="020B0604020202020204" pitchFamily="34" charset="0"/>
              <a:cs typeface="Arial" panose="020B0604020202020204" pitchFamily="34" charset="0"/>
            </a:endParaRPr>
          </a:p>
        </p:txBody>
      </p:sp>
      <p:sp>
        <p:nvSpPr>
          <p:cNvPr id="260" name="Text Box 164"/>
          <p:cNvSpPr txBox="1">
            <a:spLocks noChangeArrowheads="1"/>
          </p:cNvSpPr>
          <p:nvPr/>
        </p:nvSpPr>
        <p:spPr bwMode="auto">
          <a:xfrm>
            <a:off x="7365569" y="5746569"/>
            <a:ext cx="7854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a:latin typeface="Arial" panose="020B0604020202020204" pitchFamily="34" charset="0"/>
                <a:cs typeface="Arial" panose="020B0604020202020204" pitchFamily="34" charset="0"/>
              </a:rPr>
              <a:t>7</a:t>
            </a:r>
          </a:p>
        </p:txBody>
      </p:sp>
      <p:sp>
        <p:nvSpPr>
          <p:cNvPr id="261" name="Text Box 166"/>
          <p:cNvSpPr txBox="1">
            <a:spLocks noChangeArrowheads="1"/>
          </p:cNvSpPr>
          <p:nvPr/>
        </p:nvSpPr>
        <p:spPr bwMode="auto">
          <a:xfrm>
            <a:off x="7820012" y="5746569"/>
            <a:ext cx="7854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a:latin typeface="Arial" panose="020B0604020202020204" pitchFamily="34" charset="0"/>
                <a:cs typeface="Arial" panose="020B0604020202020204" pitchFamily="34" charset="0"/>
              </a:rPr>
              <a:t>4</a:t>
            </a:r>
          </a:p>
        </p:txBody>
      </p:sp>
      <p:sp>
        <p:nvSpPr>
          <p:cNvPr id="262" name="Text Box 168"/>
          <p:cNvSpPr txBox="1">
            <a:spLocks noChangeArrowheads="1"/>
          </p:cNvSpPr>
          <p:nvPr/>
        </p:nvSpPr>
        <p:spPr bwMode="auto">
          <a:xfrm>
            <a:off x="8274454" y="5746569"/>
            <a:ext cx="7854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a:latin typeface="Arial" panose="020B0604020202020204" pitchFamily="34" charset="0"/>
                <a:cs typeface="Arial" panose="020B0604020202020204" pitchFamily="34" charset="0"/>
              </a:rPr>
              <a:t>1</a:t>
            </a:r>
          </a:p>
        </p:txBody>
      </p:sp>
      <p:sp>
        <p:nvSpPr>
          <p:cNvPr id="263" name="Text Box 170"/>
          <p:cNvSpPr txBox="1">
            <a:spLocks noChangeArrowheads="1"/>
          </p:cNvSpPr>
          <p:nvPr/>
        </p:nvSpPr>
        <p:spPr bwMode="auto">
          <a:xfrm>
            <a:off x="7138348" y="5746569"/>
            <a:ext cx="7854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a:latin typeface="Arial" panose="020B0604020202020204" pitchFamily="34" charset="0"/>
                <a:cs typeface="Arial" panose="020B0604020202020204" pitchFamily="34" charset="0"/>
              </a:rPr>
              <a:t>9</a:t>
            </a:r>
          </a:p>
        </p:txBody>
      </p:sp>
      <p:sp>
        <p:nvSpPr>
          <p:cNvPr id="264" name="Text Box 172"/>
          <p:cNvSpPr txBox="1">
            <a:spLocks noChangeArrowheads="1"/>
          </p:cNvSpPr>
          <p:nvPr/>
        </p:nvSpPr>
        <p:spPr bwMode="auto">
          <a:xfrm>
            <a:off x="7592791" y="5746569"/>
            <a:ext cx="7854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a:latin typeface="Arial" panose="020B0604020202020204" pitchFamily="34" charset="0"/>
                <a:cs typeface="Arial" panose="020B0604020202020204" pitchFamily="34" charset="0"/>
              </a:rPr>
              <a:t>7</a:t>
            </a:r>
          </a:p>
        </p:txBody>
      </p:sp>
      <p:sp>
        <p:nvSpPr>
          <p:cNvPr id="265" name="Text Box 174"/>
          <p:cNvSpPr txBox="1">
            <a:spLocks noChangeArrowheads="1"/>
          </p:cNvSpPr>
          <p:nvPr/>
        </p:nvSpPr>
        <p:spPr bwMode="auto">
          <a:xfrm>
            <a:off x="8047233" y="5746569"/>
            <a:ext cx="7854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smtClean="0">
                <a:latin typeface="Arial" panose="020B0604020202020204" pitchFamily="34" charset="0"/>
                <a:cs typeface="Arial" panose="020B0604020202020204" pitchFamily="34" charset="0"/>
              </a:rPr>
              <a:t>2</a:t>
            </a:r>
            <a:endParaRPr lang="en-US" altLang="ja-JP" sz="1100" dirty="0">
              <a:latin typeface="Arial" panose="020B0604020202020204" pitchFamily="34" charset="0"/>
              <a:cs typeface="Arial" panose="020B0604020202020204" pitchFamily="34" charset="0"/>
            </a:endParaRPr>
          </a:p>
        </p:txBody>
      </p:sp>
      <p:sp>
        <p:nvSpPr>
          <p:cNvPr id="266" name="Text Box 176"/>
          <p:cNvSpPr txBox="1">
            <a:spLocks noChangeArrowheads="1"/>
          </p:cNvSpPr>
          <p:nvPr/>
        </p:nvSpPr>
        <p:spPr bwMode="auto">
          <a:xfrm>
            <a:off x="8502472" y="5746569"/>
            <a:ext cx="7854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en-US" altLang="ja-JP" sz="1100" dirty="0">
                <a:latin typeface="Arial" panose="020B0604020202020204" pitchFamily="34" charset="0"/>
                <a:cs typeface="Arial" panose="020B0604020202020204" pitchFamily="34" charset="0"/>
              </a:rPr>
              <a:t>0</a:t>
            </a:r>
          </a:p>
        </p:txBody>
      </p:sp>
      <p:sp>
        <p:nvSpPr>
          <p:cNvPr id="23" name="Line 66"/>
          <p:cNvSpPr>
            <a:spLocks noChangeShapeType="1"/>
          </p:cNvSpPr>
          <p:nvPr/>
        </p:nvSpPr>
        <p:spPr bwMode="auto">
          <a:xfrm>
            <a:off x="997591" y="4774422"/>
            <a:ext cx="71437" cy="0"/>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54" name="Line 68"/>
          <p:cNvSpPr>
            <a:spLocks noChangeShapeType="1"/>
          </p:cNvSpPr>
          <p:nvPr/>
        </p:nvSpPr>
        <p:spPr bwMode="auto">
          <a:xfrm>
            <a:off x="997591" y="4313843"/>
            <a:ext cx="71437" cy="0"/>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55" name="Text Box 69"/>
          <p:cNvSpPr txBox="1">
            <a:spLocks noChangeArrowheads="1"/>
          </p:cNvSpPr>
          <p:nvPr/>
        </p:nvSpPr>
        <p:spPr bwMode="auto">
          <a:xfrm>
            <a:off x="721752" y="4221003"/>
            <a:ext cx="21319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914400" eaLnBrk="1" hangingPunct="1">
              <a:spcBef>
                <a:spcPct val="0"/>
              </a:spcBef>
              <a:buFontTx/>
              <a:buNone/>
            </a:pPr>
            <a:r>
              <a:rPr lang="en-US" altLang="ja-JP" sz="1200">
                <a:latin typeface="Arial" panose="020B0604020202020204" pitchFamily="34" charset="0"/>
                <a:cs typeface="Arial" panose="020B0604020202020204" pitchFamily="34" charset="0"/>
              </a:rPr>
              <a:t>0.2</a:t>
            </a:r>
          </a:p>
        </p:txBody>
      </p:sp>
      <p:sp>
        <p:nvSpPr>
          <p:cNvPr id="56" name="Line 70"/>
          <p:cNvSpPr>
            <a:spLocks noChangeShapeType="1"/>
          </p:cNvSpPr>
          <p:nvPr/>
        </p:nvSpPr>
        <p:spPr bwMode="auto">
          <a:xfrm>
            <a:off x="997591" y="3853263"/>
            <a:ext cx="71437" cy="0"/>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57" name="Text Box 71"/>
          <p:cNvSpPr txBox="1">
            <a:spLocks noChangeArrowheads="1"/>
          </p:cNvSpPr>
          <p:nvPr/>
        </p:nvSpPr>
        <p:spPr bwMode="auto">
          <a:xfrm>
            <a:off x="721752" y="3760641"/>
            <a:ext cx="21319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914400" eaLnBrk="1" hangingPunct="1">
              <a:spcBef>
                <a:spcPct val="0"/>
              </a:spcBef>
              <a:buFontTx/>
              <a:buNone/>
            </a:pPr>
            <a:r>
              <a:rPr lang="en-US" altLang="ja-JP" sz="1200">
                <a:latin typeface="Arial" panose="020B0604020202020204" pitchFamily="34" charset="0"/>
                <a:cs typeface="Arial" panose="020B0604020202020204" pitchFamily="34" charset="0"/>
              </a:rPr>
              <a:t>0.4</a:t>
            </a:r>
          </a:p>
        </p:txBody>
      </p:sp>
      <p:sp>
        <p:nvSpPr>
          <p:cNvPr id="58" name="Line 72"/>
          <p:cNvSpPr>
            <a:spLocks noChangeShapeType="1"/>
          </p:cNvSpPr>
          <p:nvPr/>
        </p:nvSpPr>
        <p:spPr bwMode="auto">
          <a:xfrm>
            <a:off x="997591" y="3392685"/>
            <a:ext cx="71437" cy="0"/>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59" name="Text Box 73"/>
          <p:cNvSpPr txBox="1">
            <a:spLocks noChangeArrowheads="1"/>
          </p:cNvSpPr>
          <p:nvPr/>
        </p:nvSpPr>
        <p:spPr bwMode="auto">
          <a:xfrm>
            <a:off x="721752" y="3300280"/>
            <a:ext cx="21319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914400" eaLnBrk="1" hangingPunct="1">
              <a:spcBef>
                <a:spcPct val="0"/>
              </a:spcBef>
              <a:buFontTx/>
              <a:buNone/>
            </a:pPr>
            <a:r>
              <a:rPr lang="en-US" altLang="ja-JP" sz="1200">
                <a:latin typeface="Arial" panose="020B0604020202020204" pitchFamily="34" charset="0"/>
                <a:cs typeface="Arial" panose="020B0604020202020204" pitchFamily="34" charset="0"/>
              </a:rPr>
              <a:t>0.6</a:t>
            </a:r>
          </a:p>
        </p:txBody>
      </p:sp>
      <p:sp>
        <p:nvSpPr>
          <p:cNvPr id="60" name="Line 74"/>
          <p:cNvSpPr>
            <a:spLocks noChangeShapeType="1"/>
          </p:cNvSpPr>
          <p:nvPr/>
        </p:nvSpPr>
        <p:spPr bwMode="auto">
          <a:xfrm>
            <a:off x="997591" y="2932105"/>
            <a:ext cx="71437" cy="0"/>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61" name="Text Box 75"/>
          <p:cNvSpPr txBox="1">
            <a:spLocks noChangeArrowheads="1"/>
          </p:cNvSpPr>
          <p:nvPr/>
        </p:nvSpPr>
        <p:spPr bwMode="auto">
          <a:xfrm>
            <a:off x="721752" y="2839918"/>
            <a:ext cx="21319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914400" eaLnBrk="1" hangingPunct="1">
              <a:spcBef>
                <a:spcPct val="0"/>
              </a:spcBef>
              <a:buFontTx/>
              <a:buNone/>
            </a:pPr>
            <a:r>
              <a:rPr lang="en-US" altLang="ja-JP" sz="1200">
                <a:latin typeface="Arial" panose="020B0604020202020204" pitchFamily="34" charset="0"/>
                <a:cs typeface="Arial" panose="020B0604020202020204" pitchFamily="34" charset="0"/>
              </a:rPr>
              <a:t>0.8</a:t>
            </a:r>
          </a:p>
        </p:txBody>
      </p:sp>
      <p:sp>
        <p:nvSpPr>
          <p:cNvPr id="62" name="Line 76"/>
          <p:cNvSpPr>
            <a:spLocks noChangeShapeType="1"/>
          </p:cNvSpPr>
          <p:nvPr/>
        </p:nvSpPr>
        <p:spPr bwMode="auto">
          <a:xfrm>
            <a:off x="997591" y="2471526"/>
            <a:ext cx="71437" cy="0"/>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64" name="Rectangle 145"/>
          <p:cNvSpPr>
            <a:spLocks noChangeArrowheads="1"/>
          </p:cNvSpPr>
          <p:nvPr/>
        </p:nvSpPr>
        <p:spPr bwMode="auto">
          <a:xfrm rot="16200000">
            <a:off x="-114994" y="3484523"/>
            <a:ext cx="122501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cap="rnd" algn="ctr">
                <a:solidFill>
                  <a:srgbClr val="000000"/>
                </a:solidFill>
                <a:miter lim="800000"/>
                <a:headEnd/>
                <a:tailEnd/>
              </a14:hiddenLine>
            </a:ext>
          </a:extLst>
        </p:spPr>
        <p:txBody>
          <a:bodyPr wrap="none" anchor="ctr">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a:spcBef>
                <a:spcPct val="0"/>
              </a:spcBef>
              <a:buFontTx/>
              <a:buNone/>
            </a:pPr>
            <a:r>
              <a:rPr lang="en-US" altLang="ja-JP" sz="1200" dirty="0">
                <a:latin typeface="Arial" panose="020B0604020202020204" pitchFamily="34" charset="0"/>
                <a:cs typeface="Arial" panose="020B0604020202020204" pitchFamily="34" charset="0"/>
              </a:rPr>
              <a:t>PFS probability</a:t>
            </a:r>
            <a:endParaRPr lang="ja-JP" altLang="en-US" sz="1200" dirty="0">
              <a:latin typeface="Arial" panose="020B0604020202020204" pitchFamily="34" charset="0"/>
              <a:cs typeface="Arial" panose="020B0604020202020204" pitchFamily="34" charset="0"/>
            </a:endParaRPr>
          </a:p>
        </p:txBody>
      </p:sp>
      <p:sp>
        <p:nvSpPr>
          <p:cNvPr id="25" name="Line 149"/>
          <p:cNvSpPr>
            <a:spLocks noChangeShapeType="1"/>
          </p:cNvSpPr>
          <p:nvPr/>
        </p:nvSpPr>
        <p:spPr bwMode="auto">
          <a:xfrm>
            <a:off x="1069028" y="4774422"/>
            <a:ext cx="3435425" cy="0"/>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cxnSp>
        <p:nvCxnSpPr>
          <p:cNvPr id="66" name="直線コネクタ 65"/>
          <p:cNvCxnSpPr/>
          <p:nvPr/>
        </p:nvCxnSpPr>
        <p:spPr bwMode="auto">
          <a:xfrm>
            <a:off x="1069028" y="2471526"/>
            <a:ext cx="0" cy="2302995"/>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cxnSp>
      <p:cxnSp>
        <p:nvCxnSpPr>
          <p:cNvPr id="185" name="直線コネクタ 184"/>
          <p:cNvCxnSpPr/>
          <p:nvPr/>
        </p:nvCxnSpPr>
        <p:spPr bwMode="auto">
          <a:xfrm>
            <a:off x="5287853" y="2471889"/>
            <a:ext cx="72000" cy="0"/>
          </a:xfrm>
          <a:prstGeom prst="line">
            <a:avLst/>
          </a:prstGeom>
          <a:noFill/>
          <a:ln w="19050" cap="rnd">
            <a:solidFill>
              <a:schemeClr val="accent3">
                <a:lumMod val="50000"/>
              </a:schemeClr>
            </a:solidFill>
            <a:round/>
            <a:headEnd/>
            <a:tailEnd/>
          </a:ln>
          <a:extLst>
            <a:ext uri="{909E8E84-426E-40dd-AFC4-6F175D3DCCD1}">
              <a14:hiddenFill xmlns:a14="http://schemas.microsoft.com/office/drawing/2010/main" xmlns="">
                <a:noFill/>
              </a14:hiddenFill>
            </a:ext>
          </a:extLst>
        </p:spPr>
      </p:cxnSp>
      <p:cxnSp>
        <p:nvCxnSpPr>
          <p:cNvPr id="186" name="直線コネクタ 185"/>
          <p:cNvCxnSpPr/>
          <p:nvPr/>
        </p:nvCxnSpPr>
        <p:spPr bwMode="auto">
          <a:xfrm>
            <a:off x="5287853" y="2932415"/>
            <a:ext cx="72000" cy="0"/>
          </a:xfrm>
          <a:prstGeom prst="line">
            <a:avLst/>
          </a:prstGeom>
          <a:noFill/>
          <a:ln w="19050" cap="rnd">
            <a:solidFill>
              <a:schemeClr val="accent3">
                <a:lumMod val="50000"/>
              </a:schemeClr>
            </a:solidFill>
            <a:round/>
            <a:headEnd/>
            <a:tailEnd/>
          </a:ln>
          <a:extLst>
            <a:ext uri="{909E8E84-426E-40dd-AFC4-6F175D3DCCD1}">
              <a14:hiddenFill xmlns:a14="http://schemas.microsoft.com/office/drawing/2010/main" xmlns="">
                <a:noFill/>
              </a14:hiddenFill>
            </a:ext>
          </a:extLst>
        </p:spPr>
      </p:cxnSp>
      <p:cxnSp>
        <p:nvCxnSpPr>
          <p:cNvPr id="187" name="直線コネクタ 186"/>
          <p:cNvCxnSpPr/>
          <p:nvPr/>
        </p:nvCxnSpPr>
        <p:spPr bwMode="auto">
          <a:xfrm>
            <a:off x="5287853" y="3392941"/>
            <a:ext cx="72000" cy="0"/>
          </a:xfrm>
          <a:prstGeom prst="line">
            <a:avLst/>
          </a:prstGeom>
          <a:noFill/>
          <a:ln w="19050" cap="rnd">
            <a:solidFill>
              <a:schemeClr val="accent3">
                <a:lumMod val="50000"/>
              </a:schemeClr>
            </a:solidFill>
            <a:round/>
            <a:headEnd/>
            <a:tailEnd/>
          </a:ln>
          <a:extLst>
            <a:ext uri="{909E8E84-426E-40dd-AFC4-6F175D3DCCD1}">
              <a14:hiddenFill xmlns:a14="http://schemas.microsoft.com/office/drawing/2010/main" xmlns="">
                <a:noFill/>
              </a14:hiddenFill>
            </a:ext>
          </a:extLst>
        </p:spPr>
      </p:cxnSp>
      <p:cxnSp>
        <p:nvCxnSpPr>
          <p:cNvPr id="188" name="直線コネクタ 187"/>
          <p:cNvCxnSpPr/>
          <p:nvPr/>
        </p:nvCxnSpPr>
        <p:spPr bwMode="auto">
          <a:xfrm>
            <a:off x="5287853" y="3853468"/>
            <a:ext cx="72000" cy="0"/>
          </a:xfrm>
          <a:prstGeom prst="line">
            <a:avLst/>
          </a:prstGeom>
          <a:noFill/>
          <a:ln w="19050" cap="rnd">
            <a:solidFill>
              <a:schemeClr val="accent3">
                <a:lumMod val="50000"/>
              </a:schemeClr>
            </a:solidFill>
            <a:round/>
            <a:headEnd/>
            <a:tailEnd/>
          </a:ln>
          <a:extLst>
            <a:ext uri="{909E8E84-426E-40dd-AFC4-6F175D3DCCD1}">
              <a14:hiddenFill xmlns:a14="http://schemas.microsoft.com/office/drawing/2010/main" xmlns="">
                <a:noFill/>
              </a14:hiddenFill>
            </a:ext>
          </a:extLst>
        </p:spPr>
      </p:cxnSp>
      <p:cxnSp>
        <p:nvCxnSpPr>
          <p:cNvPr id="189" name="直線コネクタ 188"/>
          <p:cNvCxnSpPr/>
          <p:nvPr/>
        </p:nvCxnSpPr>
        <p:spPr bwMode="auto">
          <a:xfrm>
            <a:off x="5287853" y="4313993"/>
            <a:ext cx="72000" cy="0"/>
          </a:xfrm>
          <a:prstGeom prst="line">
            <a:avLst/>
          </a:prstGeom>
          <a:noFill/>
          <a:ln w="19050" cap="rnd">
            <a:solidFill>
              <a:schemeClr val="accent3">
                <a:lumMod val="50000"/>
              </a:schemeClr>
            </a:solidFill>
            <a:round/>
            <a:headEnd/>
            <a:tailEnd/>
          </a:ln>
          <a:extLst>
            <a:ext uri="{909E8E84-426E-40dd-AFC4-6F175D3DCCD1}">
              <a14:hiddenFill xmlns:a14="http://schemas.microsoft.com/office/drawing/2010/main" xmlns="">
                <a:noFill/>
              </a14:hiddenFill>
            </a:ext>
          </a:extLst>
        </p:spPr>
      </p:cxnSp>
      <p:sp>
        <p:nvSpPr>
          <p:cNvPr id="207" name="Rectangle 145"/>
          <p:cNvSpPr>
            <a:spLocks noChangeArrowheads="1"/>
          </p:cNvSpPr>
          <p:nvPr/>
        </p:nvSpPr>
        <p:spPr bwMode="auto">
          <a:xfrm rot="16200000">
            <a:off x="4175831" y="3484705"/>
            <a:ext cx="122501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cap="rnd" algn="ctr">
                <a:solidFill>
                  <a:srgbClr val="000000"/>
                </a:solidFill>
                <a:miter lim="800000"/>
                <a:headEnd/>
                <a:tailEnd/>
              </a14:hiddenLine>
            </a:ext>
          </a:extLst>
        </p:spPr>
        <p:txBody>
          <a:bodyPr wrap="none" anchor="ctr">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a:spcBef>
                <a:spcPct val="0"/>
              </a:spcBef>
              <a:buFontTx/>
              <a:buNone/>
            </a:pPr>
            <a:r>
              <a:rPr lang="en-US" altLang="ja-JP" sz="1200" dirty="0">
                <a:latin typeface="Arial" panose="020B0604020202020204" pitchFamily="34" charset="0"/>
                <a:cs typeface="Arial" panose="020B0604020202020204" pitchFamily="34" charset="0"/>
              </a:rPr>
              <a:t>PFS probability</a:t>
            </a:r>
            <a:endParaRPr lang="ja-JP" altLang="en-US" sz="1200" dirty="0">
              <a:latin typeface="Arial" panose="020B0604020202020204" pitchFamily="34" charset="0"/>
              <a:cs typeface="Arial" panose="020B0604020202020204" pitchFamily="34" charset="0"/>
            </a:endParaRPr>
          </a:p>
        </p:txBody>
      </p:sp>
      <p:sp>
        <p:nvSpPr>
          <p:cNvPr id="215" name="Text Box 69"/>
          <p:cNvSpPr txBox="1">
            <a:spLocks noChangeArrowheads="1"/>
          </p:cNvSpPr>
          <p:nvPr/>
        </p:nvSpPr>
        <p:spPr bwMode="auto">
          <a:xfrm>
            <a:off x="5012577" y="4221022"/>
            <a:ext cx="21319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914400" eaLnBrk="1" hangingPunct="1">
              <a:spcBef>
                <a:spcPct val="0"/>
              </a:spcBef>
              <a:buFontTx/>
              <a:buNone/>
            </a:pPr>
            <a:r>
              <a:rPr lang="en-US" altLang="ja-JP" sz="1200">
                <a:latin typeface="Arial" panose="020B0604020202020204" pitchFamily="34" charset="0"/>
                <a:cs typeface="Arial" panose="020B0604020202020204" pitchFamily="34" charset="0"/>
              </a:rPr>
              <a:t>0.2</a:t>
            </a:r>
          </a:p>
        </p:txBody>
      </p:sp>
      <p:sp>
        <p:nvSpPr>
          <p:cNvPr id="216" name="Text Box 71"/>
          <p:cNvSpPr txBox="1">
            <a:spLocks noChangeArrowheads="1"/>
          </p:cNvSpPr>
          <p:nvPr/>
        </p:nvSpPr>
        <p:spPr bwMode="auto">
          <a:xfrm>
            <a:off x="5012577" y="3760679"/>
            <a:ext cx="21319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914400" eaLnBrk="1" hangingPunct="1">
              <a:spcBef>
                <a:spcPct val="0"/>
              </a:spcBef>
              <a:buFontTx/>
              <a:buNone/>
            </a:pPr>
            <a:r>
              <a:rPr lang="en-US" altLang="ja-JP" sz="1200">
                <a:latin typeface="Arial" panose="020B0604020202020204" pitchFamily="34" charset="0"/>
                <a:cs typeface="Arial" panose="020B0604020202020204" pitchFamily="34" charset="0"/>
              </a:rPr>
              <a:t>0.4</a:t>
            </a:r>
          </a:p>
        </p:txBody>
      </p:sp>
      <p:sp>
        <p:nvSpPr>
          <p:cNvPr id="217" name="Text Box 73"/>
          <p:cNvSpPr txBox="1">
            <a:spLocks noChangeArrowheads="1"/>
          </p:cNvSpPr>
          <p:nvPr/>
        </p:nvSpPr>
        <p:spPr bwMode="auto">
          <a:xfrm>
            <a:off x="5012577" y="3300336"/>
            <a:ext cx="21319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914400" eaLnBrk="1" hangingPunct="1">
              <a:spcBef>
                <a:spcPct val="0"/>
              </a:spcBef>
              <a:buFontTx/>
              <a:buNone/>
            </a:pPr>
            <a:r>
              <a:rPr lang="en-US" altLang="ja-JP" sz="1200">
                <a:latin typeface="Arial" panose="020B0604020202020204" pitchFamily="34" charset="0"/>
                <a:cs typeface="Arial" panose="020B0604020202020204" pitchFamily="34" charset="0"/>
              </a:rPr>
              <a:t>0.6</a:t>
            </a:r>
          </a:p>
        </p:txBody>
      </p:sp>
      <p:sp>
        <p:nvSpPr>
          <p:cNvPr id="218" name="Text Box 75"/>
          <p:cNvSpPr txBox="1">
            <a:spLocks noChangeArrowheads="1"/>
          </p:cNvSpPr>
          <p:nvPr/>
        </p:nvSpPr>
        <p:spPr bwMode="auto">
          <a:xfrm>
            <a:off x="5012577" y="2839994"/>
            <a:ext cx="21319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lgn="l">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914400" eaLnBrk="1" hangingPunct="1">
              <a:spcBef>
                <a:spcPct val="0"/>
              </a:spcBef>
              <a:buFontTx/>
              <a:buNone/>
            </a:pPr>
            <a:r>
              <a:rPr lang="en-US" altLang="ja-JP" sz="1200">
                <a:latin typeface="Arial" panose="020B0604020202020204" pitchFamily="34" charset="0"/>
                <a:cs typeface="Arial" panose="020B0604020202020204" pitchFamily="34" charset="0"/>
              </a:rPr>
              <a:t>0.8</a:t>
            </a:r>
          </a:p>
        </p:txBody>
      </p:sp>
      <p:cxnSp>
        <p:nvCxnSpPr>
          <p:cNvPr id="183" name="直線コネクタ 182"/>
          <p:cNvCxnSpPr/>
          <p:nvPr/>
        </p:nvCxnSpPr>
        <p:spPr bwMode="auto">
          <a:xfrm>
            <a:off x="5359853" y="2471889"/>
            <a:ext cx="0" cy="2302632"/>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cxnSp>
      <p:sp>
        <p:nvSpPr>
          <p:cNvPr id="339" name="Line 149"/>
          <p:cNvSpPr>
            <a:spLocks noChangeShapeType="1"/>
          </p:cNvSpPr>
          <p:nvPr/>
        </p:nvSpPr>
        <p:spPr bwMode="auto">
          <a:xfrm>
            <a:off x="5359853" y="4774422"/>
            <a:ext cx="3435425" cy="0"/>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340" name="Line 66"/>
          <p:cNvSpPr>
            <a:spLocks noChangeShapeType="1"/>
          </p:cNvSpPr>
          <p:nvPr/>
        </p:nvSpPr>
        <p:spPr bwMode="auto">
          <a:xfrm>
            <a:off x="5288416" y="4774422"/>
            <a:ext cx="71437" cy="0"/>
          </a:xfrm>
          <a:prstGeom prst="line">
            <a:avLst/>
          </a:prstGeom>
          <a:noFill/>
          <a:ln w="1905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341" name="コンテンツ プレースホルダー 6"/>
          <p:cNvSpPr txBox="1">
            <a:spLocks/>
          </p:cNvSpPr>
          <p:nvPr/>
        </p:nvSpPr>
        <p:spPr>
          <a:xfrm>
            <a:off x="327025" y="1201700"/>
            <a:ext cx="4177428" cy="369332"/>
          </a:xfrm>
          <a:prstGeom prst="rect">
            <a:avLst/>
          </a:prstGeom>
        </p:spPr>
        <p:txBody>
          <a:bodyPr wrap="square">
            <a:spAutoFit/>
          </a:bodyPr>
          <a:lstStyle>
            <a:lvl1pPr marL="342900" indent="-342900" algn="l" defTabSz="457200" rtl="0" fontAlgn="base">
              <a:spcBef>
                <a:spcPts val="1800"/>
              </a:spcBef>
              <a:spcAft>
                <a:spcPct val="0"/>
              </a:spcAft>
              <a:buClr>
                <a:srgbClr val="D9C52A"/>
              </a:buClr>
              <a:buFont typeface="Wingdings" panose="05000000000000000000" pitchFamily="2" charset="2"/>
              <a:buChar char="l"/>
              <a:defRPr sz="2200" kern="1200">
                <a:solidFill>
                  <a:schemeClr val="bg1"/>
                </a:solidFill>
                <a:latin typeface="+mn-lt"/>
                <a:ea typeface="+mn-ea"/>
                <a:cs typeface="+mn-cs"/>
              </a:defRPr>
            </a:lvl1pPr>
            <a:lvl2pPr marL="742950" indent="-285750" algn="l" defTabSz="457200" rtl="0" fontAlgn="base">
              <a:spcBef>
                <a:spcPts val="1800"/>
              </a:spcBef>
              <a:spcAft>
                <a:spcPct val="0"/>
              </a:spcAft>
              <a:buClr>
                <a:srgbClr val="D9C52A"/>
              </a:buClr>
              <a:buFont typeface="Arial" charset="0"/>
              <a:buChar char="–"/>
              <a:defRPr sz="2000" kern="1200">
                <a:solidFill>
                  <a:schemeClr val="bg1"/>
                </a:solidFill>
                <a:latin typeface="+mn-lt"/>
                <a:ea typeface="+mn-ea"/>
                <a:cs typeface="+mn-cs"/>
              </a:defRPr>
            </a:lvl2pPr>
            <a:lvl3pPr marL="1143000" indent="-228600" algn="l" defTabSz="457200" rtl="0" fontAlgn="base">
              <a:spcBef>
                <a:spcPts val="1800"/>
              </a:spcBef>
              <a:spcAft>
                <a:spcPct val="0"/>
              </a:spcAft>
              <a:buClr>
                <a:srgbClr val="D9C52A"/>
              </a:buClr>
              <a:buFont typeface="Arial" charset="0"/>
              <a:buChar char="•"/>
              <a:defRPr sz="1800" kern="1200">
                <a:solidFill>
                  <a:schemeClr val="bg1"/>
                </a:solidFill>
                <a:latin typeface="+mn-lt"/>
                <a:ea typeface="+mn-ea"/>
                <a:cs typeface="+mn-cs"/>
              </a:defRPr>
            </a:lvl3pPr>
            <a:lvl4pPr marL="1600200" indent="-228600" algn="l" defTabSz="457200" rtl="0" fontAlgn="base">
              <a:spcBef>
                <a:spcPts val="1800"/>
              </a:spcBef>
              <a:spcAft>
                <a:spcPct val="0"/>
              </a:spcAft>
              <a:buClr>
                <a:srgbClr val="D9C52A"/>
              </a:buClr>
              <a:buFont typeface="Arial" charset="0"/>
              <a:buChar char="–"/>
              <a:defRPr sz="1600" kern="1200">
                <a:solidFill>
                  <a:schemeClr val="bg1"/>
                </a:solidFill>
                <a:latin typeface="+mn-lt"/>
                <a:ea typeface="+mn-ea"/>
                <a:cs typeface="+mn-cs"/>
              </a:defRPr>
            </a:lvl4pPr>
            <a:lvl5pPr marL="2057400" indent="-228600" algn="l" defTabSz="457200" rtl="0" fontAlgn="base">
              <a:spcBef>
                <a:spcPts val="1800"/>
              </a:spcBef>
              <a:spcAft>
                <a:spcPct val="0"/>
              </a:spcAft>
              <a:buClr>
                <a:srgbClr val="D9C52A"/>
              </a:buClr>
              <a:buFont typeface="Arial" charset="0"/>
              <a:buChar char="»"/>
              <a:defRPr sz="16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6700" indent="-266700" algn="ctr">
              <a:buNone/>
            </a:pPr>
            <a:r>
              <a:rPr kumimoji="1" lang="en-US" altLang="ja-JP" sz="1800" b="1" dirty="0" smtClean="0">
                <a:solidFill>
                  <a:schemeClr val="tx1"/>
                </a:solidFill>
              </a:rPr>
              <a:t>Exon 19 deletion</a:t>
            </a:r>
            <a:endParaRPr kumimoji="1" lang="en-US" altLang="ja-JP" sz="1800" b="1" dirty="0">
              <a:solidFill>
                <a:schemeClr val="tx1"/>
              </a:solidFill>
            </a:endParaRPr>
          </a:p>
        </p:txBody>
      </p:sp>
      <p:sp>
        <p:nvSpPr>
          <p:cNvPr id="342" name="コンテンツ プレースホルダー 6"/>
          <p:cNvSpPr txBox="1">
            <a:spLocks/>
          </p:cNvSpPr>
          <p:nvPr/>
        </p:nvSpPr>
        <p:spPr>
          <a:xfrm>
            <a:off x="4643438" y="1201700"/>
            <a:ext cx="4130675" cy="369332"/>
          </a:xfrm>
          <a:prstGeom prst="rect">
            <a:avLst/>
          </a:prstGeom>
        </p:spPr>
        <p:txBody>
          <a:bodyPr wrap="square">
            <a:spAutoFit/>
          </a:bodyPr>
          <a:lstStyle>
            <a:lvl1pPr marL="342900" indent="-342900" algn="l" defTabSz="457200" rtl="0" fontAlgn="base">
              <a:spcBef>
                <a:spcPts val="1800"/>
              </a:spcBef>
              <a:spcAft>
                <a:spcPct val="0"/>
              </a:spcAft>
              <a:buClr>
                <a:srgbClr val="D9C52A"/>
              </a:buClr>
              <a:buFont typeface="Wingdings" panose="05000000000000000000" pitchFamily="2" charset="2"/>
              <a:buChar char="l"/>
              <a:defRPr sz="2200" kern="1200">
                <a:solidFill>
                  <a:schemeClr val="bg1"/>
                </a:solidFill>
                <a:latin typeface="+mn-lt"/>
                <a:ea typeface="+mn-ea"/>
                <a:cs typeface="+mn-cs"/>
              </a:defRPr>
            </a:lvl1pPr>
            <a:lvl2pPr marL="742950" indent="-285750" algn="l" defTabSz="457200" rtl="0" fontAlgn="base">
              <a:spcBef>
                <a:spcPts val="1800"/>
              </a:spcBef>
              <a:spcAft>
                <a:spcPct val="0"/>
              </a:spcAft>
              <a:buClr>
                <a:srgbClr val="D9C52A"/>
              </a:buClr>
              <a:buFont typeface="Arial" charset="0"/>
              <a:buChar char="–"/>
              <a:defRPr sz="2000" kern="1200">
                <a:solidFill>
                  <a:schemeClr val="bg1"/>
                </a:solidFill>
                <a:latin typeface="+mn-lt"/>
                <a:ea typeface="+mn-ea"/>
                <a:cs typeface="+mn-cs"/>
              </a:defRPr>
            </a:lvl2pPr>
            <a:lvl3pPr marL="1143000" indent="-228600" algn="l" defTabSz="457200" rtl="0" fontAlgn="base">
              <a:spcBef>
                <a:spcPts val="1800"/>
              </a:spcBef>
              <a:spcAft>
                <a:spcPct val="0"/>
              </a:spcAft>
              <a:buClr>
                <a:srgbClr val="D9C52A"/>
              </a:buClr>
              <a:buFont typeface="Arial" charset="0"/>
              <a:buChar char="•"/>
              <a:defRPr sz="1800" kern="1200">
                <a:solidFill>
                  <a:schemeClr val="bg1"/>
                </a:solidFill>
                <a:latin typeface="+mn-lt"/>
                <a:ea typeface="+mn-ea"/>
                <a:cs typeface="+mn-cs"/>
              </a:defRPr>
            </a:lvl3pPr>
            <a:lvl4pPr marL="1600200" indent="-228600" algn="l" defTabSz="457200" rtl="0" fontAlgn="base">
              <a:spcBef>
                <a:spcPts val="1800"/>
              </a:spcBef>
              <a:spcAft>
                <a:spcPct val="0"/>
              </a:spcAft>
              <a:buClr>
                <a:srgbClr val="D9C52A"/>
              </a:buClr>
              <a:buFont typeface="Arial" charset="0"/>
              <a:buChar char="–"/>
              <a:defRPr sz="1600" kern="1200">
                <a:solidFill>
                  <a:schemeClr val="bg1"/>
                </a:solidFill>
                <a:latin typeface="+mn-lt"/>
                <a:ea typeface="+mn-ea"/>
                <a:cs typeface="+mn-cs"/>
              </a:defRPr>
            </a:lvl4pPr>
            <a:lvl5pPr marL="2057400" indent="-228600" algn="l" defTabSz="457200" rtl="0" fontAlgn="base">
              <a:spcBef>
                <a:spcPts val="1800"/>
              </a:spcBef>
              <a:spcAft>
                <a:spcPct val="0"/>
              </a:spcAft>
              <a:buClr>
                <a:srgbClr val="D9C52A"/>
              </a:buClr>
              <a:buFont typeface="Arial" charset="0"/>
              <a:buChar char="»"/>
              <a:defRPr sz="16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6700" indent="-266700" algn="ctr">
              <a:buNone/>
            </a:pPr>
            <a:r>
              <a:rPr kumimoji="1" lang="en-US" altLang="ja-JP" sz="1800" b="1" dirty="0" smtClean="0">
                <a:solidFill>
                  <a:schemeClr val="tx1"/>
                </a:solidFill>
              </a:rPr>
              <a:t>Exon 21 L858R</a:t>
            </a:r>
            <a:endParaRPr kumimoji="1" lang="en-US" altLang="ja-JP" sz="1800" b="1" dirty="0">
              <a:solidFill>
                <a:schemeClr val="tx1"/>
              </a:solidFill>
            </a:endParaRPr>
          </a:p>
        </p:txBody>
      </p:sp>
      <p:grpSp>
        <p:nvGrpSpPr>
          <p:cNvPr id="10" name="グループ化 21511"/>
          <p:cNvGrpSpPr/>
          <p:nvPr/>
        </p:nvGrpSpPr>
        <p:grpSpPr>
          <a:xfrm>
            <a:off x="1070224" y="2414872"/>
            <a:ext cx="2672839" cy="2359649"/>
            <a:chOff x="1070224" y="2293462"/>
            <a:chExt cx="2672839" cy="2359649"/>
          </a:xfrm>
        </p:grpSpPr>
        <p:sp>
          <p:nvSpPr>
            <p:cNvPr id="149" name="Freeform 5"/>
            <p:cNvSpPr>
              <a:spLocks/>
            </p:cNvSpPr>
            <p:nvPr/>
          </p:nvSpPr>
          <p:spPr bwMode="auto">
            <a:xfrm>
              <a:off x="1070224" y="2348710"/>
              <a:ext cx="2672839" cy="2304401"/>
            </a:xfrm>
            <a:custGeom>
              <a:avLst/>
              <a:gdLst>
                <a:gd name="T0" fmla="*/ 0 w 2722"/>
                <a:gd name="T1" fmla="*/ 0 h 2188"/>
                <a:gd name="T2" fmla="*/ 170 w 2722"/>
                <a:gd name="T3" fmla="*/ 0 h 2188"/>
                <a:gd name="T4" fmla="*/ 170 w 2722"/>
                <a:gd name="T5" fmla="*/ 58 h 2188"/>
                <a:gd name="T6" fmla="*/ 228 w 2722"/>
                <a:gd name="T7" fmla="*/ 58 h 2188"/>
                <a:gd name="T8" fmla="*/ 228 w 2722"/>
                <a:gd name="T9" fmla="*/ 116 h 2188"/>
                <a:gd name="T10" fmla="*/ 270 w 2722"/>
                <a:gd name="T11" fmla="*/ 116 h 2188"/>
                <a:gd name="T12" fmla="*/ 270 w 2722"/>
                <a:gd name="T13" fmla="*/ 178 h 2188"/>
                <a:gd name="T14" fmla="*/ 300 w 2722"/>
                <a:gd name="T15" fmla="*/ 178 h 2188"/>
                <a:gd name="T16" fmla="*/ 300 w 2722"/>
                <a:gd name="T17" fmla="*/ 242 h 2188"/>
                <a:gd name="T18" fmla="*/ 312 w 2722"/>
                <a:gd name="T19" fmla="*/ 242 h 2188"/>
                <a:gd name="T20" fmla="*/ 312 w 2722"/>
                <a:gd name="T21" fmla="*/ 298 h 2188"/>
                <a:gd name="T22" fmla="*/ 322 w 2722"/>
                <a:gd name="T23" fmla="*/ 298 h 2188"/>
                <a:gd name="T24" fmla="*/ 322 w 2722"/>
                <a:gd name="T25" fmla="*/ 356 h 2188"/>
                <a:gd name="T26" fmla="*/ 404 w 2722"/>
                <a:gd name="T27" fmla="*/ 356 h 2188"/>
                <a:gd name="T28" fmla="*/ 404 w 2722"/>
                <a:gd name="T29" fmla="*/ 416 h 2188"/>
                <a:gd name="T30" fmla="*/ 516 w 2722"/>
                <a:gd name="T31" fmla="*/ 416 h 2188"/>
                <a:gd name="T32" fmla="*/ 516 w 2722"/>
                <a:gd name="T33" fmla="*/ 478 h 2188"/>
                <a:gd name="T34" fmla="*/ 644 w 2722"/>
                <a:gd name="T35" fmla="*/ 478 h 2188"/>
                <a:gd name="T36" fmla="*/ 644 w 2722"/>
                <a:gd name="T37" fmla="*/ 544 h 2188"/>
                <a:gd name="T38" fmla="*/ 654 w 2722"/>
                <a:gd name="T39" fmla="*/ 544 h 2188"/>
                <a:gd name="T40" fmla="*/ 654 w 2722"/>
                <a:gd name="T41" fmla="*/ 598 h 2188"/>
                <a:gd name="T42" fmla="*/ 818 w 2722"/>
                <a:gd name="T43" fmla="*/ 598 h 2188"/>
                <a:gd name="T44" fmla="*/ 818 w 2722"/>
                <a:gd name="T45" fmla="*/ 660 h 2188"/>
                <a:gd name="T46" fmla="*/ 918 w 2722"/>
                <a:gd name="T47" fmla="*/ 660 h 2188"/>
                <a:gd name="T48" fmla="*/ 918 w 2722"/>
                <a:gd name="T49" fmla="*/ 726 h 2188"/>
                <a:gd name="T50" fmla="*/ 976 w 2722"/>
                <a:gd name="T51" fmla="*/ 726 h 2188"/>
                <a:gd name="T52" fmla="*/ 976 w 2722"/>
                <a:gd name="T53" fmla="*/ 796 h 2188"/>
                <a:gd name="T54" fmla="*/ 988 w 2722"/>
                <a:gd name="T55" fmla="*/ 796 h 2188"/>
                <a:gd name="T56" fmla="*/ 988 w 2722"/>
                <a:gd name="T57" fmla="*/ 866 h 2188"/>
                <a:gd name="T58" fmla="*/ 1116 w 2722"/>
                <a:gd name="T59" fmla="*/ 866 h 2188"/>
                <a:gd name="T60" fmla="*/ 1116 w 2722"/>
                <a:gd name="T61" fmla="*/ 934 h 2188"/>
                <a:gd name="T62" fmla="*/ 1126 w 2722"/>
                <a:gd name="T63" fmla="*/ 934 h 2188"/>
                <a:gd name="T64" fmla="*/ 1126 w 2722"/>
                <a:gd name="T65" fmla="*/ 1074 h 2188"/>
                <a:gd name="T66" fmla="*/ 1200 w 2722"/>
                <a:gd name="T67" fmla="*/ 1074 h 2188"/>
                <a:gd name="T68" fmla="*/ 1200 w 2722"/>
                <a:gd name="T69" fmla="*/ 1146 h 2188"/>
                <a:gd name="T70" fmla="*/ 1262 w 2722"/>
                <a:gd name="T71" fmla="*/ 1146 h 2188"/>
                <a:gd name="T72" fmla="*/ 1262 w 2722"/>
                <a:gd name="T73" fmla="*/ 1214 h 2188"/>
                <a:gd name="T74" fmla="*/ 1272 w 2722"/>
                <a:gd name="T75" fmla="*/ 1214 h 2188"/>
                <a:gd name="T76" fmla="*/ 1272 w 2722"/>
                <a:gd name="T77" fmla="*/ 1294 h 2188"/>
                <a:gd name="T78" fmla="*/ 1286 w 2722"/>
                <a:gd name="T79" fmla="*/ 1294 h 2188"/>
                <a:gd name="T80" fmla="*/ 1286 w 2722"/>
                <a:gd name="T81" fmla="*/ 1354 h 2188"/>
                <a:gd name="T82" fmla="*/ 1460 w 2722"/>
                <a:gd name="T83" fmla="*/ 1354 h 2188"/>
                <a:gd name="T84" fmla="*/ 1460 w 2722"/>
                <a:gd name="T85" fmla="*/ 1422 h 2188"/>
                <a:gd name="T86" fmla="*/ 1520 w 2722"/>
                <a:gd name="T87" fmla="*/ 1422 h 2188"/>
                <a:gd name="T88" fmla="*/ 1520 w 2722"/>
                <a:gd name="T89" fmla="*/ 1492 h 2188"/>
                <a:gd name="T90" fmla="*/ 1592 w 2722"/>
                <a:gd name="T91" fmla="*/ 1492 h 2188"/>
                <a:gd name="T92" fmla="*/ 1592 w 2722"/>
                <a:gd name="T93" fmla="*/ 1560 h 2188"/>
                <a:gd name="T94" fmla="*/ 2060 w 2722"/>
                <a:gd name="T95" fmla="*/ 1560 h 2188"/>
                <a:gd name="T96" fmla="*/ 2060 w 2722"/>
                <a:gd name="T97" fmla="*/ 1640 h 2188"/>
                <a:gd name="T98" fmla="*/ 2080 w 2722"/>
                <a:gd name="T99" fmla="*/ 1640 h 2188"/>
                <a:gd name="T100" fmla="*/ 2080 w 2722"/>
                <a:gd name="T101" fmla="*/ 1732 h 2188"/>
                <a:gd name="T102" fmla="*/ 2228 w 2722"/>
                <a:gd name="T103" fmla="*/ 1732 h 2188"/>
                <a:gd name="T104" fmla="*/ 2228 w 2722"/>
                <a:gd name="T105" fmla="*/ 1846 h 2188"/>
                <a:gd name="T106" fmla="*/ 2430 w 2722"/>
                <a:gd name="T107" fmla="*/ 1846 h 2188"/>
                <a:gd name="T108" fmla="*/ 2430 w 2722"/>
                <a:gd name="T109" fmla="*/ 1962 h 2188"/>
                <a:gd name="T110" fmla="*/ 2444 w 2722"/>
                <a:gd name="T111" fmla="*/ 1962 h 2188"/>
                <a:gd name="T112" fmla="*/ 2444 w 2722"/>
                <a:gd name="T113" fmla="*/ 2076 h 2188"/>
                <a:gd name="T114" fmla="*/ 2722 w 2722"/>
                <a:gd name="T115" fmla="*/ 2076 h 2188"/>
                <a:gd name="T116" fmla="*/ 2722 w 2722"/>
                <a:gd name="T117" fmla="*/ 2188 h 2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2" h="2188">
                  <a:moveTo>
                    <a:pt x="0" y="0"/>
                  </a:moveTo>
                  <a:lnTo>
                    <a:pt x="170" y="0"/>
                  </a:lnTo>
                  <a:lnTo>
                    <a:pt x="170" y="58"/>
                  </a:lnTo>
                  <a:lnTo>
                    <a:pt x="228" y="58"/>
                  </a:lnTo>
                  <a:lnTo>
                    <a:pt x="228" y="116"/>
                  </a:lnTo>
                  <a:lnTo>
                    <a:pt x="270" y="116"/>
                  </a:lnTo>
                  <a:lnTo>
                    <a:pt x="270" y="178"/>
                  </a:lnTo>
                  <a:lnTo>
                    <a:pt x="300" y="178"/>
                  </a:lnTo>
                  <a:lnTo>
                    <a:pt x="300" y="242"/>
                  </a:lnTo>
                  <a:lnTo>
                    <a:pt x="312" y="242"/>
                  </a:lnTo>
                  <a:lnTo>
                    <a:pt x="312" y="298"/>
                  </a:lnTo>
                  <a:lnTo>
                    <a:pt x="322" y="298"/>
                  </a:lnTo>
                  <a:lnTo>
                    <a:pt x="322" y="356"/>
                  </a:lnTo>
                  <a:lnTo>
                    <a:pt x="404" y="356"/>
                  </a:lnTo>
                  <a:lnTo>
                    <a:pt x="404" y="416"/>
                  </a:lnTo>
                  <a:lnTo>
                    <a:pt x="516" y="416"/>
                  </a:lnTo>
                  <a:lnTo>
                    <a:pt x="516" y="478"/>
                  </a:lnTo>
                  <a:lnTo>
                    <a:pt x="644" y="478"/>
                  </a:lnTo>
                  <a:lnTo>
                    <a:pt x="644" y="544"/>
                  </a:lnTo>
                  <a:lnTo>
                    <a:pt x="654" y="544"/>
                  </a:lnTo>
                  <a:lnTo>
                    <a:pt x="654" y="598"/>
                  </a:lnTo>
                  <a:lnTo>
                    <a:pt x="818" y="598"/>
                  </a:lnTo>
                  <a:lnTo>
                    <a:pt x="818" y="660"/>
                  </a:lnTo>
                  <a:lnTo>
                    <a:pt x="918" y="660"/>
                  </a:lnTo>
                  <a:lnTo>
                    <a:pt x="918" y="726"/>
                  </a:lnTo>
                  <a:lnTo>
                    <a:pt x="976" y="726"/>
                  </a:lnTo>
                  <a:lnTo>
                    <a:pt x="976" y="796"/>
                  </a:lnTo>
                  <a:lnTo>
                    <a:pt x="988" y="796"/>
                  </a:lnTo>
                  <a:lnTo>
                    <a:pt x="988" y="866"/>
                  </a:lnTo>
                  <a:lnTo>
                    <a:pt x="1116" y="866"/>
                  </a:lnTo>
                  <a:lnTo>
                    <a:pt x="1116" y="934"/>
                  </a:lnTo>
                  <a:lnTo>
                    <a:pt x="1126" y="934"/>
                  </a:lnTo>
                  <a:lnTo>
                    <a:pt x="1126" y="1074"/>
                  </a:lnTo>
                  <a:lnTo>
                    <a:pt x="1200" y="1074"/>
                  </a:lnTo>
                  <a:lnTo>
                    <a:pt x="1200" y="1146"/>
                  </a:lnTo>
                  <a:lnTo>
                    <a:pt x="1262" y="1146"/>
                  </a:lnTo>
                  <a:lnTo>
                    <a:pt x="1262" y="1214"/>
                  </a:lnTo>
                  <a:lnTo>
                    <a:pt x="1272" y="1214"/>
                  </a:lnTo>
                  <a:lnTo>
                    <a:pt x="1272" y="1294"/>
                  </a:lnTo>
                  <a:lnTo>
                    <a:pt x="1286" y="1294"/>
                  </a:lnTo>
                  <a:lnTo>
                    <a:pt x="1286" y="1354"/>
                  </a:lnTo>
                  <a:lnTo>
                    <a:pt x="1460" y="1354"/>
                  </a:lnTo>
                  <a:lnTo>
                    <a:pt x="1460" y="1422"/>
                  </a:lnTo>
                  <a:lnTo>
                    <a:pt x="1520" y="1422"/>
                  </a:lnTo>
                  <a:lnTo>
                    <a:pt x="1520" y="1492"/>
                  </a:lnTo>
                  <a:lnTo>
                    <a:pt x="1592" y="1492"/>
                  </a:lnTo>
                  <a:lnTo>
                    <a:pt x="1592" y="1560"/>
                  </a:lnTo>
                  <a:lnTo>
                    <a:pt x="2060" y="1560"/>
                  </a:lnTo>
                  <a:lnTo>
                    <a:pt x="2060" y="1640"/>
                  </a:lnTo>
                  <a:lnTo>
                    <a:pt x="2080" y="1640"/>
                  </a:lnTo>
                  <a:lnTo>
                    <a:pt x="2080" y="1732"/>
                  </a:lnTo>
                  <a:lnTo>
                    <a:pt x="2228" y="1732"/>
                  </a:lnTo>
                  <a:lnTo>
                    <a:pt x="2228" y="1846"/>
                  </a:lnTo>
                  <a:lnTo>
                    <a:pt x="2430" y="1846"/>
                  </a:lnTo>
                  <a:lnTo>
                    <a:pt x="2430" y="1962"/>
                  </a:lnTo>
                  <a:lnTo>
                    <a:pt x="2444" y="1962"/>
                  </a:lnTo>
                  <a:lnTo>
                    <a:pt x="2444" y="2076"/>
                  </a:lnTo>
                  <a:lnTo>
                    <a:pt x="2722" y="2076"/>
                  </a:lnTo>
                  <a:lnTo>
                    <a:pt x="2722" y="2188"/>
                  </a:lnTo>
                </a:path>
              </a:pathLst>
            </a:custGeom>
            <a:ln>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latin typeface="Arial" panose="020B0604020202020204" pitchFamily="34" charset="0"/>
                <a:cs typeface="Arial" panose="020B0604020202020204" pitchFamily="34" charset="0"/>
              </a:endParaRPr>
            </a:p>
          </p:txBody>
        </p:sp>
        <p:grpSp>
          <p:nvGrpSpPr>
            <p:cNvPr id="11" name="グループ化 21509"/>
            <p:cNvGrpSpPr/>
            <p:nvPr/>
          </p:nvGrpSpPr>
          <p:grpSpPr>
            <a:xfrm>
              <a:off x="1103019" y="2293462"/>
              <a:ext cx="2076454" cy="1930961"/>
              <a:chOff x="1103019" y="2293462"/>
              <a:chExt cx="2076454" cy="1930961"/>
            </a:xfrm>
          </p:grpSpPr>
          <p:grpSp>
            <p:nvGrpSpPr>
              <p:cNvPr id="12" name="Group 215"/>
              <p:cNvGrpSpPr>
                <a:grpSpLocks/>
              </p:cNvGrpSpPr>
              <p:nvPr/>
            </p:nvGrpSpPr>
            <p:grpSpPr bwMode="auto">
              <a:xfrm>
                <a:off x="3071473" y="4116423"/>
                <a:ext cx="108000" cy="108000"/>
                <a:chOff x="2131" y="978"/>
                <a:chExt cx="68" cy="68"/>
              </a:xfrm>
            </p:grpSpPr>
            <p:sp>
              <p:nvSpPr>
                <p:cNvPr id="179" name="Line 213"/>
                <p:cNvSpPr>
                  <a:spLocks noChangeShapeType="1"/>
                </p:cNvSpPr>
                <p:nvPr/>
              </p:nvSpPr>
              <p:spPr bwMode="auto">
                <a:xfrm>
                  <a:off x="2165" y="978"/>
                  <a:ext cx="0" cy="68"/>
                </a:xfrm>
                <a:prstGeom prst="line">
                  <a:avLst/>
                </a:prstGeom>
                <a:ln>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latin typeface="Arial" panose="020B0604020202020204" pitchFamily="34" charset="0"/>
                    <a:cs typeface="Arial" panose="020B0604020202020204" pitchFamily="34" charset="0"/>
                  </a:endParaRPr>
                </a:p>
              </p:txBody>
            </p:sp>
            <p:sp>
              <p:nvSpPr>
                <p:cNvPr id="180" name="Line 214"/>
                <p:cNvSpPr>
                  <a:spLocks noChangeShapeType="1"/>
                </p:cNvSpPr>
                <p:nvPr/>
              </p:nvSpPr>
              <p:spPr bwMode="auto">
                <a:xfrm>
                  <a:off x="2131" y="1012"/>
                  <a:ext cx="68" cy="0"/>
                </a:xfrm>
                <a:prstGeom prst="line">
                  <a:avLst/>
                </a:prstGeom>
                <a:ln>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latin typeface="Arial" panose="020B0604020202020204" pitchFamily="34" charset="0"/>
                    <a:cs typeface="Arial" panose="020B0604020202020204" pitchFamily="34" charset="0"/>
                  </a:endParaRPr>
                </a:p>
              </p:txBody>
            </p:sp>
          </p:grpSp>
          <p:grpSp>
            <p:nvGrpSpPr>
              <p:cNvPr id="13" name="Group 215"/>
              <p:cNvGrpSpPr>
                <a:grpSpLocks/>
              </p:cNvGrpSpPr>
              <p:nvPr/>
            </p:nvGrpSpPr>
            <p:grpSpPr bwMode="auto">
              <a:xfrm>
                <a:off x="3045163" y="4019643"/>
                <a:ext cx="108000" cy="108000"/>
                <a:chOff x="2131" y="978"/>
                <a:chExt cx="68" cy="68"/>
              </a:xfrm>
            </p:grpSpPr>
            <p:sp>
              <p:nvSpPr>
                <p:cNvPr id="177" name="Line 213"/>
                <p:cNvSpPr>
                  <a:spLocks noChangeShapeType="1"/>
                </p:cNvSpPr>
                <p:nvPr/>
              </p:nvSpPr>
              <p:spPr bwMode="auto">
                <a:xfrm>
                  <a:off x="2165" y="978"/>
                  <a:ext cx="0" cy="68"/>
                </a:xfrm>
                <a:prstGeom prst="line">
                  <a:avLst/>
                </a:prstGeom>
                <a:ln>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latin typeface="Arial" panose="020B0604020202020204" pitchFamily="34" charset="0"/>
                    <a:cs typeface="Arial" panose="020B0604020202020204" pitchFamily="34" charset="0"/>
                  </a:endParaRPr>
                </a:p>
              </p:txBody>
            </p:sp>
            <p:sp>
              <p:nvSpPr>
                <p:cNvPr id="178" name="Line 214"/>
                <p:cNvSpPr>
                  <a:spLocks noChangeShapeType="1"/>
                </p:cNvSpPr>
                <p:nvPr/>
              </p:nvSpPr>
              <p:spPr bwMode="auto">
                <a:xfrm>
                  <a:off x="2131" y="1012"/>
                  <a:ext cx="68" cy="0"/>
                </a:xfrm>
                <a:prstGeom prst="line">
                  <a:avLst/>
                </a:prstGeom>
                <a:ln>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latin typeface="Arial" panose="020B0604020202020204" pitchFamily="34" charset="0"/>
                    <a:cs typeface="Arial" panose="020B0604020202020204" pitchFamily="34" charset="0"/>
                  </a:endParaRPr>
                </a:p>
              </p:txBody>
            </p:sp>
          </p:grpSp>
          <p:grpSp>
            <p:nvGrpSpPr>
              <p:cNvPr id="97" name="Group 215"/>
              <p:cNvGrpSpPr>
                <a:grpSpLocks/>
              </p:cNvGrpSpPr>
              <p:nvPr/>
            </p:nvGrpSpPr>
            <p:grpSpPr bwMode="auto">
              <a:xfrm>
                <a:off x="2930356" y="3935555"/>
                <a:ext cx="108000" cy="108000"/>
                <a:chOff x="2131" y="978"/>
                <a:chExt cx="68" cy="68"/>
              </a:xfrm>
            </p:grpSpPr>
            <p:sp>
              <p:nvSpPr>
                <p:cNvPr id="175" name="Line 213"/>
                <p:cNvSpPr>
                  <a:spLocks noChangeShapeType="1"/>
                </p:cNvSpPr>
                <p:nvPr/>
              </p:nvSpPr>
              <p:spPr bwMode="auto">
                <a:xfrm>
                  <a:off x="2165" y="978"/>
                  <a:ext cx="0" cy="68"/>
                </a:xfrm>
                <a:prstGeom prst="line">
                  <a:avLst/>
                </a:prstGeom>
                <a:ln>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latin typeface="Arial" panose="020B0604020202020204" pitchFamily="34" charset="0"/>
                    <a:cs typeface="Arial" panose="020B0604020202020204" pitchFamily="34" charset="0"/>
                  </a:endParaRPr>
                </a:p>
              </p:txBody>
            </p:sp>
            <p:sp>
              <p:nvSpPr>
                <p:cNvPr id="176" name="Line 214"/>
                <p:cNvSpPr>
                  <a:spLocks noChangeShapeType="1"/>
                </p:cNvSpPr>
                <p:nvPr/>
              </p:nvSpPr>
              <p:spPr bwMode="auto">
                <a:xfrm>
                  <a:off x="2131" y="1012"/>
                  <a:ext cx="68" cy="0"/>
                </a:xfrm>
                <a:prstGeom prst="line">
                  <a:avLst/>
                </a:prstGeom>
                <a:ln>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latin typeface="Arial" panose="020B0604020202020204" pitchFamily="34" charset="0"/>
                    <a:cs typeface="Arial" panose="020B0604020202020204" pitchFamily="34" charset="0"/>
                  </a:endParaRPr>
                </a:p>
              </p:txBody>
            </p:sp>
          </p:grpSp>
          <p:grpSp>
            <p:nvGrpSpPr>
              <p:cNvPr id="99" name="Group 215"/>
              <p:cNvGrpSpPr>
                <a:grpSpLocks/>
              </p:cNvGrpSpPr>
              <p:nvPr/>
            </p:nvGrpSpPr>
            <p:grpSpPr bwMode="auto">
              <a:xfrm>
                <a:off x="1964068" y="3056599"/>
                <a:ext cx="108000" cy="108000"/>
                <a:chOff x="2131" y="978"/>
                <a:chExt cx="68" cy="68"/>
              </a:xfrm>
            </p:grpSpPr>
            <p:sp>
              <p:nvSpPr>
                <p:cNvPr id="173" name="Line 213"/>
                <p:cNvSpPr>
                  <a:spLocks noChangeShapeType="1"/>
                </p:cNvSpPr>
                <p:nvPr/>
              </p:nvSpPr>
              <p:spPr bwMode="auto">
                <a:xfrm>
                  <a:off x="2165" y="978"/>
                  <a:ext cx="0" cy="68"/>
                </a:xfrm>
                <a:prstGeom prst="line">
                  <a:avLst/>
                </a:prstGeom>
                <a:ln>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latin typeface="Arial" panose="020B0604020202020204" pitchFamily="34" charset="0"/>
                    <a:cs typeface="Arial" panose="020B0604020202020204" pitchFamily="34" charset="0"/>
                  </a:endParaRPr>
                </a:p>
              </p:txBody>
            </p:sp>
            <p:sp>
              <p:nvSpPr>
                <p:cNvPr id="174" name="Line 214"/>
                <p:cNvSpPr>
                  <a:spLocks noChangeShapeType="1"/>
                </p:cNvSpPr>
                <p:nvPr/>
              </p:nvSpPr>
              <p:spPr bwMode="auto">
                <a:xfrm>
                  <a:off x="2131" y="1012"/>
                  <a:ext cx="68" cy="0"/>
                </a:xfrm>
                <a:prstGeom prst="line">
                  <a:avLst/>
                </a:prstGeom>
                <a:ln>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latin typeface="Arial" panose="020B0604020202020204" pitchFamily="34" charset="0"/>
                    <a:cs typeface="Arial" panose="020B0604020202020204" pitchFamily="34" charset="0"/>
                  </a:endParaRPr>
                </a:p>
              </p:txBody>
            </p:sp>
          </p:grpSp>
          <p:grpSp>
            <p:nvGrpSpPr>
              <p:cNvPr id="100" name="Group 215"/>
              <p:cNvGrpSpPr>
                <a:grpSpLocks/>
              </p:cNvGrpSpPr>
              <p:nvPr/>
            </p:nvGrpSpPr>
            <p:grpSpPr bwMode="auto">
              <a:xfrm>
                <a:off x="1899489" y="2988377"/>
                <a:ext cx="108000" cy="108000"/>
                <a:chOff x="2131" y="978"/>
                <a:chExt cx="68" cy="68"/>
              </a:xfrm>
            </p:grpSpPr>
            <p:sp>
              <p:nvSpPr>
                <p:cNvPr id="171" name="Line 213"/>
                <p:cNvSpPr>
                  <a:spLocks noChangeShapeType="1"/>
                </p:cNvSpPr>
                <p:nvPr/>
              </p:nvSpPr>
              <p:spPr bwMode="auto">
                <a:xfrm>
                  <a:off x="2165" y="978"/>
                  <a:ext cx="0" cy="68"/>
                </a:xfrm>
                <a:prstGeom prst="line">
                  <a:avLst/>
                </a:prstGeom>
                <a:ln>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latin typeface="Arial" panose="020B0604020202020204" pitchFamily="34" charset="0"/>
                    <a:cs typeface="Arial" panose="020B0604020202020204" pitchFamily="34" charset="0"/>
                  </a:endParaRPr>
                </a:p>
              </p:txBody>
            </p:sp>
            <p:sp>
              <p:nvSpPr>
                <p:cNvPr id="172" name="Line 214"/>
                <p:cNvSpPr>
                  <a:spLocks noChangeShapeType="1"/>
                </p:cNvSpPr>
                <p:nvPr/>
              </p:nvSpPr>
              <p:spPr bwMode="auto">
                <a:xfrm>
                  <a:off x="2131" y="1012"/>
                  <a:ext cx="68" cy="0"/>
                </a:xfrm>
                <a:prstGeom prst="line">
                  <a:avLst/>
                </a:prstGeom>
                <a:ln>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latin typeface="Arial" panose="020B0604020202020204" pitchFamily="34" charset="0"/>
                    <a:cs typeface="Arial" panose="020B0604020202020204" pitchFamily="34" charset="0"/>
                  </a:endParaRPr>
                </a:p>
              </p:txBody>
            </p:sp>
          </p:grpSp>
          <p:grpSp>
            <p:nvGrpSpPr>
              <p:cNvPr id="101" name="Group 215"/>
              <p:cNvGrpSpPr>
                <a:grpSpLocks/>
              </p:cNvGrpSpPr>
              <p:nvPr/>
            </p:nvGrpSpPr>
            <p:grpSpPr bwMode="auto">
              <a:xfrm>
                <a:off x="1821756" y="2988377"/>
                <a:ext cx="108000" cy="108000"/>
                <a:chOff x="2131" y="978"/>
                <a:chExt cx="68" cy="68"/>
              </a:xfrm>
            </p:grpSpPr>
            <p:sp>
              <p:nvSpPr>
                <p:cNvPr id="169" name="Line 213"/>
                <p:cNvSpPr>
                  <a:spLocks noChangeShapeType="1"/>
                </p:cNvSpPr>
                <p:nvPr/>
              </p:nvSpPr>
              <p:spPr bwMode="auto">
                <a:xfrm>
                  <a:off x="2165" y="978"/>
                  <a:ext cx="0" cy="68"/>
                </a:xfrm>
                <a:prstGeom prst="line">
                  <a:avLst/>
                </a:prstGeom>
                <a:ln>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latin typeface="Arial" panose="020B0604020202020204" pitchFamily="34" charset="0"/>
                    <a:cs typeface="Arial" panose="020B0604020202020204" pitchFamily="34" charset="0"/>
                  </a:endParaRPr>
                </a:p>
              </p:txBody>
            </p:sp>
            <p:sp>
              <p:nvSpPr>
                <p:cNvPr id="170" name="Line 214"/>
                <p:cNvSpPr>
                  <a:spLocks noChangeShapeType="1"/>
                </p:cNvSpPr>
                <p:nvPr/>
              </p:nvSpPr>
              <p:spPr bwMode="auto">
                <a:xfrm>
                  <a:off x="2131" y="1012"/>
                  <a:ext cx="68" cy="0"/>
                </a:xfrm>
                <a:prstGeom prst="line">
                  <a:avLst/>
                </a:prstGeom>
                <a:ln>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latin typeface="Arial" panose="020B0604020202020204" pitchFamily="34" charset="0"/>
                    <a:cs typeface="Arial" panose="020B0604020202020204" pitchFamily="34" charset="0"/>
                  </a:endParaRPr>
                </a:p>
              </p:txBody>
            </p:sp>
          </p:grpSp>
          <p:grpSp>
            <p:nvGrpSpPr>
              <p:cNvPr id="102" name="Group 215"/>
              <p:cNvGrpSpPr>
                <a:grpSpLocks/>
              </p:cNvGrpSpPr>
              <p:nvPr/>
            </p:nvGrpSpPr>
            <p:grpSpPr bwMode="auto">
              <a:xfrm>
                <a:off x="1345787" y="2667890"/>
                <a:ext cx="108000" cy="108000"/>
                <a:chOff x="2131" y="978"/>
                <a:chExt cx="68" cy="68"/>
              </a:xfrm>
            </p:grpSpPr>
            <p:sp>
              <p:nvSpPr>
                <p:cNvPr id="167" name="Line 213"/>
                <p:cNvSpPr>
                  <a:spLocks noChangeShapeType="1"/>
                </p:cNvSpPr>
                <p:nvPr/>
              </p:nvSpPr>
              <p:spPr bwMode="auto">
                <a:xfrm>
                  <a:off x="2165" y="978"/>
                  <a:ext cx="0" cy="68"/>
                </a:xfrm>
                <a:prstGeom prst="line">
                  <a:avLst/>
                </a:prstGeom>
                <a:ln>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latin typeface="Arial" panose="020B0604020202020204" pitchFamily="34" charset="0"/>
                    <a:cs typeface="Arial" panose="020B0604020202020204" pitchFamily="34" charset="0"/>
                  </a:endParaRPr>
                </a:p>
              </p:txBody>
            </p:sp>
            <p:sp>
              <p:nvSpPr>
                <p:cNvPr id="168" name="Line 214"/>
                <p:cNvSpPr>
                  <a:spLocks noChangeShapeType="1"/>
                </p:cNvSpPr>
                <p:nvPr/>
              </p:nvSpPr>
              <p:spPr bwMode="auto">
                <a:xfrm>
                  <a:off x="2131" y="1012"/>
                  <a:ext cx="68" cy="0"/>
                </a:xfrm>
                <a:prstGeom prst="line">
                  <a:avLst/>
                </a:prstGeom>
                <a:ln>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latin typeface="Arial" panose="020B0604020202020204" pitchFamily="34" charset="0"/>
                    <a:cs typeface="Arial" panose="020B0604020202020204" pitchFamily="34" charset="0"/>
                  </a:endParaRPr>
                </a:p>
              </p:txBody>
            </p:sp>
          </p:grpSp>
          <p:grpSp>
            <p:nvGrpSpPr>
              <p:cNvPr id="103" name="Group 215"/>
              <p:cNvGrpSpPr>
                <a:grpSpLocks/>
              </p:cNvGrpSpPr>
              <p:nvPr/>
            </p:nvGrpSpPr>
            <p:grpSpPr bwMode="auto">
              <a:xfrm>
                <a:off x="1195103" y="2355337"/>
                <a:ext cx="108000" cy="108000"/>
                <a:chOff x="2131" y="978"/>
                <a:chExt cx="68" cy="68"/>
              </a:xfrm>
            </p:grpSpPr>
            <p:sp>
              <p:nvSpPr>
                <p:cNvPr id="165" name="Line 213"/>
                <p:cNvSpPr>
                  <a:spLocks noChangeShapeType="1"/>
                </p:cNvSpPr>
                <p:nvPr/>
              </p:nvSpPr>
              <p:spPr bwMode="auto">
                <a:xfrm>
                  <a:off x="2165" y="978"/>
                  <a:ext cx="0" cy="68"/>
                </a:xfrm>
                <a:prstGeom prst="line">
                  <a:avLst/>
                </a:prstGeom>
                <a:ln>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latin typeface="Arial" panose="020B0604020202020204" pitchFamily="34" charset="0"/>
                    <a:cs typeface="Arial" panose="020B0604020202020204" pitchFamily="34" charset="0"/>
                  </a:endParaRPr>
                </a:p>
              </p:txBody>
            </p:sp>
            <p:sp>
              <p:nvSpPr>
                <p:cNvPr id="166" name="Line 214"/>
                <p:cNvSpPr>
                  <a:spLocks noChangeShapeType="1"/>
                </p:cNvSpPr>
                <p:nvPr/>
              </p:nvSpPr>
              <p:spPr bwMode="auto">
                <a:xfrm>
                  <a:off x="2131" y="1012"/>
                  <a:ext cx="68" cy="0"/>
                </a:xfrm>
                <a:prstGeom prst="line">
                  <a:avLst/>
                </a:prstGeom>
                <a:ln>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latin typeface="Arial" panose="020B0604020202020204" pitchFamily="34" charset="0"/>
                    <a:cs typeface="Arial" panose="020B0604020202020204" pitchFamily="34" charset="0"/>
                  </a:endParaRPr>
                </a:p>
              </p:txBody>
            </p:sp>
          </p:grpSp>
          <p:grpSp>
            <p:nvGrpSpPr>
              <p:cNvPr id="104" name="Group 215"/>
              <p:cNvGrpSpPr>
                <a:grpSpLocks/>
              </p:cNvGrpSpPr>
              <p:nvPr/>
            </p:nvGrpSpPr>
            <p:grpSpPr bwMode="auto">
              <a:xfrm>
                <a:off x="1158031" y="2293462"/>
                <a:ext cx="108000" cy="108000"/>
                <a:chOff x="2131" y="978"/>
                <a:chExt cx="68" cy="68"/>
              </a:xfrm>
            </p:grpSpPr>
            <p:sp>
              <p:nvSpPr>
                <p:cNvPr id="163" name="Line 213"/>
                <p:cNvSpPr>
                  <a:spLocks noChangeShapeType="1"/>
                </p:cNvSpPr>
                <p:nvPr/>
              </p:nvSpPr>
              <p:spPr bwMode="auto">
                <a:xfrm>
                  <a:off x="2165" y="978"/>
                  <a:ext cx="0" cy="68"/>
                </a:xfrm>
                <a:prstGeom prst="line">
                  <a:avLst/>
                </a:prstGeom>
                <a:ln>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latin typeface="Arial" panose="020B0604020202020204" pitchFamily="34" charset="0"/>
                    <a:cs typeface="Arial" panose="020B0604020202020204" pitchFamily="34" charset="0"/>
                  </a:endParaRPr>
                </a:p>
              </p:txBody>
            </p:sp>
            <p:sp>
              <p:nvSpPr>
                <p:cNvPr id="164" name="Line 214"/>
                <p:cNvSpPr>
                  <a:spLocks noChangeShapeType="1"/>
                </p:cNvSpPr>
                <p:nvPr/>
              </p:nvSpPr>
              <p:spPr bwMode="auto">
                <a:xfrm>
                  <a:off x="2131" y="1012"/>
                  <a:ext cx="68" cy="0"/>
                </a:xfrm>
                <a:prstGeom prst="line">
                  <a:avLst/>
                </a:prstGeom>
                <a:ln>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latin typeface="Arial" panose="020B0604020202020204" pitchFamily="34" charset="0"/>
                    <a:cs typeface="Arial" panose="020B0604020202020204" pitchFamily="34" charset="0"/>
                  </a:endParaRPr>
                </a:p>
              </p:txBody>
            </p:sp>
          </p:grpSp>
          <p:grpSp>
            <p:nvGrpSpPr>
              <p:cNvPr id="105" name="Group 215"/>
              <p:cNvGrpSpPr>
                <a:grpSpLocks/>
              </p:cNvGrpSpPr>
              <p:nvPr/>
            </p:nvGrpSpPr>
            <p:grpSpPr bwMode="auto">
              <a:xfrm>
                <a:off x="1103019" y="2293462"/>
                <a:ext cx="108000" cy="108000"/>
                <a:chOff x="2131" y="978"/>
                <a:chExt cx="68" cy="68"/>
              </a:xfrm>
            </p:grpSpPr>
            <p:sp>
              <p:nvSpPr>
                <p:cNvPr id="161" name="Line 213"/>
                <p:cNvSpPr>
                  <a:spLocks noChangeShapeType="1"/>
                </p:cNvSpPr>
                <p:nvPr/>
              </p:nvSpPr>
              <p:spPr bwMode="auto">
                <a:xfrm>
                  <a:off x="2165" y="978"/>
                  <a:ext cx="0" cy="68"/>
                </a:xfrm>
                <a:prstGeom prst="line">
                  <a:avLst/>
                </a:prstGeom>
                <a:ln>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latin typeface="Arial" panose="020B0604020202020204" pitchFamily="34" charset="0"/>
                    <a:cs typeface="Arial" panose="020B0604020202020204" pitchFamily="34" charset="0"/>
                  </a:endParaRPr>
                </a:p>
              </p:txBody>
            </p:sp>
            <p:sp>
              <p:nvSpPr>
                <p:cNvPr id="162" name="Line 214"/>
                <p:cNvSpPr>
                  <a:spLocks noChangeShapeType="1"/>
                </p:cNvSpPr>
                <p:nvPr/>
              </p:nvSpPr>
              <p:spPr bwMode="auto">
                <a:xfrm>
                  <a:off x="2131" y="1012"/>
                  <a:ext cx="68" cy="0"/>
                </a:xfrm>
                <a:prstGeom prst="line">
                  <a:avLst/>
                </a:prstGeom>
                <a:ln>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latin typeface="Arial" panose="020B0604020202020204" pitchFamily="34" charset="0"/>
                    <a:cs typeface="Arial" panose="020B0604020202020204" pitchFamily="34" charset="0"/>
                  </a:endParaRPr>
                </a:p>
              </p:txBody>
            </p:sp>
          </p:grpSp>
        </p:grpSp>
      </p:grpSp>
      <p:grpSp>
        <p:nvGrpSpPr>
          <p:cNvPr id="106" name="グループ化 21512"/>
          <p:cNvGrpSpPr/>
          <p:nvPr/>
        </p:nvGrpSpPr>
        <p:grpSpPr>
          <a:xfrm>
            <a:off x="1070224" y="2416508"/>
            <a:ext cx="3071959" cy="1687127"/>
            <a:chOff x="1070224" y="2295098"/>
            <a:chExt cx="3071959" cy="1687127"/>
          </a:xfrm>
        </p:grpSpPr>
        <p:sp>
          <p:nvSpPr>
            <p:cNvPr id="98" name="Freeform 6"/>
            <p:cNvSpPr>
              <a:spLocks/>
            </p:cNvSpPr>
            <p:nvPr/>
          </p:nvSpPr>
          <p:spPr bwMode="auto">
            <a:xfrm>
              <a:off x="1070224" y="2348711"/>
              <a:ext cx="3017258" cy="1580928"/>
            </a:xfrm>
            <a:custGeom>
              <a:avLst/>
              <a:gdLst>
                <a:gd name="T0" fmla="*/ 0 w 3072"/>
                <a:gd name="T1" fmla="*/ 0 h 1498"/>
                <a:gd name="T2" fmla="*/ 460 w 3072"/>
                <a:gd name="T3" fmla="*/ 0 h 1498"/>
                <a:gd name="T4" fmla="*/ 460 w 3072"/>
                <a:gd name="T5" fmla="*/ 54 h 1498"/>
                <a:gd name="T6" fmla="*/ 484 w 3072"/>
                <a:gd name="T7" fmla="*/ 54 h 1498"/>
                <a:gd name="T8" fmla="*/ 484 w 3072"/>
                <a:gd name="T9" fmla="*/ 112 h 1498"/>
                <a:gd name="T10" fmla="*/ 646 w 3072"/>
                <a:gd name="T11" fmla="*/ 112 h 1498"/>
                <a:gd name="T12" fmla="*/ 646 w 3072"/>
                <a:gd name="T13" fmla="*/ 168 h 1498"/>
                <a:gd name="T14" fmla="*/ 800 w 3072"/>
                <a:gd name="T15" fmla="*/ 168 h 1498"/>
                <a:gd name="T16" fmla="*/ 800 w 3072"/>
                <a:gd name="T17" fmla="*/ 226 h 1498"/>
                <a:gd name="T18" fmla="*/ 832 w 3072"/>
                <a:gd name="T19" fmla="*/ 226 h 1498"/>
                <a:gd name="T20" fmla="*/ 832 w 3072"/>
                <a:gd name="T21" fmla="*/ 278 h 1498"/>
                <a:gd name="T22" fmla="*/ 840 w 3072"/>
                <a:gd name="T23" fmla="*/ 278 h 1498"/>
                <a:gd name="T24" fmla="*/ 840 w 3072"/>
                <a:gd name="T25" fmla="*/ 338 h 1498"/>
                <a:gd name="T26" fmla="*/ 970 w 3072"/>
                <a:gd name="T27" fmla="*/ 338 h 1498"/>
                <a:gd name="T28" fmla="*/ 970 w 3072"/>
                <a:gd name="T29" fmla="*/ 394 h 1498"/>
                <a:gd name="T30" fmla="*/ 1144 w 3072"/>
                <a:gd name="T31" fmla="*/ 394 h 1498"/>
                <a:gd name="T32" fmla="*/ 1144 w 3072"/>
                <a:gd name="T33" fmla="*/ 454 h 1498"/>
                <a:gd name="T34" fmla="*/ 1284 w 3072"/>
                <a:gd name="T35" fmla="*/ 454 h 1498"/>
                <a:gd name="T36" fmla="*/ 1284 w 3072"/>
                <a:gd name="T37" fmla="*/ 512 h 1498"/>
                <a:gd name="T38" fmla="*/ 1478 w 3072"/>
                <a:gd name="T39" fmla="*/ 512 h 1498"/>
                <a:gd name="T40" fmla="*/ 1478 w 3072"/>
                <a:gd name="T41" fmla="*/ 574 h 1498"/>
                <a:gd name="T42" fmla="*/ 1604 w 3072"/>
                <a:gd name="T43" fmla="*/ 574 h 1498"/>
                <a:gd name="T44" fmla="*/ 1604 w 3072"/>
                <a:gd name="T45" fmla="*/ 698 h 1498"/>
                <a:gd name="T46" fmla="*/ 1628 w 3072"/>
                <a:gd name="T47" fmla="*/ 698 h 1498"/>
                <a:gd name="T48" fmla="*/ 1628 w 3072"/>
                <a:gd name="T49" fmla="*/ 762 h 1498"/>
                <a:gd name="T50" fmla="*/ 1650 w 3072"/>
                <a:gd name="T51" fmla="*/ 762 h 1498"/>
                <a:gd name="T52" fmla="*/ 1650 w 3072"/>
                <a:gd name="T53" fmla="*/ 826 h 1498"/>
                <a:gd name="T54" fmla="*/ 1784 w 3072"/>
                <a:gd name="T55" fmla="*/ 826 h 1498"/>
                <a:gd name="T56" fmla="*/ 1784 w 3072"/>
                <a:gd name="T57" fmla="*/ 890 h 1498"/>
                <a:gd name="T58" fmla="*/ 1852 w 3072"/>
                <a:gd name="T59" fmla="*/ 890 h 1498"/>
                <a:gd name="T60" fmla="*/ 1852 w 3072"/>
                <a:gd name="T61" fmla="*/ 956 h 1498"/>
                <a:gd name="T62" fmla="*/ 1902 w 3072"/>
                <a:gd name="T63" fmla="*/ 956 h 1498"/>
                <a:gd name="T64" fmla="*/ 1902 w 3072"/>
                <a:gd name="T65" fmla="*/ 1022 h 1498"/>
                <a:gd name="T66" fmla="*/ 1912 w 3072"/>
                <a:gd name="T67" fmla="*/ 1022 h 1498"/>
                <a:gd name="T68" fmla="*/ 1912 w 3072"/>
                <a:gd name="T69" fmla="*/ 1086 h 1498"/>
                <a:gd name="T70" fmla="*/ 2080 w 3072"/>
                <a:gd name="T71" fmla="*/ 1086 h 1498"/>
                <a:gd name="T72" fmla="*/ 2080 w 3072"/>
                <a:gd name="T73" fmla="*/ 1232 h 1498"/>
                <a:gd name="T74" fmla="*/ 2092 w 3072"/>
                <a:gd name="T75" fmla="*/ 1232 h 1498"/>
                <a:gd name="T76" fmla="*/ 2092 w 3072"/>
                <a:gd name="T77" fmla="*/ 1310 h 1498"/>
                <a:gd name="T78" fmla="*/ 2164 w 3072"/>
                <a:gd name="T79" fmla="*/ 1310 h 1498"/>
                <a:gd name="T80" fmla="*/ 2164 w 3072"/>
                <a:gd name="T81" fmla="*/ 1402 h 1498"/>
                <a:gd name="T82" fmla="*/ 2384 w 3072"/>
                <a:gd name="T83" fmla="*/ 1402 h 1498"/>
                <a:gd name="T84" fmla="*/ 2384 w 3072"/>
                <a:gd name="T85" fmla="*/ 1498 h 1498"/>
                <a:gd name="T86" fmla="*/ 3072 w 3072"/>
                <a:gd name="T87" fmla="*/ 1498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72" h="1498">
                  <a:moveTo>
                    <a:pt x="0" y="0"/>
                  </a:moveTo>
                  <a:lnTo>
                    <a:pt x="460" y="0"/>
                  </a:lnTo>
                  <a:lnTo>
                    <a:pt x="460" y="54"/>
                  </a:lnTo>
                  <a:lnTo>
                    <a:pt x="484" y="54"/>
                  </a:lnTo>
                  <a:lnTo>
                    <a:pt x="484" y="112"/>
                  </a:lnTo>
                  <a:lnTo>
                    <a:pt x="646" y="112"/>
                  </a:lnTo>
                  <a:lnTo>
                    <a:pt x="646" y="168"/>
                  </a:lnTo>
                  <a:lnTo>
                    <a:pt x="800" y="168"/>
                  </a:lnTo>
                  <a:lnTo>
                    <a:pt x="800" y="226"/>
                  </a:lnTo>
                  <a:lnTo>
                    <a:pt x="832" y="226"/>
                  </a:lnTo>
                  <a:lnTo>
                    <a:pt x="832" y="278"/>
                  </a:lnTo>
                  <a:lnTo>
                    <a:pt x="840" y="278"/>
                  </a:lnTo>
                  <a:lnTo>
                    <a:pt x="840" y="338"/>
                  </a:lnTo>
                  <a:lnTo>
                    <a:pt x="970" y="338"/>
                  </a:lnTo>
                  <a:lnTo>
                    <a:pt x="970" y="394"/>
                  </a:lnTo>
                  <a:lnTo>
                    <a:pt x="1144" y="394"/>
                  </a:lnTo>
                  <a:lnTo>
                    <a:pt x="1144" y="454"/>
                  </a:lnTo>
                  <a:lnTo>
                    <a:pt x="1284" y="454"/>
                  </a:lnTo>
                  <a:lnTo>
                    <a:pt x="1284" y="512"/>
                  </a:lnTo>
                  <a:lnTo>
                    <a:pt x="1478" y="512"/>
                  </a:lnTo>
                  <a:lnTo>
                    <a:pt x="1478" y="574"/>
                  </a:lnTo>
                  <a:lnTo>
                    <a:pt x="1604" y="574"/>
                  </a:lnTo>
                  <a:lnTo>
                    <a:pt x="1604" y="698"/>
                  </a:lnTo>
                  <a:lnTo>
                    <a:pt x="1628" y="698"/>
                  </a:lnTo>
                  <a:lnTo>
                    <a:pt x="1628" y="762"/>
                  </a:lnTo>
                  <a:lnTo>
                    <a:pt x="1650" y="762"/>
                  </a:lnTo>
                  <a:lnTo>
                    <a:pt x="1650" y="826"/>
                  </a:lnTo>
                  <a:lnTo>
                    <a:pt x="1784" y="826"/>
                  </a:lnTo>
                  <a:lnTo>
                    <a:pt x="1784" y="890"/>
                  </a:lnTo>
                  <a:lnTo>
                    <a:pt x="1852" y="890"/>
                  </a:lnTo>
                  <a:lnTo>
                    <a:pt x="1852" y="956"/>
                  </a:lnTo>
                  <a:lnTo>
                    <a:pt x="1902" y="956"/>
                  </a:lnTo>
                  <a:lnTo>
                    <a:pt x="1902" y="1022"/>
                  </a:lnTo>
                  <a:lnTo>
                    <a:pt x="1912" y="1022"/>
                  </a:lnTo>
                  <a:lnTo>
                    <a:pt x="1912" y="1086"/>
                  </a:lnTo>
                  <a:lnTo>
                    <a:pt x="2080" y="1086"/>
                  </a:lnTo>
                  <a:lnTo>
                    <a:pt x="2080" y="1232"/>
                  </a:lnTo>
                  <a:lnTo>
                    <a:pt x="2092" y="1232"/>
                  </a:lnTo>
                  <a:lnTo>
                    <a:pt x="2092" y="1310"/>
                  </a:lnTo>
                  <a:lnTo>
                    <a:pt x="2164" y="1310"/>
                  </a:lnTo>
                  <a:lnTo>
                    <a:pt x="2164" y="1402"/>
                  </a:lnTo>
                  <a:lnTo>
                    <a:pt x="2384" y="1402"/>
                  </a:lnTo>
                  <a:lnTo>
                    <a:pt x="2384" y="1498"/>
                  </a:lnTo>
                  <a:lnTo>
                    <a:pt x="3072" y="1498"/>
                  </a:lnTo>
                </a:path>
              </a:pathLst>
            </a:custGeom>
            <a:ln>
              <a:solidFill>
                <a:schemeClr val="accent3">
                  <a:lumMod val="50000"/>
                </a:schemeClr>
              </a:solidFill>
              <a:headEnd/>
              <a:tailEnd/>
            </a:ln>
            <a:extLst>
              <a:ext uri="{909E8E84-426E-40dd-AFC4-6F175D3DCCD1}">
                <a14:hiddenFill xmlns:a14="http://schemas.microsoft.com/office/drawing/2010/main" xmlns="">
                  <a:noFill/>
                </a14:hiddenFill>
              </a:ext>
            </a:extLst>
          </p:spPr>
          <p:style>
            <a:lnRef idx="2">
              <a:schemeClr val="accent3"/>
            </a:lnRef>
            <a:fillRef idx="0">
              <a:schemeClr val="accent3"/>
            </a:fillRef>
            <a:effectRef idx="1">
              <a:schemeClr val="accent3"/>
            </a:effectRef>
            <a:fontRef idx="minor">
              <a:schemeClr val="tx1"/>
            </a:fontRef>
          </p:style>
          <p:txBody>
            <a:bodyPr/>
            <a:lstStyle/>
            <a:p>
              <a:endParaRPr lang="ja-JP" altLang="en-US" sz="1600">
                <a:latin typeface="Arial" panose="020B0604020202020204" pitchFamily="34" charset="0"/>
                <a:cs typeface="Arial" panose="020B0604020202020204" pitchFamily="34" charset="0"/>
              </a:endParaRPr>
            </a:p>
          </p:txBody>
        </p:sp>
        <p:grpSp>
          <p:nvGrpSpPr>
            <p:cNvPr id="107" name="グループ化 21510"/>
            <p:cNvGrpSpPr/>
            <p:nvPr/>
          </p:nvGrpSpPr>
          <p:grpSpPr>
            <a:xfrm>
              <a:off x="1209305" y="2295098"/>
              <a:ext cx="2932878" cy="1687127"/>
              <a:chOff x="1209305" y="2295098"/>
              <a:chExt cx="2932878" cy="1687127"/>
            </a:xfrm>
          </p:grpSpPr>
          <p:grpSp>
            <p:nvGrpSpPr>
              <p:cNvPr id="108" name="Group 215"/>
              <p:cNvGrpSpPr>
                <a:grpSpLocks/>
              </p:cNvGrpSpPr>
              <p:nvPr/>
            </p:nvGrpSpPr>
            <p:grpSpPr bwMode="auto">
              <a:xfrm>
                <a:off x="4034183" y="3874225"/>
                <a:ext cx="108000" cy="108000"/>
                <a:chOff x="2131" y="978"/>
                <a:chExt cx="68" cy="68"/>
              </a:xfrm>
            </p:grpSpPr>
            <p:sp>
              <p:nvSpPr>
                <p:cNvPr id="146" name="Line 213"/>
                <p:cNvSpPr>
                  <a:spLocks noChangeShapeType="1"/>
                </p:cNvSpPr>
                <p:nvPr/>
              </p:nvSpPr>
              <p:spPr bwMode="auto">
                <a:xfrm>
                  <a:off x="2165" y="978"/>
                  <a:ext cx="0" cy="68"/>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147" name="Line 214"/>
                <p:cNvSpPr>
                  <a:spLocks noChangeShapeType="1"/>
                </p:cNvSpPr>
                <p:nvPr/>
              </p:nvSpPr>
              <p:spPr bwMode="auto">
                <a:xfrm>
                  <a:off x="2131" y="1012"/>
                  <a:ext cx="68" cy="0"/>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grpSp>
          <p:grpSp>
            <p:nvGrpSpPr>
              <p:cNvPr id="109" name="Group 215"/>
              <p:cNvGrpSpPr>
                <a:grpSpLocks/>
              </p:cNvGrpSpPr>
              <p:nvPr/>
            </p:nvGrpSpPr>
            <p:grpSpPr bwMode="auto">
              <a:xfrm>
                <a:off x="3989935" y="3874225"/>
                <a:ext cx="108000" cy="108000"/>
                <a:chOff x="2131" y="978"/>
                <a:chExt cx="68" cy="68"/>
              </a:xfrm>
            </p:grpSpPr>
            <p:sp>
              <p:nvSpPr>
                <p:cNvPr id="144" name="Line 213"/>
                <p:cNvSpPr>
                  <a:spLocks noChangeShapeType="1"/>
                </p:cNvSpPr>
                <p:nvPr/>
              </p:nvSpPr>
              <p:spPr bwMode="auto">
                <a:xfrm>
                  <a:off x="2165" y="978"/>
                  <a:ext cx="0" cy="68"/>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145" name="Line 214"/>
                <p:cNvSpPr>
                  <a:spLocks noChangeShapeType="1"/>
                </p:cNvSpPr>
                <p:nvPr/>
              </p:nvSpPr>
              <p:spPr bwMode="auto">
                <a:xfrm>
                  <a:off x="2131" y="1012"/>
                  <a:ext cx="68" cy="0"/>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grpSp>
          <p:grpSp>
            <p:nvGrpSpPr>
              <p:cNvPr id="110" name="Group 215"/>
              <p:cNvGrpSpPr>
                <a:grpSpLocks/>
              </p:cNvGrpSpPr>
              <p:nvPr/>
            </p:nvGrpSpPr>
            <p:grpSpPr bwMode="auto">
              <a:xfrm>
                <a:off x="3734012" y="3874225"/>
                <a:ext cx="108000" cy="108000"/>
                <a:chOff x="2131" y="978"/>
                <a:chExt cx="68" cy="68"/>
              </a:xfrm>
            </p:grpSpPr>
            <p:sp>
              <p:nvSpPr>
                <p:cNvPr id="142" name="Line 213"/>
                <p:cNvSpPr>
                  <a:spLocks noChangeShapeType="1"/>
                </p:cNvSpPr>
                <p:nvPr/>
              </p:nvSpPr>
              <p:spPr bwMode="auto">
                <a:xfrm>
                  <a:off x="2165" y="978"/>
                  <a:ext cx="0" cy="68"/>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143" name="Line 214"/>
                <p:cNvSpPr>
                  <a:spLocks noChangeShapeType="1"/>
                </p:cNvSpPr>
                <p:nvPr/>
              </p:nvSpPr>
              <p:spPr bwMode="auto">
                <a:xfrm>
                  <a:off x="2131" y="1012"/>
                  <a:ext cx="68" cy="0"/>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grpSp>
          <p:grpSp>
            <p:nvGrpSpPr>
              <p:cNvPr id="111" name="Group 215"/>
              <p:cNvGrpSpPr>
                <a:grpSpLocks/>
              </p:cNvGrpSpPr>
              <p:nvPr/>
            </p:nvGrpSpPr>
            <p:grpSpPr bwMode="auto">
              <a:xfrm>
                <a:off x="3723249" y="3874225"/>
                <a:ext cx="108000" cy="108000"/>
                <a:chOff x="2131" y="978"/>
                <a:chExt cx="68" cy="68"/>
              </a:xfrm>
            </p:grpSpPr>
            <p:sp>
              <p:nvSpPr>
                <p:cNvPr id="140" name="Line 213"/>
                <p:cNvSpPr>
                  <a:spLocks noChangeShapeType="1"/>
                </p:cNvSpPr>
                <p:nvPr/>
              </p:nvSpPr>
              <p:spPr bwMode="auto">
                <a:xfrm>
                  <a:off x="2165" y="978"/>
                  <a:ext cx="0" cy="68"/>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141" name="Line 214"/>
                <p:cNvSpPr>
                  <a:spLocks noChangeShapeType="1"/>
                </p:cNvSpPr>
                <p:nvPr/>
              </p:nvSpPr>
              <p:spPr bwMode="auto">
                <a:xfrm>
                  <a:off x="2131" y="1012"/>
                  <a:ext cx="68" cy="0"/>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grpSp>
          <p:grpSp>
            <p:nvGrpSpPr>
              <p:cNvPr id="112" name="Group 215"/>
              <p:cNvGrpSpPr>
                <a:grpSpLocks/>
              </p:cNvGrpSpPr>
              <p:nvPr/>
            </p:nvGrpSpPr>
            <p:grpSpPr bwMode="auto">
              <a:xfrm>
                <a:off x="3700527" y="3874225"/>
                <a:ext cx="108000" cy="108000"/>
                <a:chOff x="2131" y="978"/>
                <a:chExt cx="68" cy="68"/>
              </a:xfrm>
            </p:grpSpPr>
            <p:sp>
              <p:nvSpPr>
                <p:cNvPr id="138" name="Line 213"/>
                <p:cNvSpPr>
                  <a:spLocks noChangeShapeType="1"/>
                </p:cNvSpPr>
                <p:nvPr/>
              </p:nvSpPr>
              <p:spPr bwMode="auto">
                <a:xfrm>
                  <a:off x="2165" y="978"/>
                  <a:ext cx="0" cy="68"/>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139" name="Line 214"/>
                <p:cNvSpPr>
                  <a:spLocks noChangeShapeType="1"/>
                </p:cNvSpPr>
                <p:nvPr/>
              </p:nvSpPr>
              <p:spPr bwMode="auto">
                <a:xfrm>
                  <a:off x="2131" y="1012"/>
                  <a:ext cx="68" cy="0"/>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grpSp>
          <p:grpSp>
            <p:nvGrpSpPr>
              <p:cNvPr id="113" name="Group 215"/>
              <p:cNvGrpSpPr>
                <a:grpSpLocks/>
              </p:cNvGrpSpPr>
              <p:nvPr/>
            </p:nvGrpSpPr>
            <p:grpSpPr bwMode="auto">
              <a:xfrm>
                <a:off x="3409923" y="3874225"/>
                <a:ext cx="108000" cy="108000"/>
                <a:chOff x="2131" y="978"/>
                <a:chExt cx="68" cy="68"/>
              </a:xfrm>
            </p:grpSpPr>
            <p:sp>
              <p:nvSpPr>
                <p:cNvPr id="136" name="Line 213"/>
                <p:cNvSpPr>
                  <a:spLocks noChangeShapeType="1"/>
                </p:cNvSpPr>
                <p:nvPr/>
              </p:nvSpPr>
              <p:spPr bwMode="auto">
                <a:xfrm>
                  <a:off x="2165" y="978"/>
                  <a:ext cx="0" cy="68"/>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137" name="Line 214"/>
                <p:cNvSpPr>
                  <a:spLocks noChangeShapeType="1"/>
                </p:cNvSpPr>
                <p:nvPr/>
              </p:nvSpPr>
              <p:spPr bwMode="auto">
                <a:xfrm>
                  <a:off x="2131" y="1012"/>
                  <a:ext cx="68" cy="0"/>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grpSp>
          <p:grpSp>
            <p:nvGrpSpPr>
              <p:cNvPr id="114" name="Group 215"/>
              <p:cNvGrpSpPr>
                <a:grpSpLocks/>
              </p:cNvGrpSpPr>
              <p:nvPr/>
            </p:nvGrpSpPr>
            <p:grpSpPr bwMode="auto">
              <a:xfrm>
                <a:off x="3372850" y="3874225"/>
                <a:ext cx="108000" cy="108000"/>
                <a:chOff x="2131" y="978"/>
                <a:chExt cx="68" cy="68"/>
              </a:xfrm>
            </p:grpSpPr>
            <p:sp>
              <p:nvSpPr>
                <p:cNvPr id="134" name="Line 213"/>
                <p:cNvSpPr>
                  <a:spLocks noChangeShapeType="1"/>
                </p:cNvSpPr>
                <p:nvPr/>
              </p:nvSpPr>
              <p:spPr bwMode="auto">
                <a:xfrm>
                  <a:off x="2165" y="978"/>
                  <a:ext cx="0" cy="68"/>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135" name="Line 214"/>
                <p:cNvSpPr>
                  <a:spLocks noChangeShapeType="1"/>
                </p:cNvSpPr>
                <p:nvPr/>
              </p:nvSpPr>
              <p:spPr bwMode="auto">
                <a:xfrm>
                  <a:off x="2131" y="1012"/>
                  <a:ext cx="68" cy="0"/>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grpSp>
          <p:grpSp>
            <p:nvGrpSpPr>
              <p:cNvPr id="115" name="Group 215"/>
              <p:cNvGrpSpPr>
                <a:grpSpLocks/>
              </p:cNvGrpSpPr>
              <p:nvPr/>
            </p:nvGrpSpPr>
            <p:grpSpPr bwMode="auto">
              <a:xfrm>
                <a:off x="3204229" y="3772685"/>
                <a:ext cx="108000" cy="108000"/>
                <a:chOff x="2131" y="978"/>
                <a:chExt cx="68" cy="68"/>
              </a:xfrm>
            </p:grpSpPr>
            <p:sp>
              <p:nvSpPr>
                <p:cNvPr id="132" name="Line 213"/>
                <p:cNvSpPr>
                  <a:spLocks noChangeShapeType="1"/>
                </p:cNvSpPr>
                <p:nvPr/>
              </p:nvSpPr>
              <p:spPr bwMode="auto">
                <a:xfrm>
                  <a:off x="2165" y="978"/>
                  <a:ext cx="0" cy="68"/>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133" name="Line 214"/>
                <p:cNvSpPr>
                  <a:spLocks noChangeShapeType="1"/>
                </p:cNvSpPr>
                <p:nvPr/>
              </p:nvSpPr>
              <p:spPr bwMode="auto">
                <a:xfrm>
                  <a:off x="2131" y="1012"/>
                  <a:ext cx="68" cy="0"/>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grpSp>
          <p:grpSp>
            <p:nvGrpSpPr>
              <p:cNvPr id="148" name="Group 215"/>
              <p:cNvGrpSpPr>
                <a:grpSpLocks/>
              </p:cNvGrpSpPr>
              <p:nvPr/>
            </p:nvGrpSpPr>
            <p:grpSpPr bwMode="auto">
              <a:xfrm>
                <a:off x="3075071" y="3675904"/>
                <a:ext cx="108000" cy="108000"/>
                <a:chOff x="2131" y="978"/>
                <a:chExt cx="68" cy="68"/>
              </a:xfrm>
            </p:grpSpPr>
            <p:sp>
              <p:nvSpPr>
                <p:cNvPr id="130" name="Line 213"/>
                <p:cNvSpPr>
                  <a:spLocks noChangeShapeType="1"/>
                </p:cNvSpPr>
                <p:nvPr/>
              </p:nvSpPr>
              <p:spPr bwMode="auto">
                <a:xfrm>
                  <a:off x="2165" y="978"/>
                  <a:ext cx="0" cy="68"/>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131" name="Line 214"/>
                <p:cNvSpPr>
                  <a:spLocks noChangeShapeType="1"/>
                </p:cNvSpPr>
                <p:nvPr/>
              </p:nvSpPr>
              <p:spPr bwMode="auto">
                <a:xfrm>
                  <a:off x="2131" y="1012"/>
                  <a:ext cx="68" cy="0"/>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grpSp>
          <p:grpSp>
            <p:nvGrpSpPr>
              <p:cNvPr id="150" name="Group 215"/>
              <p:cNvGrpSpPr>
                <a:grpSpLocks/>
              </p:cNvGrpSpPr>
              <p:nvPr/>
            </p:nvGrpSpPr>
            <p:grpSpPr bwMode="auto">
              <a:xfrm>
                <a:off x="3060720" y="3590230"/>
                <a:ext cx="108000" cy="108000"/>
                <a:chOff x="2131" y="978"/>
                <a:chExt cx="68" cy="68"/>
              </a:xfrm>
            </p:grpSpPr>
            <p:sp>
              <p:nvSpPr>
                <p:cNvPr id="128" name="Line 213"/>
                <p:cNvSpPr>
                  <a:spLocks noChangeShapeType="1"/>
                </p:cNvSpPr>
                <p:nvPr/>
              </p:nvSpPr>
              <p:spPr bwMode="auto">
                <a:xfrm>
                  <a:off x="2165" y="978"/>
                  <a:ext cx="0" cy="68"/>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129" name="Line 214"/>
                <p:cNvSpPr>
                  <a:spLocks noChangeShapeType="1"/>
                </p:cNvSpPr>
                <p:nvPr/>
              </p:nvSpPr>
              <p:spPr bwMode="auto">
                <a:xfrm>
                  <a:off x="2131" y="1012"/>
                  <a:ext cx="68" cy="0"/>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grpSp>
          <p:grpSp>
            <p:nvGrpSpPr>
              <p:cNvPr id="151" name="Group 215"/>
              <p:cNvGrpSpPr>
                <a:grpSpLocks/>
              </p:cNvGrpSpPr>
              <p:nvPr/>
            </p:nvGrpSpPr>
            <p:grpSpPr bwMode="auto">
              <a:xfrm>
                <a:off x="2929171" y="3437920"/>
                <a:ext cx="108000" cy="108000"/>
                <a:chOff x="2131" y="978"/>
                <a:chExt cx="68" cy="68"/>
              </a:xfrm>
            </p:grpSpPr>
            <p:sp>
              <p:nvSpPr>
                <p:cNvPr id="126" name="Line 213"/>
                <p:cNvSpPr>
                  <a:spLocks noChangeShapeType="1"/>
                </p:cNvSpPr>
                <p:nvPr/>
              </p:nvSpPr>
              <p:spPr bwMode="auto">
                <a:xfrm>
                  <a:off x="2165" y="978"/>
                  <a:ext cx="0" cy="68"/>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127" name="Line 214"/>
                <p:cNvSpPr>
                  <a:spLocks noChangeShapeType="1"/>
                </p:cNvSpPr>
                <p:nvPr/>
              </p:nvSpPr>
              <p:spPr bwMode="auto">
                <a:xfrm>
                  <a:off x="2131" y="1012"/>
                  <a:ext cx="68" cy="0"/>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grpSp>
          <p:grpSp>
            <p:nvGrpSpPr>
              <p:cNvPr id="152" name="Group 215"/>
              <p:cNvGrpSpPr>
                <a:grpSpLocks/>
              </p:cNvGrpSpPr>
              <p:nvPr/>
            </p:nvGrpSpPr>
            <p:grpSpPr bwMode="auto">
              <a:xfrm>
                <a:off x="2620628" y="3096809"/>
                <a:ext cx="108000" cy="108000"/>
                <a:chOff x="2131" y="978"/>
                <a:chExt cx="68" cy="68"/>
              </a:xfrm>
            </p:grpSpPr>
            <p:sp>
              <p:nvSpPr>
                <p:cNvPr id="124" name="Line 213"/>
                <p:cNvSpPr>
                  <a:spLocks noChangeShapeType="1"/>
                </p:cNvSpPr>
                <p:nvPr/>
              </p:nvSpPr>
              <p:spPr bwMode="auto">
                <a:xfrm>
                  <a:off x="2165" y="978"/>
                  <a:ext cx="0" cy="68"/>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125" name="Line 214"/>
                <p:cNvSpPr>
                  <a:spLocks noChangeShapeType="1"/>
                </p:cNvSpPr>
                <p:nvPr/>
              </p:nvSpPr>
              <p:spPr bwMode="auto">
                <a:xfrm>
                  <a:off x="2131" y="1012"/>
                  <a:ext cx="68" cy="0"/>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grpSp>
          <p:grpSp>
            <p:nvGrpSpPr>
              <p:cNvPr id="153" name="Group 215"/>
              <p:cNvGrpSpPr>
                <a:grpSpLocks/>
              </p:cNvGrpSpPr>
              <p:nvPr/>
            </p:nvGrpSpPr>
            <p:grpSpPr bwMode="auto">
              <a:xfrm>
                <a:off x="2300128" y="2835026"/>
                <a:ext cx="108000" cy="108000"/>
                <a:chOff x="2131" y="978"/>
                <a:chExt cx="68" cy="68"/>
              </a:xfrm>
            </p:grpSpPr>
            <p:sp>
              <p:nvSpPr>
                <p:cNvPr id="122" name="Line 213"/>
                <p:cNvSpPr>
                  <a:spLocks noChangeShapeType="1"/>
                </p:cNvSpPr>
                <p:nvPr/>
              </p:nvSpPr>
              <p:spPr bwMode="auto">
                <a:xfrm>
                  <a:off x="2165" y="978"/>
                  <a:ext cx="0" cy="68"/>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123" name="Line 214"/>
                <p:cNvSpPr>
                  <a:spLocks noChangeShapeType="1"/>
                </p:cNvSpPr>
                <p:nvPr/>
              </p:nvSpPr>
              <p:spPr bwMode="auto">
                <a:xfrm>
                  <a:off x="2131" y="1012"/>
                  <a:ext cx="68" cy="0"/>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grpSp>
          <p:grpSp>
            <p:nvGrpSpPr>
              <p:cNvPr id="154" name="Group 215"/>
              <p:cNvGrpSpPr>
                <a:grpSpLocks/>
              </p:cNvGrpSpPr>
              <p:nvPr/>
            </p:nvGrpSpPr>
            <p:grpSpPr bwMode="auto">
              <a:xfrm>
                <a:off x="2117155" y="2711274"/>
                <a:ext cx="108000" cy="108000"/>
                <a:chOff x="2131" y="978"/>
                <a:chExt cx="68" cy="68"/>
              </a:xfrm>
            </p:grpSpPr>
            <p:sp>
              <p:nvSpPr>
                <p:cNvPr id="120" name="Line 213"/>
                <p:cNvSpPr>
                  <a:spLocks noChangeShapeType="1"/>
                </p:cNvSpPr>
                <p:nvPr/>
              </p:nvSpPr>
              <p:spPr bwMode="auto">
                <a:xfrm>
                  <a:off x="2165" y="978"/>
                  <a:ext cx="0" cy="68"/>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121" name="Line 214"/>
                <p:cNvSpPr>
                  <a:spLocks noChangeShapeType="1"/>
                </p:cNvSpPr>
                <p:nvPr/>
              </p:nvSpPr>
              <p:spPr bwMode="auto">
                <a:xfrm>
                  <a:off x="2131" y="1012"/>
                  <a:ext cx="68" cy="0"/>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grpSp>
          <p:grpSp>
            <p:nvGrpSpPr>
              <p:cNvPr id="155" name="Group 215"/>
              <p:cNvGrpSpPr>
                <a:grpSpLocks/>
              </p:cNvGrpSpPr>
              <p:nvPr/>
            </p:nvGrpSpPr>
            <p:grpSpPr bwMode="auto">
              <a:xfrm>
                <a:off x="1948533" y="2650984"/>
                <a:ext cx="108000" cy="108000"/>
                <a:chOff x="2131" y="978"/>
                <a:chExt cx="68" cy="68"/>
              </a:xfrm>
            </p:grpSpPr>
            <p:sp>
              <p:nvSpPr>
                <p:cNvPr id="118" name="Line 213"/>
                <p:cNvSpPr>
                  <a:spLocks noChangeShapeType="1"/>
                </p:cNvSpPr>
                <p:nvPr/>
              </p:nvSpPr>
              <p:spPr bwMode="auto">
                <a:xfrm>
                  <a:off x="2165" y="978"/>
                  <a:ext cx="0" cy="68"/>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119" name="Line 214"/>
                <p:cNvSpPr>
                  <a:spLocks noChangeShapeType="1"/>
                </p:cNvSpPr>
                <p:nvPr/>
              </p:nvSpPr>
              <p:spPr bwMode="auto">
                <a:xfrm>
                  <a:off x="2131" y="1012"/>
                  <a:ext cx="68" cy="0"/>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grpSp>
          <p:grpSp>
            <p:nvGrpSpPr>
              <p:cNvPr id="156" name="Group 215"/>
              <p:cNvGrpSpPr>
                <a:grpSpLocks/>
              </p:cNvGrpSpPr>
              <p:nvPr/>
            </p:nvGrpSpPr>
            <p:grpSpPr bwMode="auto">
              <a:xfrm>
                <a:off x="1209305" y="2295098"/>
                <a:ext cx="108000" cy="108000"/>
                <a:chOff x="2131" y="978"/>
                <a:chExt cx="68" cy="68"/>
              </a:xfrm>
            </p:grpSpPr>
            <p:sp>
              <p:nvSpPr>
                <p:cNvPr id="116" name="Line 213"/>
                <p:cNvSpPr>
                  <a:spLocks noChangeShapeType="1"/>
                </p:cNvSpPr>
                <p:nvPr/>
              </p:nvSpPr>
              <p:spPr bwMode="auto">
                <a:xfrm>
                  <a:off x="2165" y="978"/>
                  <a:ext cx="0" cy="68"/>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sp>
              <p:nvSpPr>
                <p:cNvPr id="117" name="Line 214"/>
                <p:cNvSpPr>
                  <a:spLocks noChangeShapeType="1"/>
                </p:cNvSpPr>
                <p:nvPr/>
              </p:nvSpPr>
              <p:spPr bwMode="auto">
                <a:xfrm>
                  <a:off x="2131" y="1012"/>
                  <a:ext cx="68" cy="0"/>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latin typeface="Arial" panose="020B0604020202020204" pitchFamily="34" charset="0"/>
                    <a:cs typeface="Arial" panose="020B0604020202020204" pitchFamily="34" charset="0"/>
                  </a:endParaRPr>
                </a:p>
              </p:txBody>
            </p:sp>
          </p:grpSp>
        </p:grpSp>
      </p:grpSp>
      <p:grpSp>
        <p:nvGrpSpPr>
          <p:cNvPr id="157" name="グループ化 21514"/>
          <p:cNvGrpSpPr/>
          <p:nvPr/>
        </p:nvGrpSpPr>
        <p:grpSpPr>
          <a:xfrm>
            <a:off x="5360650" y="2472948"/>
            <a:ext cx="3036643" cy="2114990"/>
            <a:chOff x="5360650" y="2351538"/>
            <a:chExt cx="3036643" cy="2114990"/>
          </a:xfrm>
        </p:grpSpPr>
        <p:sp>
          <p:nvSpPr>
            <p:cNvPr id="307" name="Freeform 5"/>
            <p:cNvSpPr>
              <a:spLocks/>
            </p:cNvSpPr>
            <p:nvPr/>
          </p:nvSpPr>
          <p:spPr bwMode="auto">
            <a:xfrm>
              <a:off x="5360650" y="2351538"/>
              <a:ext cx="2978587" cy="2066763"/>
            </a:xfrm>
            <a:custGeom>
              <a:avLst/>
              <a:gdLst>
                <a:gd name="T0" fmla="*/ 0 w 3736"/>
                <a:gd name="T1" fmla="*/ 0 h 1954"/>
                <a:gd name="T2" fmla="*/ 104 w 3736"/>
                <a:gd name="T3" fmla="*/ 0 h 1954"/>
                <a:gd name="T4" fmla="*/ 104 w 3736"/>
                <a:gd name="T5" fmla="*/ 58 h 1954"/>
                <a:gd name="T6" fmla="*/ 132 w 3736"/>
                <a:gd name="T7" fmla="*/ 58 h 1954"/>
                <a:gd name="T8" fmla="*/ 132 w 3736"/>
                <a:gd name="T9" fmla="*/ 172 h 1954"/>
                <a:gd name="T10" fmla="*/ 138 w 3736"/>
                <a:gd name="T11" fmla="*/ 172 h 1954"/>
                <a:gd name="T12" fmla="*/ 138 w 3736"/>
                <a:gd name="T13" fmla="*/ 232 h 1954"/>
                <a:gd name="T14" fmla="*/ 190 w 3736"/>
                <a:gd name="T15" fmla="*/ 232 h 1954"/>
                <a:gd name="T16" fmla="*/ 190 w 3736"/>
                <a:gd name="T17" fmla="*/ 290 h 1954"/>
                <a:gd name="T18" fmla="*/ 238 w 3736"/>
                <a:gd name="T19" fmla="*/ 290 h 1954"/>
                <a:gd name="T20" fmla="*/ 238 w 3736"/>
                <a:gd name="T21" fmla="*/ 348 h 1954"/>
                <a:gd name="T22" fmla="*/ 402 w 3736"/>
                <a:gd name="T23" fmla="*/ 348 h 1954"/>
                <a:gd name="T24" fmla="*/ 402 w 3736"/>
                <a:gd name="T25" fmla="*/ 406 h 1954"/>
                <a:gd name="T26" fmla="*/ 414 w 3736"/>
                <a:gd name="T27" fmla="*/ 406 h 1954"/>
                <a:gd name="T28" fmla="*/ 414 w 3736"/>
                <a:gd name="T29" fmla="*/ 464 h 1954"/>
                <a:gd name="T30" fmla="*/ 568 w 3736"/>
                <a:gd name="T31" fmla="*/ 464 h 1954"/>
                <a:gd name="T32" fmla="*/ 568 w 3736"/>
                <a:gd name="T33" fmla="*/ 532 h 1954"/>
                <a:gd name="T34" fmla="*/ 582 w 3736"/>
                <a:gd name="T35" fmla="*/ 532 h 1954"/>
                <a:gd name="T36" fmla="*/ 582 w 3736"/>
                <a:gd name="T37" fmla="*/ 580 h 1954"/>
                <a:gd name="T38" fmla="*/ 602 w 3736"/>
                <a:gd name="T39" fmla="*/ 580 h 1954"/>
                <a:gd name="T40" fmla="*/ 602 w 3736"/>
                <a:gd name="T41" fmla="*/ 692 h 1954"/>
                <a:gd name="T42" fmla="*/ 608 w 3736"/>
                <a:gd name="T43" fmla="*/ 692 h 1954"/>
                <a:gd name="T44" fmla="*/ 608 w 3736"/>
                <a:gd name="T45" fmla="*/ 756 h 1954"/>
                <a:gd name="T46" fmla="*/ 792 w 3736"/>
                <a:gd name="T47" fmla="*/ 756 h 1954"/>
                <a:gd name="T48" fmla="*/ 792 w 3736"/>
                <a:gd name="T49" fmla="*/ 812 h 1954"/>
                <a:gd name="T50" fmla="*/ 798 w 3736"/>
                <a:gd name="T51" fmla="*/ 812 h 1954"/>
                <a:gd name="T52" fmla="*/ 798 w 3736"/>
                <a:gd name="T53" fmla="*/ 880 h 1954"/>
                <a:gd name="T54" fmla="*/ 802 w 3736"/>
                <a:gd name="T55" fmla="*/ 880 h 1954"/>
                <a:gd name="T56" fmla="*/ 802 w 3736"/>
                <a:gd name="T57" fmla="*/ 936 h 1954"/>
                <a:gd name="T58" fmla="*/ 808 w 3736"/>
                <a:gd name="T59" fmla="*/ 936 h 1954"/>
                <a:gd name="T60" fmla="*/ 808 w 3736"/>
                <a:gd name="T61" fmla="*/ 1000 h 1954"/>
                <a:gd name="T62" fmla="*/ 818 w 3736"/>
                <a:gd name="T63" fmla="*/ 1000 h 1954"/>
                <a:gd name="T64" fmla="*/ 818 w 3736"/>
                <a:gd name="T65" fmla="*/ 1060 h 1954"/>
                <a:gd name="T66" fmla="*/ 1014 w 3736"/>
                <a:gd name="T67" fmla="*/ 1060 h 1954"/>
                <a:gd name="T68" fmla="*/ 1014 w 3736"/>
                <a:gd name="T69" fmla="*/ 1120 h 1954"/>
                <a:gd name="T70" fmla="*/ 1198 w 3736"/>
                <a:gd name="T71" fmla="*/ 1120 h 1954"/>
                <a:gd name="T72" fmla="*/ 1198 w 3736"/>
                <a:gd name="T73" fmla="*/ 1180 h 1954"/>
                <a:gd name="T74" fmla="*/ 1334 w 3736"/>
                <a:gd name="T75" fmla="*/ 1180 h 1954"/>
                <a:gd name="T76" fmla="*/ 1334 w 3736"/>
                <a:gd name="T77" fmla="*/ 1238 h 1954"/>
                <a:gd name="T78" fmla="*/ 1404 w 3736"/>
                <a:gd name="T79" fmla="*/ 1238 h 1954"/>
                <a:gd name="T80" fmla="*/ 1404 w 3736"/>
                <a:gd name="T81" fmla="*/ 1302 h 1954"/>
                <a:gd name="T82" fmla="*/ 1582 w 3736"/>
                <a:gd name="T83" fmla="*/ 1302 h 1954"/>
                <a:gd name="T84" fmla="*/ 1582 w 3736"/>
                <a:gd name="T85" fmla="*/ 1368 h 1954"/>
                <a:gd name="T86" fmla="*/ 2174 w 3736"/>
                <a:gd name="T87" fmla="*/ 1368 h 1954"/>
                <a:gd name="T88" fmla="*/ 2174 w 3736"/>
                <a:gd name="T89" fmla="*/ 1432 h 1954"/>
                <a:gd name="T90" fmla="*/ 2998 w 3736"/>
                <a:gd name="T91" fmla="*/ 1432 h 1954"/>
                <a:gd name="T92" fmla="*/ 2998 w 3736"/>
                <a:gd name="T93" fmla="*/ 1550 h 1954"/>
                <a:gd name="T94" fmla="*/ 3410 w 3736"/>
                <a:gd name="T95" fmla="*/ 1550 h 1954"/>
                <a:gd name="T96" fmla="*/ 3410 w 3736"/>
                <a:gd name="T97" fmla="*/ 1752 h 1954"/>
                <a:gd name="T98" fmla="*/ 3694 w 3736"/>
                <a:gd name="T99" fmla="*/ 1752 h 1954"/>
                <a:gd name="T100" fmla="*/ 3694 w 3736"/>
                <a:gd name="T101" fmla="*/ 1954 h 1954"/>
                <a:gd name="T102" fmla="*/ 3736 w 3736"/>
                <a:gd name="T103" fmla="*/ 195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36" h="1954">
                  <a:moveTo>
                    <a:pt x="0" y="0"/>
                  </a:moveTo>
                  <a:lnTo>
                    <a:pt x="104" y="0"/>
                  </a:lnTo>
                  <a:lnTo>
                    <a:pt x="104" y="58"/>
                  </a:lnTo>
                  <a:lnTo>
                    <a:pt x="132" y="58"/>
                  </a:lnTo>
                  <a:lnTo>
                    <a:pt x="132" y="172"/>
                  </a:lnTo>
                  <a:lnTo>
                    <a:pt x="138" y="172"/>
                  </a:lnTo>
                  <a:lnTo>
                    <a:pt x="138" y="232"/>
                  </a:lnTo>
                  <a:lnTo>
                    <a:pt x="190" y="232"/>
                  </a:lnTo>
                  <a:lnTo>
                    <a:pt x="190" y="290"/>
                  </a:lnTo>
                  <a:lnTo>
                    <a:pt x="238" y="290"/>
                  </a:lnTo>
                  <a:lnTo>
                    <a:pt x="238" y="348"/>
                  </a:lnTo>
                  <a:lnTo>
                    <a:pt x="402" y="348"/>
                  </a:lnTo>
                  <a:lnTo>
                    <a:pt x="402" y="406"/>
                  </a:lnTo>
                  <a:lnTo>
                    <a:pt x="414" y="406"/>
                  </a:lnTo>
                  <a:lnTo>
                    <a:pt x="414" y="464"/>
                  </a:lnTo>
                  <a:lnTo>
                    <a:pt x="568" y="464"/>
                  </a:lnTo>
                  <a:lnTo>
                    <a:pt x="568" y="532"/>
                  </a:lnTo>
                  <a:lnTo>
                    <a:pt x="582" y="532"/>
                  </a:lnTo>
                  <a:lnTo>
                    <a:pt x="582" y="580"/>
                  </a:lnTo>
                  <a:lnTo>
                    <a:pt x="602" y="580"/>
                  </a:lnTo>
                  <a:lnTo>
                    <a:pt x="602" y="692"/>
                  </a:lnTo>
                  <a:lnTo>
                    <a:pt x="608" y="692"/>
                  </a:lnTo>
                  <a:lnTo>
                    <a:pt x="608" y="756"/>
                  </a:lnTo>
                  <a:lnTo>
                    <a:pt x="792" y="756"/>
                  </a:lnTo>
                  <a:lnTo>
                    <a:pt x="792" y="812"/>
                  </a:lnTo>
                  <a:lnTo>
                    <a:pt x="798" y="812"/>
                  </a:lnTo>
                  <a:lnTo>
                    <a:pt x="798" y="880"/>
                  </a:lnTo>
                  <a:lnTo>
                    <a:pt x="802" y="880"/>
                  </a:lnTo>
                  <a:lnTo>
                    <a:pt x="802" y="936"/>
                  </a:lnTo>
                  <a:lnTo>
                    <a:pt x="808" y="936"/>
                  </a:lnTo>
                  <a:lnTo>
                    <a:pt x="808" y="1000"/>
                  </a:lnTo>
                  <a:lnTo>
                    <a:pt x="818" y="1000"/>
                  </a:lnTo>
                  <a:lnTo>
                    <a:pt x="818" y="1060"/>
                  </a:lnTo>
                  <a:lnTo>
                    <a:pt x="1014" y="1060"/>
                  </a:lnTo>
                  <a:lnTo>
                    <a:pt x="1014" y="1120"/>
                  </a:lnTo>
                  <a:lnTo>
                    <a:pt x="1198" y="1120"/>
                  </a:lnTo>
                  <a:lnTo>
                    <a:pt x="1198" y="1180"/>
                  </a:lnTo>
                  <a:lnTo>
                    <a:pt x="1334" y="1180"/>
                  </a:lnTo>
                  <a:lnTo>
                    <a:pt x="1334" y="1238"/>
                  </a:lnTo>
                  <a:lnTo>
                    <a:pt x="1404" y="1238"/>
                  </a:lnTo>
                  <a:lnTo>
                    <a:pt x="1404" y="1302"/>
                  </a:lnTo>
                  <a:lnTo>
                    <a:pt x="1582" y="1302"/>
                  </a:lnTo>
                  <a:lnTo>
                    <a:pt x="1582" y="1368"/>
                  </a:lnTo>
                  <a:lnTo>
                    <a:pt x="2174" y="1368"/>
                  </a:lnTo>
                  <a:lnTo>
                    <a:pt x="2174" y="1432"/>
                  </a:lnTo>
                  <a:lnTo>
                    <a:pt x="2998" y="1432"/>
                  </a:lnTo>
                  <a:lnTo>
                    <a:pt x="2998" y="1550"/>
                  </a:lnTo>
                  <a:lnTo>
                    <a:pt x="3410" y="1550"/>
                  </a:lnTo>
                  <a:lnTo>
                    <a:pt x="3410" y="1752"/>
                  </a:lnTo>
                  <a:lnTo>
                    <a:pt x="3694" y="1752"/>
                  </a:lnTo>
                  <a:lnTo>
                    <a:pt x="3694" y="1954"/>
                  </a:lnTo>
                  <a:lnTo>
                    <a:pt x="3736" y="1954"/>
                  </a:lnTo>
                </a:path>
              </a:pathLst>
            </a:custGeom>
            <a:ln>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latin typeface="Arial" panose="020B0604020202020204" pitchFamily="34" charset="0"/>
                <a:cs typeface="Arial" panose="020B0604020202020204" pitchFamily="34" charset="0"/>
              </a:endParaRPr>
            </a:p>
          </p:txBody>
        </p:sp>
        <p:grpSp>
          <p:nvGrpSpPr>
            <p:cNvPr id="158" name="グループ化 21513"/>
            <p:cNvGrpSpPr/>
            <p:nvPr/>
          </p:nvGrpSpPr>
          <p:grpSpPr>
            <a:xfrm>
              <a:off x="5927389" y="3095623"/>
              <a:ext cx="2469904" cy="1370905"/>
              <a:chOff x="5927389" y="3095623"/>
              <a:chExt cx="2469904" cy="1370905"/>
            </a:xfrm>
          </p:grpSpPr>
          <p:grpSp>
            <p:nvGrpSpPr>
              <p:cNvPr id="159" name="Group 215"/>
              <p:cNvGrpSpPr>
                <a:grpSpLocks/>
              </p:cNvGrpSpPr>
              <p:nvPr/>
            </p:nvGrpSpPr>
            <p:grpSpPr bwMode="auto">
              <a:xfrm>
                <a:off x="8289293" y="4358528"/>
                <a:ext cx="108000" cy="108000"/>
                <a:chOff x="2131" y="978"/>
                <a:chExt cx="68" cy="68"/>
              </a:xfrm>
            </p:grpSpPr>
            <p:sp>
              <p:nvSpPr>
                <p:cNvPr id="337" name="Line 213"/>
                <p:cNvSpPr>
                  <a:spLocks noChangeShapeType="1"/>
                </p:cNvSpPr>
                <p:nvPr/>
              </p:nvSpPr>
              <p:spPr bwMode="auto">
                <a:xfrm>
                  <a:off x="2165" y="978"/>
                  <a:ext cx="0" cy="68"/>
                </a:xfrm>
                <a:prstGeom prst="line">
                  <a:avLst/>
                </a:prstGeom>
                <a:ln>
                  <a:solidFill>
                    <a:schemeClr val="accent3">
                      <a:lumMod val="50000"/>
                    </a:schemeClr>
                  </a:solidFill>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p>
              </p:txBody>
            </p:sp>
            <p:sp>
              <p:nvSpPr>
                <p:cNvPr id="338" name="Line 214"/>
                <p:cNvSpPr>
                  <a:spLocks noChangeShapeType="1"/>
                </p:cNvSpPr>
                <p:nvPr/>
              </p:nvSpPr>
              <p:spPr bwMode="auto">
                <a:xfrm>
                  <a:off x="2131" y="1012"/>
                  <a:ext cx="68" cy="0"/>
                </a:xfrm>
                <a:prstGeom prst="line">
                  <a:avLst/>
                </a:prstGeom>
                <a:ln>
                  <a:solidFill>
                    <a:schemeClr val="accent3">
                      <a:lumMod val="50000"/>
                    </a:schemeClr>
                  </a:solidFill>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p>
              </p:txBody>
            </p:sp>
          </p:grpSp>
          <p:grpSp>
            <p:nvGrpSpPr>
              <p:cNvPr id="160" name="Group 215"/>
              <p:cNvGrpSpPr>
                <a:grpSpLocks/>
              </p:cNvGrpSpPr>
              <p:nvPr/>
            </p:nvGrpSpPr>
            <p:grpSpPr bwMode="auto">
              <a:xfrm>
                <a:off x="7997493" y="3934915"/>
                <a:ext cx="108000" cy="108000"/>
                <a:chOff x="2131" y="978"/>
                <a:chExt cx="68" cy="68"/>
              </a:xfrm>
            </p:grpSpPr>
            <p:sp>
              <p:nvSpPr>
                <p:cNvPr id="335" name="Line 213"/>
                <p:cNvSpPr>
                  <a:spLocks noChangeShapeType="1"/>
                </p:cNvSpPr>
                <p:nvPr/>
              </p:nvSpPr>
              <p:spPr bwMode="auto">
                <a:xfrm>
                  <a:off x="2165" y="978"/>
                  <a:ext cx="0" cy="68"/>
                </a:xfrm>
                <a:prstGeom prst="line">
                  <a:avLst/>
                </a:prstGeom>
                <a:ln>
                  <a:solidFill>
                    <a:schemeClr val="accent3">
                      <a:lumMod val="50000"/>
                    </a:schemeClr>
                  </a:solidFill>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p>
              </p:txBody>
            </p:sp>
            <p:sp>
              <p:nvSpPr>
                <p:cNvPr id="336" name="Line 214"/>
                <p:cNvSpPr>
                  <a:spLocks noChangeShapeType="1"/>
                </p:cNvSpPr>
                <p:nvPr/>
              </p:nvSpPr>
              <p:spPr bwMode="auto">
                <a:xfrm>
                  <a:off x="2131" y="1012"/>
                  <a:ext cx="68" cy="0"/>
                </a:xfrm>
                <a:prstGeom prst="line">
                  <a:avLst/>
                </a:prstGeom>
                <a:ln>
                  <a:solidFill>
                    <a:schemeClr val="accent3">
                      <a:lumMod val="50000"/>
                    </a:schemeClr>
                  </a:solidFill>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p>
              </p:txBody>
            </p:sp>
          </p:grpSp>
          <p:grpSp>
            <p:nvGrpSpPr>
              <p:cNvPr id="181" name="Group 215"/>
              <p:cNvGrpSpPr>
                <a:grpSpLocks/>
              </p:cNvGrpSpPr>
              <p:nvPr/>
            </p:nvGrpSpPr>
            <p:grpSpPr bwMode="auto">
              <a:xfrm>
                <a:off x="7720044" y="3934915"/>
                <a:ext cx="108000" cy="108000"/>
                <a:chOff x="2131" y="978"/>
                <a:chExt cx="68" cy="68"/>
              </a:xfrm>
            </p:grpSpPr>
            <p:sp>
              <p:nvSpPr>
                <p:cNvPr id="333" name="Line 213"/>
                <p:cNvSpPr>
                  <a:spLocks noChangeShapeType="1"/>
                </p:cNvSpPr>
                <p:nvPr/>
              </p:nvSpPr>
              <p:spPr bwMode="auto">
                <a:xfrm>
                  <a:off x="2165" y="978"/>
                  <a:ext cx="0" cy="68"/>
                </a:xfrm>
                <a:prstGeom prst="line">
                  <a:avLst/>
                </a:prstGeom>
                <a:ln>
                  <a:solidFill>
                    <a:schemeClr val="accent3">
                      <a:lumMod val="50000"/>
                    </a:schemeClr>
                  </a:solidFill>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p>
              </p:txBody>
            </p:sp>
            <p:sp>
              <p:nvSpPr>
                <p:cNvPr id="334" name="Line 214"/>
                <p:cNvSpPr>
                  <a:spLocks noChangeShapeType="1"/>
                </p:cNvSpPr>
                <p:nvPr/>
              </p:nvSpPr>
              <p:spPr bwMode="auto">
                <a:xfrm>
                  <a:off x="2131" y="1012"/>
                  <a:ext cx="68" cy="0"/>
                </a:xfrm>
                <a:prstGeom prst="line">
                  <a:avLst/>
                </a:prstGeom>
                <a:ln>
                  <a:solidFill>
                    <a:schemeClr val="accent3">
                      <a:lumMod val="50000"/>
                    </a:schemeClr>
                  </a:solidFill>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p>
              </p:txBody>
            </p:sp>
          </p:grpSp>
          <p:grpSp>
            <p:nvGrpSpPr>
              <p:cNvPr id="182" name="Group 215"/>
              <p:cNvGrpSpPr>
                <a:grpSpLocks/>
              </p:cNvGrpSpPr>
              <p:nvPr/>
            </p:nvGrpSpPr>
            <p:grpSpPr bwMode="auto">
              <a:xfrm>
                <a:off x="7673404" y="3807990"/>
                <a:ext cx="108000" cy="108000"/>
                <a:chOff x="2131" y="978"/>
                <a:chExt cx="68" cy="68"/>
              </a:xfrm>
            </p:grpSpPr>
            <p:sp>
              <p:nvSpPr>
                <p:cNvPr id="331" name="Line 213"/>
                <p:cNvSpPr>
                  <a:spLocks noChangeShapeType="1"/>
                </p:cNvSpPr>
                <p:nvPr/>
              </p:nvSpPr>
              <p:spPr bwMode="auto">
                <a:xfrm>
                  <a:off x="2165" y="978"/>
                  <a:ext cx="0" cy="68"/>
                </a:xfrm>
                <a:prstGeom prst="line">
                  <a:avLst/>
                </a:prstGeom>
                <a:ln>
                  <a:solidFill>
                    <a:schemeClr val="accent3">
                      <a:lumMod val="50000"/>
                    </a:schemeClr>
                  </a:solidFill>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p>
              </p:txBody>
            </p:sp>
            <p:sp>
              <p:nvSpPr>
                <p:cNvPr id="332" name="Line 214"/>
                <p:cNvSpPr>
                  <a:spLocks noChangeShapeType="1"/>
                </p:cNvSpPr>
                <p:nvPr/>
              </p:nvSpPr>
              <p:spPr bwMode="auto">
                <a:xfrm>
                  <a:off x="2131" y="1012"/>
                  <a:ext cx="68" cy="0"/>
                </a:xfrm>
                <a:prstGeom prst="line">
                  <a:avLst/>
                </a:prstGeom>
                <a:ln>
                  <a:solidFill>
                    <a:schemeClr val="accent3">
                      <a:lumMod val="50000"/>
                    </a:schemeClr>
                  </a:solidFill>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p>
              </p:txBody>
            </p:sp>
          </p:grpSp>
          <p:grpSp>
            <p:nvGrpSpPr>
              <p:cNvPr id="208" name="Group 215"/>
              <p:cNvGrpSpPr>
                <a:grpSpLocks/>
              </p:cNvGrpSpPr>
              <p:nvPr/>
            </p:nvGrpSpPr>
            <p:grpSpPr bwMode="auto">
              <a:xfrm>
                <a:off x="7354098" y="3807990"/>
                <a:ext cx="108000" cy="108000"/>
                <a:chOff x="2131" y="978"/>
                <a:chExt cx="68" cy="68"/>
              </a:xfrm>
            </p:grpSpPr>
            <p:sp>
              <p:nvSpPr>
                <p:cNvPr id="329" name="Line 213"/>
                <p:cNvSpPr>
                  <a:spLocks noChangeShapeType="1"/>
                </p:cNvSpPr>
                <p:nvPr/>
              </p:nvSpPr>
              <p:spPr bwMode="auto">
                <a:xfrm>
                  <a:off x="2165" y="978"/>
                  <a:ext cx="0" cy="68"/>
                </a:xfrm>
                <a:prstGeom prst="line">
                  <a:avLst/>
                </a:prstGeom>
                <a:ln>
                  <a:solidFill>
                    <a:schemeClr val="accent3">
                      <a:lumMod val="50000"/>
                    </a:schemeClr>
                  </a:solidFill>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p>
              </p:txBody>
            </p:sp>
            <p:sp>
              <p:nvSpPr>
                <p:cNvPr id="330" name="Line 214"/>
                <p:cNvSpPr>
                  <a:spLocks noChangeShapeType="1"/>
                </p:cNvSpPr>
                <p:nvPr/>
              </p:nvSpPr>
              <p:spPr bwMode="auto">
                <a:xfrm>
                  <a:off x="2131" y="1012"/>
                  <a:ext cx="68" cy="0"/>
                </a:xfrm>
                <a:prstGeom prst="line">
                  <a:avLst/>
                </a:prstGeom>
                <a:ln>
                  <a:solidFill>
                    <a:schemeClr val="accent3">
                      <a:lumMod val="50000"/>
                    </a:schemeClr>
                  </a:solidFill>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p>
              </p:txBody>
            </p:sp>
          </p:grpSp>
          <p:grpSp>
            <p:nvGrpSpPr>
              <p:cNvPr id="209" name="Group 215"/>
              <p:cNvGrpSpPr>
                <a:grpSpLocks/>
              </p:cNvGrpSpPr>
              <p:nvPr/>
            </p:nvGrpSpPr>
            <p:grpSpPr bwMode="auto">
              <a:xfrm>
                <a:off x="7214178" y="3807990"/>
                <a:ext cx="108000" cy="108000"/>
                <a:chOff x="2131" y="978"/>
                <a:chExt cx="68" cy="68"/>
              </a:xfrm>
            </p:grpSpPr>
            <p:sp>
              <p:nvSpPr>
                <p:cNvPr id="327" name="Line 213"/>
                <p:cNvSpPr>
                  <a:spLocks noChangeShapeType="1"/>
                </p:cNvSpPr>
                <p:nvPr/>
              </p:nvSpPr>
              <p:spPr bwMode="auto">
                <a:xfrm>
                  <a:off x="2165" y="978"/>
                  <a:ext cx="0" cy="68"/>
                </a:xfrm>
                <a:prstGeom prst="line">
                  <a:avLst/>
                </a:prstGeom>
                <a:ln>
                  <a:solidFill>
                    <a:schemeClr val="accent3">
                      <a:lumMod val="50000"/>
                    </a:schemeClr>
                  </a:solidFill>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p>
              </p:txBody>
            </p:sp>
            <p:sp>
              <p:nvSpPr>
                <p:cNvPr id="328" name="Line 214"/>
                <p:cNvSpPr>
                  <a:spLocks noChangeShapeType="1"/>
                </p:cNvSpPr>
                <p:nvPr/>
              </p:nvSpPr>
              <p:spPr bwMode="auto">
                <a:xfrm>
                  <a:off x="2131" y="1012"/>
                  <a:ext cx="68" cy="0"/>
                </a:xfrm>
                <a:prstGeom prst="line">
                  <a:avLst/>
                </a:prstGeom>
                <a:ln>
                  <a:solidFill>
                    <a:schemeClr val="accent3">
                      <a:lumMod val="50000"/>
                    </a:schemeClr>
                  </a:solidFill>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p>
              </p:txBody>
            </p:sp>
          </p:grpSp>
          <p:grpSp>
            <p:nvGrpSpPr>
              <p:cNvPr id="210" name="Group 215"/>
              <p:cNvGrpSpPr>
                <a:grpSpLocks/>
              </p:cNvGrpSpPr>
              <p:nvPr/>
            </p:nvGrpSpPr>
            <p:grpSpPr bwMode="auto">
              <a:xfrm>
                <a:off x="7080237" y="3807990"/>
                <a:ext cx="108000" cy="108000"/>
                <a:chOff x="2131" y="978"/>
                <a:chExt cx="68" cy="68"/>
              </a:xfrm>
            </p:grpSpPr>
            <p:sp>
              <p:nvSpPr>
                <p:cNvPr id="325" name="Line 213"/>
                <p:cNvSpPr>
                  <a:spLocks noChangeShapeType="1"/>
                </p:cNvSpPr>
                <p:nvPr/>
              </p:nvSpPr>
              <p:spPr bwMode="auto">
                <a:xfrm>
                  <a:off x="2165" y="978"/>
                  <a:ext cx="0" cy="68"/>
                </a:xfrm>
                <a:prstGeom prst="line">
                  <a:avLst/>
                </a:prstGeom>
                <a:ln>
                  <a:solidFill>
                    <a:schemeClr val="accent3">
                      <a:lumMod val="50000"/>
                    </a:schemeClr>
                  </a:solidFill>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p>
              </p:txBody>
            </p:sp>
            <p:sp>
              <p:nvSpPr>
                <p:cNvPr id="326" name="Line 214"/>
                <p:cNvSpPr>
                  <a:spLocks noChangeShapeType="1"/>
                </p:cNvSpPr>
                <p:nvPr/>
              </p:nvSpPr>
              <p:spPr bwMode="auto">
                <a:xfrm>
                  <a:off x="2131" y="1012"/>
                  <a:ext cx="68" cy="0"/>
                </a:xfrm>
                <a:prstGeom prst="line">
                  <a:avLst/>
                </a:prstGeom>
                <a:ln>
                  <a:solidFill>
                    <a:schemeClr val="accent3">
                      <a:lumMod val="50000"/>
                    </a:schemeClr>
                  </a:solidFill>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p>
              </p:txBody>
            </p:sp>
          </p:grpSp>
          <p:grpSp>
            <p:nvGrpSpPr>
              <p:cNvPr id="267" name="Group 215"/>
              <p:cNvGrpSpPr>
                <a:grpSpLocks/>
              </p:cNvGrpSpPr>
              <p:nvPr/>
            </p:nvGrpSpPr>
            <p:grpSpPr bwMode="auto">
              <a:xfrm>
                <a:off x="7058711" y="3807990"/>
                <a:ext cx="108000" cy="108000"/>
                <a:chOff x="2131" y="978"/>
                <a:chExt cx="68" cy="68"/>
              </a:xfrm>
            </p:grpSpPr>
            <p:sp>
              <p:nvSpPr>
                <p:cNvPr id="323" name="Line 213"/>
                <p:cNvSpPr>
                  <a:spLocks noChangeShapeType="1"/>
                </p:cNvSpPr>
                <p:nvPr/>
              </p:nvSpPr>
              <p:spPr bwMode="auto">
                <a:xfrm>
                  <a:off x="2165" y="978"/>
                  <a:ext cx="0" cy="68"/>
                </a:xfrm>
                <a:prstGeom prst="line">
                  <a:avLst/>
                </a:prstGeom>
                <a:ln>
                  <a:solidFill>
                    <a:schemeClr val="accent3">
                      <a:lumMod val="50000"/>
                    </a:schemeClr>
                  </a:solidFill>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p>
              </p:txBody>
            </p:sp>
            <p:sp>
              <p:nvSpPr>
                <p:cNvPr id="324" name="Line 214"/>
                <p:cNvSpPr>
                  <a:spLocks noChangeShapeType="1"/>
                </p:cNvSpPr>
                <p:nvPr/>
              </p:nvSpPr>
              <p:spPr bwMode="auto">
                <a:xfrm>
                  <a:off x="2131" y="1012"/>
                  <a:ext cx="68" cy="0"/>
                </a:xfrm>
                <a:prstGeom prst="line">
                  <a:avLst/>
                </a:prstGeom>
                <a:ln>
                  <a:solidFill>
                    <a:schemeClr val="accent3">
                      <a:lumMod val="50000"/>
                    </a:schemeClr>
                  </a:solidFill>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p>
              </p:txBody>
            </p:sp>
          </p:grpSp>
          <p:grpSp>
            <p:nvGrpSpPr>
              <p:cNvPr id="269" name="Group 215"/>
              <p:cNvGrpSpPr>
                <a:grpSpLocks/>
              </p:cNvGrpSpPr>
              <p:nvPr/>
            </p:nvGrpSpPr>
            <p:grpSpPr bwMode="auto">
              <a:xfrm>
                <a:off x="6427275" y="3673132"/>
                <a:ext cx="108000" cy="108000"/>
                <a:chOff x="2131" y="978"/>
                <a:chExt cx="68" cy="68"/>
              </a:xfrm>
            </p:grpSpPr>
            <p:sp>
              <p:nvSpPr>
                <p:cNvPr id="321" name="Line 213"/>
                <p:cNvSpPr>
                  <a:spLocks noChangeShapeType="1"/>
                </p:cNvSpPr>
                <p:nvPr/>
              </p:nvSpPr>
              <p:spPr bwMode="auto">
                <a:xfrm>
                  <a:off x="2165" y="978"/>
                  <a:ext cx="0" cy="68"/>
                </a:xfrm>
                <a:prstGeom prst="line">
                  <a:avLst/>
                </a:prstGeom>
                <a:ln>
                  <a:solidFill>
                    <a:schemeClr val="accent3">
                      <a:lumMod val="50000"/>
                    </a:schemeClr>
                  </a:solidFill>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p>
              </p:txBody>
            </p:sp>
            <p:sp>
              <p:nvSpPr>
                <p:cNvPr id="322" name="Line 214"/>
                <p:cNvSpPr>
                  <a:spLocks noChangeShapeType="1"/>
                </p:cNvSpPr>
                <p:nvPr/>
              </p:nvSpPr>
              <p:spPr bwMode="auto">
                <a:xfrm>
                  <a:off x="2131" y="1012"/>
                  <a:ext cx="68" cy="0"/>
                </a:xfrm>
                <a:prstGeom prst="line">
                  <a:avLst/>
                </a:prstGeom>
                <a:ln>
                  <a:solidFill>
                    <a:schemeClr val="accent3">
                      <a:lumMod val="50000"/>
                    </a:schemeClr>
                  </a:solidFill>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p>
              </p:txBody>
            </p:sp>
          </p:grpSp>
          <p:grpSp>
            <p:nvGrpSpPr>
              <p:cNvPr id="270" name="Group 215"/>
              <p:cNvGrpSpPr>
                <a:grpSpLocks/>
              </p:cNvGrpSpPr>
              <p:nvPr/>
            </p:nvGrpSpPr>
            <p:grpSpPr bwMode="auto">
              <a:xfrm>
                <a:off x="5927389" y="3095623"/>
                <a:ext cx="108000" cy="108000"/>
                <a:chOff x="2131" y="978"/>
                <a:chExt cx="68" cy="68"/>
              </a:xfrm>
            </p:grpSpPr>
            <p:sp>
              <p:nvSpPr>
                <p:cNvPr id="319" name="Line 213"/>
                <p:cNvSpPr>
                  <a:spLocks noChangeShapeType="1"/>
                </p:cNvSpPr>
                <p:nvPr/>
              </p:nvSpPr>
              <p:spPr bwMode="auto">
                <a:xfrm>
                  <a:off x="2165" y="978"/>
                  <a:ext cx="0" cy="68"/>
                </a:xfrm>
                <a:prstGeom prst="line">
                  <a:avLst/>
                </a:prstGeom>
                <a:ln>
                  <a:solidFill>
                    <a:schemeClr val="accent3">
                      <a:lumMod val="50000"/>
                    </a:schemeClr>
                  </a:solidFill>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p>
              </p:txBody>
            </p:sp>
            <p:sp>
              <p:nvSpPr>
                <p:cNvPr id="320" name="Line 214"/>
                <p:cNvSpPr>
                  <a:spLocks noChangeShapeType="1"/>
                </p:cNvSpPr>
                <p:nvPr/>
              </p:nvSpPr>
              <p:spPr bwMode="auto">
                <a:xfrm>
                  <a:off x="2131" y="1012"/>
                  <a:ext cx="68" cy="0"/>
                </a:xfrm>
                <a:prstGeom prst="line">
                  <a:avLst/>
                </a:prstGeom>
                <a:ln>
                  <a:solidFill>
                    <a:schemeClr val="accent3">
                      <a:lumMod val="50000"/>
                    </a:schemeClr>
                  </a:solidFill>
                  <a:headEnd/>
                  <a:tailEnd/>
                </a:ln>
                <a:extLst>
                  <a:ext uri="{909E8E84-426E-40dd-AFC4-6F175D3DCCD1}">
                    <a14:hiddenFill xmlns:a14="http://schemas.microsoft.com/office/drawing/2010/main" xmlns="">
                      <a:noFill/>
                    </a14:hiddenFill>
                  </a:ext>
                </a:extLst>
              </p:spPr>
              <p:style>
                <a:lnRef idx="1">
                  <a:schemeClr val="accent2"/>
                </a:lnRef>
                <a:fillRef idx="0">
                  <a:schemeClr val="accent2"/>
                </a:fillRef>
                <a:effectRef idx="0">
                  <a:schemeClr val="accent2"/>
                </a:effectRef>
                <a:fontRef idx="minor">
                  <a:schemeClr val="tx1"/>
                </a:fontRef>
              </p:style>
              <p:txBody>
                <a:bodyPr/>
                <a:lstStyle/>
                <a:p>
                  <a:endParaRPr lang="ja-JP" altLang="en-US" sz="1600"/>
                </a:p>
              </p:txBody>
            </p:sp>
          </p:grpSp>
        </p:grpSp>
      </p:grpSp>
      <p:grpSp>
        <p:nvGrpSpPr>
          <p:cNvPr id="271" name="Group 312"/>
          <p:cNvGrpSpPr/>
          <p:nvPr/>
        </p:nvGrpSpPr>
        <p:grpSpPr>
          <a:xfrm>
            <a:off x="5360651" y="2418442"/>
            <a:ext cx="3031677" cy="2172674"/>
            <a:chOff x="5360651" y="2764410"/>
            <a:chExt cx="3031677" cy="2172674"/>
          </a:xfrm>
        </p:grpSpPr>
        <p:sp>
          <p:nvSpPr>
            <p:cNvPr id="268" name="Freeform 6"/>
            <p:cNvSpPr>
              <a:spLocks/>
            </p:cNvSpPr>
            <p:nvPr/>
          </p:nvSpPr>
          <p:spPr bwMode="auto">
            <a:xfrm>
              <a:off x="5360651" y="2818916"/>
              <a:ext cx="2969821" cy="2066764"/>
            </a:xfrm>
            <a:custGeom>
              <a:avLst/>
              <a:gdLst>
                <a:gd name="T0" fmla="*/ 0 w 3726"/>
                <a:gd name="T1" fmla="*/ 0 h 1954"/>
                <a:gd name="T2" fmla="*/ 408 w 3726"/>
                <a:gd name="T3" fmla="*/ 0 h 1954"/>
                <a:gd name="T4" fmla="*/ 408 w 3726"/>
                <a:gd name="T5" fmla="*/ 68 h 1954"/>
                <a:gd name="T6" fmla="*/ 634 w 3726"/>
                <a:gd name="T7" fmla="*/ 68 h 1954"/>
                <a:gd name="T8" fmla="*/ 634 w 3726"/>
                <a:gd name="T9" fmla="*/ 132 h 1954"/>
                <a:gd name="T10" fmla="*/ 726 w 3726"/>
                <a:gd name="T11" fmla="*/ 132 h 1954"/>
                <a:gd name="T12" fmla="*/ 726 w 3726"/>
                <a:gd name="T13" fmla="*/ 200 h 1954"/>
                <a:gd name="T14" fmla="*/ 776 w 3726"/>
                <a:gd name="T15" fmla="*/ 200 h 1954"/>
                <a:gd name="T16" fmla="*/ 776 w 3726"/>
                <a:gd name="T17" fmla="*/ 266 h 1954"/>
                <a:gd name="T18" fmla="*/ 982 w 3726"/>
                <a:gd name="T19" fmla="*/ 266 h 1954"/>
                <a:gd name="T20" fmla="*/ 982 w 3726"/>
                <a:gd name="T21" fmla="*/ 336 h 1954"/>
                <a:gd name="T22" fmla="*/ 1318 w 3726"/>
                <a:gd name="T23" fmla="*/ 336 h 1954"/>
                <a:gd name="T24" fmla="*/ 1318 w 3726"/>
                <a:gd name="T25" fmla="*/ 468 h 1954"/>
                <a:gd name="T26" fmla="*/ 1392 w 3726"/>
                <a:gd name="T27" fmla="*/ 468 h 1954"/>
                <a:gd name="T28" fmla="*/ 1392 w 3726"/>
                <a:gd name="T29" fmla="*/ 536 h 1954"/>
                <a:gd name="T30" fmla="*/ 1582 w 3726"/>
                <a:gd name="T31" fmla="*/ 536 h 1954"/>
                <a:gd name="T32" fmla="*/ 1582 w 3726"/>
                <a:gd name="T33" fmla="*/ 604 h 1954"/>
                <a:gd name="T34" fmla="*/ 1598 w 3726"/>
                <a:gd name="T35" fmla="*/ 604 h 1954"/>
                <a:gd name="T36" fmla="*/ 1598 w 3726"/>
                <a:gd name="T37" fmla="*/ 668 h 1954"/>
                <a:gd name="T38" fmla="*/ 1774 w 3726"/>
                <a:gd name="T39" fmla="*/ 668 h 1954"/>
                <a:gd name="T40" fmla="*/ 1774 w 3726"/>
                <a:gd name="T41" fmla="*/ 806 h 1954"/>
                <a:gd name="T42" fmla="*/ 1806 w 3726"/>
                <a:gd name="T43" fmla="*/ 806 h 1954"/>
                <a:gd name="T44" fmla="*/ 1806 w 3726"/>
                <a:gd name="T45" fmla="*/ 938 h 1954"/>
                <a:gd name="T46" fmla="*/ 1914 w 3726"/>
                <a:gd name="T47" fmla="*/ 938 h 1954"/>
                <a:gd name="T48" fmla="*/ 1914 w 3726"/>
                <a:gd name="T49" fmla="*/ 1008 h 1954"/>
                <a:gd name="T50" fmla="*/ 1990 w 3726"/>
                <a:gd name="T51" fmla="*/ 1008 h 1954"/>
                <a:gd name="T52" fmla="*/ 1990 w 3726"/>
                <a:gd name="T53" fmla="*/ 1078 h 1954"/>
                <a:gd name="T54" fmla="*/ 1998 w 3726"/>
                <a:gd name="T55" fmla="*/ 1078 h 1954"/>
                <a:gd name="T56" fmla="*/ 1998 w 3726"/>
                <a:gd name="T57" fmla="*/ 1150 h 1954"/>
                <a:gd name="T58" fmla="*/ 2006 w 3726"/>
                <a:gd name="T59" fmla="*/ 1150 h 1954"/>
                <a:gd name="T60" fmla="*/ 2006 w 3726"/>
                <a:gd name="T61" fmla="*/ 1224 h 1954"/>
                <a:gd name="T62" fmla="*/ 2196 w 3726"/>
                <a:gd name="T63" fmla="*/ 1224 h 1954"/>
                <a:gd name="T64" fmla="*/ 2196 w 3726"/>
                <a:gd name="T65" fmla="*/ 1294 h 1954"/>
                <a:gd name="T66" fmla="*/ 2368 w 3726"/>
                <a:gd name="T67" fmla="*/ 1294 h 1954"/>
                <a:gd name="T68" fmla="*/ 2368 w 3726"/>
                <a:gd name="T69" fmla="*/ 1378 h 1954"/>
                <a:gd name="T70" fmla="*/ 2978 w 3726"/>
                <a:gd name="T71" fmla="*/ 1378 h 1954"/>
                <a:gd name="T72" fmla="*/ 2978 w 3726"/>
                <a:gd name="T73" fmla="*/ 1534 h 1954"/>
                <a:gd name="T74" fmla="*/ 3162 w 3726"/>
                <a:gd name="T75" fmla="*/ 1534 h 1954"/>
                <a:gd name="T76" fmla="*/ 3162 w 3726"/>
                <a:gd name="T77" fmla="*/ 1742 h 1954"/>
                <a:gd name="T78" fmla="*/ 3720 w 3726"/>
                <a:gd name="T79" fmla="*/ 1742 h 1954"/>
                <a:gd name="T80" fmla="*/ 3720 w 3726"/>
                <a:gd name="T81" fmla="*/ 1954 h 1954"/>
                <a:gd name="T82" fmla="*/ 3726 w 3726"/>
                <a:gd name="T83" fmla="*/ 195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26" h="1954">
                  <a:moveTo>
                    <a:pt x="0" y="0"/>
                  </a:moveTo>
                  <a:lnTo>
                    <a:pt x="408" y="0"/>
                  </a:lnTo>
                  <a:lnTo>
                    <a:pt x="408" y="68"/>
                  </a:lnTo>
                  <a:lnTo>
                    <a:pt x="634" y="68"/>
                  </a:lnTo>
                  <a:lnTo>
                    <a:pt x="634" y="132"/>
                  </a:lnTo>
                  <a:lnTo>
                    <a:pt x="726" y="132"/>
                  </a:lnTo>
                  <a:lnTo>
                    <a:pt x="726" y="200"/>
                  </a:lnTo>
                  <a:lnTo>
                    <a:pt x="776" y="200"/>
                  </a:lnTo>
                  <a:lnTo>
                    <a:pt x="776" y="266"/>
                  </a:lnTo>
                  <a:lnTo>
                    <a:pt x="982" y="266"/>
                  </a:lnTo>
                  <a:lnTo>
                    <a:pt x="982" y="336"/>
                  </a:lnTo>
                  <a:lnTo>
                    <a:pt x="1318" y="336"/>
                  </a:lnTo>
                  <a:lnTo>
                    <a:pt x="1318" y="468"/>
                  </a:lnTo>
                  <a:lnTo>
                    <a:pt x="1392" y="468"/>
                  </a:lnTo>
                  <a:lnTo>
                    <a:pt x="1392" y="536"/>
                  </a:lnTo>
                  <a:lnTo>
                    <a:pt x="1582" y="536"/>
                  </a:lnTo>
                  <a:lnTo>
                    <a:pt x="1582" y="604"/>
                  </a:lnTo>
                  <a:lnTo>
                    <a:pt x="1598" y="604"/>
                  </a:lnTo>
                  <a:lnTo>
                    <a:pt x="1598" y="668"/>
                  </a:lnTo>
                  <a:lnTo>
                    <a:pt x="1774" y="668"/>
                  </a:lnTo>
                  <a:lnTo>
                    <a:pt x="1774" y="806"/>
                  </a:lnTo>
                  <a:lnTo>
                    <a:pt x="1806" y="806"/>
                  </a:lnTo>
                  <a:lnTo>
                    <a:pt x="1806" y="938"/>
                  </a:lnTo>
                  <a:lnTo>
                    <a:pt x="1914" y="938"/>
                  </a:lnTo>
                  <a:lnTo>
                    <a:pt x="1914" y="1008"/>
                  </a:lnTo>
                  <a:lnTo>
                    <a:pt x="1990" y="1008"/>
                  </a:lnTo>
                  <a:lnTo>
                    <a:pt x="1990" y="1078"/>
                  </a:lnTo>
                  <a:lnTo>
                    <a:pt x="1998" y="1078"/>
                  </a:lnTo>
                  <a:lnTo>
                    <a:pt x="1998" y="1150"/>
                  </a:lnTo>
                  <a:lnTo>
                    <a:pt x="2006" y="1150"/>
                  </a:lnTo>
                  <a:lnTo>
                    <a:pt x="2006" y="1224"/>
                  </a:lnTo>
                  <a:lnTo>
                    <a:pt x="2196" y="1224"/>
                  </a:lnTo>
                  <a:lnTo>
                    <a:pt x="2196" y="1294"/>
                  </a:lnTo>
                  <a:lnTo>
                    <a:pt x="2368" y="1294"/>
                  </a:lnTo>
                  <a:lnTo>
                    <a:pt x="2368" y="1378"/>
                  </a:lnTo>
                  <a:lnTo>
                    <a:pt x="2978" y="1378"/>
                  </a:lnTo>
                  <a:lnTo>
                    <a:pt x="2978" y="1534"/>
                  </a:lnTo>
                  <a:lnTo>
                    <a:pt x="3162" y="1534"/>
                  </a:lnTo>
                  <a:lnTo>
                    <a:pt x="3162" y="1742"/>
                  </a:lnTo>
                  <a:lnTo>
                    <a:pt x="3720" y="1742"/>
                  </a:lnTo>
                  <a:lnTo>
                    <a:pt x="3720" y="1954"/>
                  </a:lnTo>
                  <a:lnTo>
                    <a:pt x="3726" y="1954"/>
                  </a:lnTo>
                </a:path>
              </a:pathLst>
            </a:custGeom>
            <a:ln>
              <a:solidFill>
                <a:schemeClr val="accent3">
                  <a:lumMod val="50000"/>
                </a:schemeClr>
              </a:solidFill>
              <a:headEnd/>
              <a:tailEnd/>
            </a:ln>
            <a:extLst>
              <a:ext uri="{909E8E84-426E-40dd-AFC4-6F175D3DCCD1}">
                <a14:hiddenFill xmlns:a14="http://schemas.microsoft.com/office/drawing/2010/main" xmlns="">
                  <a:noFill/>
                </a14:hiddenFill>
              </a:ext>
            </a:extLst>
          </p:spPr>
          <p:style>
            <a:lnRef idx="2">
              <a:schemeClr val="accent3"/>
            </a:lnRef>
            <a:fillRef idx="0">
              <a:schemeClr val="accent3"/>
            </a:fillRef>
            <a:effectRef idx="1">
              <a:schemeClr val="accent3"/>
            </a:effectRef>
            <a:fontRef idx="minor">
              <a:schemeClr val="tx1"/>
            </a:fontRef>
          </p:style>
          <p:txBody>
            <a:bodyPr/>
            <a:lstStyle/>
            <a:p>
              <a:endParaRPr lang="ja-JP" altLang="en-US" sz="1600">
                <a:latin typeface="Arial" panose="020B0604020202020204" pitchFamily="34" charset="0"/>
                <a:cs typeface="Arial" panose="020B0604020202020204" pitchFamily="34" charset="0"/>
              </a:endParaRPr>
            </a:p>
          </p:txBody>
        </p:sp>
        <p:grpSp>
          <p:nvGrpSpPr>
            <p:cNvPr id="272" name="Group 311"/>
            <p:cNvGrpSpPr/>
            <p:nvPr/>
          </p:nvGrpSpPr>
          <p:grpSpPr>
            <a:xfrm>
              <a:off x="5376297" y="2764410"/>
              <a:ext cx="3016031" cy="2172674"/>
              <a:chOff x="5376297" y="2764410"/>
              <a:chExt cx="3016031" cy="2172674"/>
            </a:xfrm>
          </p:grpSpPr>
          <p:grpSp>
            <p:nvGrpSpPr>
              <p:cNvPr id="273" name="Group 215"/>
              <p:cNvGrpSpPr>
                <a:grpSpLocks/>
              </p:cNvGrpSpPr>
              <p:nvPr/>
            </p:nvGrpSpPr>
            <p:grpSpPr bwMode="auto">
              <a:xfrm>
                <a:off x="7710297" y="4388522"/>
                <a:ext cx="108000" cy="108000"/>
                <a:chOff x="2131" y="978"/>
                <a:chExt cx="68" cy="68"/>
              </a:xfrm>
            </p:grpSpPr>
            <p:sp>
              <p:nvSpPr>
                <p:cNvPr id="304" name="Line 213"/>
                <p:cNvSpPr>
                  <a:spLocks noChangeShapeType="1"/>
                </p:cNvSpPr>
                <p:nvPr/>
              </p:nvSpPr>
              <p:spPr bwMode="auto">
                <a:xfrm>
                  <a:off x="2165" y="978"/>
                  <a:ext cx="0" cy="68"/>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p>
              </p:txBody>
            </p:sp>
            <p:sp>
              <p:nvSpPr>
                <p:cNvPr id="305" name="Line 214"/>
                <p:cNvSpPr>
                  <a:spLocks noChangeShapeType="1"/>
                </p:cNvSpPr>
                <p:nvPr/>
              </p:nvSpPr>
              <p:spPr bwMode="auto">
                <a:xfrm>
                  <a:off x="2131" y="1012"/>
                  <a:ext cx="68" cy="0"/>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p>
              </p:txBody>
            </p:sp>
          </p:grpSp>
          <p:grpSp>
            <p:nvGrpSpPr>
              <p:cNvPr id="274" name="Group 215"/>
              <p:cNvGrpSpPr>
                <a:grpSpLocks/>
              </p:cNvGrpSpPr>
              <p:nvPr/>
            </p:nvGrpSpPr>
            <p:grpSpPr bwMode="auto">
              <a:xfrm>
                <a:off x="7502210" y="4223520"/>
                <a:ext cx="108000" cy="108000"/>
                <a:chOff x="2131" y="978"/>
                <a:chExt cx="68" cy="68"/>
              </a:xfrm>
            </p:grpSpPr>
            <p:sp>
              <p:nvSpPr>
                <p:cNvPr id="302" name="Line 213"/>
                <p:cNvSpPr>
                  <a:spLocks noChangeShapeType="1"/>
                </p:cNvSpPr>
                <p:nvPr/>
              </p:nvSpPr>
              <p:spPr bwMode="auto">
                <a:xfrm>
                  <a:off x="2165" y="978"/>
                  <a:ext cx="0" cy="68"/>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p>
              </p:txBody>
            </p:sp>
            <p:sp>
              <p:nvSpPr>
                <p:cNvPr id="303" name="Line 214"/>
                <p:cNvSpPr>
                  <a:spLocks noChangeShapeType="1"/>
                </p:cNvSpPr>
                <p:nvPr/>
              </p:nvSpPr>
              <p:spPr bwMode="auto">
                <a:xfrm>
                  <a:off x="2131" y="1012"/>
                  <a:ext cx="68" cy="0"/>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p>
              </p:txBody>
            </p:sp>
          </p:grpSp>
          <p:grpSp>
            <p:nvGrpSpPr>
              <p:cNvPr id="275" name="Group 215"/>
              <p:cNvGrpSpPr>
                <a:grpSpLocks/>
              </p:cNvGrpSpPr>
              <p:nvPr/>
            </p:nvGrpSpPr>
            <p:grpSpPr bwMode="auto">
              <a:xfrm>
                <a:off x="7389796" y="4223520"/>
                <a:ext cx="108000" cy="108000"/>
                <a:chOff x="2131" y="978"/>
                <a:chExt cx="68" cy="68"/>
              </a:xfrm>
            </p:grpSpPr>
            <p:sp>
              <p:nvSpPr>
                <p:cNvPr id="300" name="Line 213"/>
                <p:cNvSpPr>
                  <a:spLocks noChangeShapeType="1"/>
                </p:cNvSpPr>
                <p:nvPr/>
              </p:nvSpPr>
              <p:spPr bwMode="auto">
                <a:xfrm>
                  <a:off x="2165" y="978"/>
                  <a:ext cx="0" cy="68"/>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p>
              </p:txBody>
            </p:sp>
            <p:sp>
              <p:nvSpPr>
                <p:cNvPr id="301" name="Line 214"/>
                <p:cNvSpPr>
                  <a:spLocks noChangeShapeType="1"/>
                </p:cNvSpPr>
                <p:nvPr/>
              </p:nvSpPr>
              <p:spPr bwMode="auto">
                <a:xfrm>
                  <a:off x="2131" y="1012"/>
                  <a:ext cx="68" cy="0"/>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p>
              </p:txBody>
            </p:sp>
          </p:grpSp>
          <p:grpSp>
            <p:nvGrpSpPr>
              <p:cNvPr id="276" name="Group 215"/>
              <p:cNvGrpSpPr>
                <a:grpSpLocks/>
              </p:cNvGrpSpPr>
              <p:nvPr/>
            </p:nvGrpSpPr>
            <p:grpSpPr bwMode="auto">
              <a:xfrm>
                <a:off x="7361094" y="4223520"/>
                <a:ext cx="108000" cy="108000"/>
                <a:chOff x="2131" y="978"/>
                <a:chExt cx="68" cy="68"/>
              </a:xfrm>
            </p:grpSpPr>
            <p:sp>
              <p:nvSpPr>
                <p:cNvPr id="298" name="Line 213"/>
                <p:cNvSpPr>
                  <a:spLocks noChangeShapeType="1"/>
                </p:cNvSpPr>
                <p:nvPr/>
              </p:nvSpPr>
              <p:spPr bwMode="auto">
                <a:xfrm>
                  <a:off x="2165" y="978"/>
                  <a:ext cx="0" cy="68"/>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p>
              </p:txBody>
            </p:sp>
            <p:sp>
              <p:nvSpPr>
                <p:cNvPr id="299" name="Line 214"/>
                <p:cNvSpPr>
                  <a:spLocks noChangeShapeType="1"/>
                </p:cNvSpPr>
                <p:nvPr/>
              </p:nvSpPr>
              <p:spPr bwMode="auto">
                <a:xfrm>
                  <a:off x="2131" y="1012"/>
                  <a:ext cx="68" cy="0"/>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p>
              </p:txBody>
            </p:sp>
          </p:grpSp>
          <p:grpSp>
            <p:nvGrpSpPr>
              <p:cNvPr id="277" name="Group 215"/>
              <p:cNvGrpSpPr>
                <a:grpSpLocks/>
              </p:cNvGrpSpPr>
              <p:nvPr/>
            </p:nvGrpSpPr>
            <p:grpSpPr bwMode="auto">
              <a:xfrm>
                <a:off x="7205627" y="4223520"/>
                <a:ext cx="108000" cy="108000"/>
                <a:chOff x="2131" y="978"/>
                <a:chExt cx="68" cy="68"/>
              </a:xfrm>
            </p:grpSpPr>
            <p:sp>
              <p:nvSpPr>
                <p:cNvPr id="296" name="Line 213"/>
                <p:cNvSpPr>
                  <a:spLocks noChangeShapeType="1"/>
                </p:cNvSpPr>
                <p:nvPr/>
              </p:nvSpPr>
              <p:spPr bwMode="auto">
                <a:xfrm>
                  <a:off x="2165" y="978"/>
                  <a:ext cx="0" cy="68"/>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p>
              </p:txBody>
            </p:sp>
            <p:sp>
              <p:nvSpPr>
                <p:cNvPr id="297" name="Line 214"/>
                <p:cNvSpPr>
                  <a:spLocks noChangeShapeType="1"/>
                </p:cNvSpPr>
                <p:nvPr/>
              </p:nvSpPr>
              <p:spPr bwMode="auto">
                <a:xfrm>
                  <a:off x="2131" y="1012"/>
                  <a:ext cx="68" cy="0"/>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p>
              </p:txBody>
            </p:sp>
          </p:grpSp>
          <p:grpSp>
            <p:nvGrpSpPr>
              <p:cNvPr id="278" name="Group 215"/>
              <p:cNvGrpSpPr>
                <a:grpSpLocks/>
              </p:cNvGrpSpPr>
              <p:nvPr/>
            </p:nvGrpSpPr>
            <p:grpSpPr bwMode="auto">
              <a:xfrm>
                <a:off x="7197256" y="4134672"/>
                <a:ext cx="108000" cy="108000"/>
                <a:chOff x="2131" y="978"/>
                <a:chExt cx="68" cy="68"/>
              </a:xfrm>
            </p:grpSpPr>
            <p:sp>
              <p:nvSpPr>
                <p:cNvPr id="294" name="Line 213"/>
                <p:cNvSpPr>
                  <a:spLocks noChangeShapeType="1"/>
                </p:cNvSpPr>
                <p:nvPr/>
              </p:nvSpPr>
              <p:spPr bwMode="auto">
                <a:xfrm>
                  <a:off x="2165" y="978"/>
                  <a:ext cx="0" cy="68"/>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p>
              </p:txBody>
            </p:sp>
            <p:sp>
              <p:nvSpPr>
                <p:cNvPr id="295" name="Line 214"/>
                <p:cNvSpPr>
                  <a:spLocks noChangeShapeType="1"/>
                </p:cNvSpPr>
                <p:nvPr/>
              </p:nvSpPr>
              <p:spPr bwMode="auto">
                <a:xfrm>
                  <a:off x="2131" y="1012"/>
                  <a:ext cx="68" cy="0"/>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p>
              </p:txBody>
            </p:sp>
          </p:grpSp>
          <p:grpSp>
            <p:nvGrpSpPr>
              <p:cNvPr id="279" name="Group 215"/>
              <p:cNvGrpSpPr>
                <a:grpSpLocks/>
              </p:cNvGrpSpPr>
              <p:nvPr/>
            </p:nvGrpSpPr>
            <p:grpSpPr bwMode="auto">
              <a:xfrm>
                <a:off x="7065706" y="4134672"/>
                <a:ext cx="108000" cy="108000"/>
                <a:chOff x="2131" y="978"/>
                <a:chExt cx="68" cy="68"/>
              </a:xfrm>
            </p:grpSpPr>
            <p:sp>
              <p:nvSpPr>
                <p:cNvPr id="292" name="Line 213"/>
                <p:cNvSpPr>
                  <a:spLocks noChangeShapeType="1"/>
                </p:cNvSpPr>
                <p:nvPr/>
              </p:nvSpPr>
              <p:spPr bwMode="auto">
                <a:xfrm>
                  <a:off x="2165" y="978"/>
                  <a:ext cx="0" cy="68"/>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p>
              </p:txBody>
            </p:sp>
            <p:sp>
              <p:nvSpPr>
                <p:cNvPr id="293" name="Line 214"/>
                <p:cNvSpPr>
                  <a:spLocks noChangeShapeType="1"/>
                </p:cNvSpPr>
                <p:nvPr/>
              </p:nvSpPr>
              <p:spPr bwMode="auto">
                <a:xfrm>
                  <a:off x="2131" y="1012"/>
                  <a:ext cx="68" cy="0"/>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p>
              </p:txBody>
            </p:sp>
          </p:grpSp>
          <p:grpSp>
            <p:nvGrpSpPr>
              <p:cNvPr id="280" name="Group 215"/>
              <p:cNvGrpSpPr>
                <a:grpSpLocks/>
              </p:cNvGrpSpPr>
              <p:nvPr/>
            </p:nvGrpSpPr>
            <p:grpSpPr bwMode="auto">
              <a:xfrm>
                <a:off x="6890308" y="3832167"/>
                <a:ext cx="108000" cy="108000"/>
                <a:chOff x="2131" y="978"/>
                <a:chExt cx="68" cy="68"/>
              </a:xfrm>
            </p:grpSpPr>
            <p:sp>
              <p:nvSpPr>
                <p:cNvPr id="290" name="Line 213"/>
                <p:cNvSpPr>
                  <a:spLocks noChangeShapeType="1"/>
                </p:cNvSpPr>
                <p:nvPr/>
              </p:nvSpPr>
              <p:spPr bwMode="auto">
                <a:xfrm>
                  <a:off x="2165" y="978"/>
                  <a:ext cx="0" cy="68"/>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p>
              </p:txBody>
            </p:sp>
            <p:sp>
              <p:nvSpPr>
                <p:cNvPr id="291" name="Line 214"/>
                <p:cNvSpPr>
                  <a:spLocks noChangeShapeType="1"/>
                </p:cNvSpPr>
                <p:nvPr/>
              </p:nvSpPr>
              <p:spPr bwMode="auto">
                <a:xfrm>
                  <a:off x="2131" y="1012"/>
                  <a:ext cx="68" cy="0"/>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p>
              </p:txBody>
            </p:sp>
          </p:grpSp>
          <p:grpSp>
            <p:nvGrpSpPr>
              <p:cNvPr id="281" name="Group 215"/>
              <p:cNvGrpSpPr>
                <a:grpSpLocks/>
              </p:cNvGrpSpPr>
              <p:nvPr/>
            </p:nvGrpSpPr>
            <p:grpSpPr bwMode="auto">
              <a:xfrm>
                <a:off x="5608302" y="2764410"/>
                <a:ext cx="108000" cy="108000"/>
                <a:chOff x="2131" y="978"/>
                <a:chExt cx="68" cy="68"/>
              </a:xfrm>
            </p:grpSpPr>
            <p:sp>
              <p:nvSpPr>
                <p:cNvPr id="288" name="Line 213"/>
                <p:cNvSpPr>
                  <a:spLocks noChangeShapeType="1"/>
                </p:cNvSpPr>
                <p:nvPr/>
              </p:nvSpPr>
              <p:spPr bwMode="auto">
                <a:xfrm>
                  <a:off x="2165" y="978"/>
                  <a:ext cx="0" cy="68"/>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p>
              </p:txBody>
            </p:sp>
            <p:sp>
              <p:nvSpPr>
                <p:cNvPr id="289" name="Line 214"/>
                <p:cNvSpPr>
                  <a:spLocks noChangeShapeType="1"/>
                </p:cNvSpPr>
                <p:nvPr/>
              </p:nvSpPr>
              <p:spPr bwMode="auto">
                <a:xfrm>
                  <a:off x="2131" y="1012"/>
                  <a:ext cx="68" cy="0"/>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p>
              </p:txBody>
            </p:sp>
          </p:grpSp>
          <p:grpSp>
            <p:nvGrpSpPr>
              <p:cNvPr id="306" name="Group 215"/>
              <p:cNvGrpSpPr>
                <a:grpSpLocks/>
              </p:cNvGrpSpPr>
              <p:nvPr/>
            </p:nvGrpSpPr>
            <p:grpSpPr bwMode="auto">
              <a:xfrm>
                <a:off x="5481536" y="2764410"/>
                <a:ext cx="108000" cy="108000"/>
                <a:chOff x="2131" y="978"/>
                <a:chExt cx="68" cy="68"/>
              </a:xfrm>
            </p:grpSpPr>
            <p:sp>
              <p:nvSpPr>
                <p:cNvPr id="286" name="Line 213"/>
                <p:cNvSpPr>
                  <a:spLocks noChangeShapeType="1"/>
                </p:cNvSpPr>
                <p:nvPr/>
              </p:nvSpPr>
              <p:spPr bwMode="auto">
                <a:xfrm>
                  <a:off x="2165" y="978"/>
                  <a:ext cx="0" cy="68"/>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p>
              </p:txBody>
            </p:sp>
            <p:sp>
              <p:nvSpPr>
                <p:cNvPr id="287" name="Line 214"/>
                <p:cNvSpPr>
                  <a:spLocks noChangeShapeType="1"/>
                </p:cNvSpPr>
                <p:nvPr/>
              </p:nvSpPr>
              <p:spPr bwMode="auto">
                <a:xfrm>
                  <a:off x="2131" y="1012"/>
                  <a:ext cx="68" cy="0"/>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p>
              </p:txBody>
            </p:sp>
          </p:grpSp>
          <p:grpSp>
            <p:nvGrpSpPr>
              <p:cNvPr id="308" name="Group 215"/>
              <p:cNvGrpSpPr>
                <a:grpSpLocks/>
              </p:cNvGrpSpPr>
              <p:nvPr/>
            </p:nvGrpSpPr>
            <p:grpSpPr bwMode="auto">
              <a:xfrm>
                <a:off x="5376297" y="2764410"/>
                <a:ext cx="108000" cy="108000"/>
                <a:chOff x="2131" y="978"/>
                <a:chExt cx="68" cy="68"/>
              </a:xfrm>
            </p:grpSpPr>
            <p:sp>
              <p:nvSpPr>
                <p:cNvPr id="284" name="Line 213"/>
                <p:cNvSpPr>
                  <a:spLocks noChangeShapeType="1"/>
                </p:cNvSpPr>
                <p:nvPr/>
              </p:nvSpPr>
              <p:spPr bwMode="auto">
                <a:xfrm>
                  <a:off x="2165" y="978"/>
                  <a:ext cx="0" cy="68"/>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p>
              </p:txBody>
            </p:sp>
            <p:sp>
              <p:nvSpPr>
                <p:cNvPr id="285" name="Line 214"/>
                <p:cNvSpPr>
                  <a:spLocks noChangeShapeType="1"/>
                </p:cNvSpPr>
                <p:nvPr/>
              </p:nvSpPr>
              <p:spPr bwMode="auto">
                <a:xfrm>
                  <a:off x="2131" y="1012"/>
                  <a:ext cx="68" cy="0"/>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p>
              </p:txBody>
            </p:sp>
          </p:grpSp>
          <p:grpSp>
            <p:nvGrpSpPr>
              <p:cNvPr id="309" name="Group 215"/>
              <p:cNvGrpSpPr>
                <a:grpSpLocks/>
              </p:cNvGrpSpPr>
              <p:nvPr/>
            </p:nvGrpSpPr>
            <p:grpSpPr bwMode="auto">
              <a:xfrm>
                <a:off x="8284328" y="4829084"/>
                <a:ext cx="108000" cy="108000"/>
                <a:chOff x="2131" y="978"/>
                <a:chExt cx="68" cy="68"/>
              </a:xfrm>
            </p:grpSpPr>
            <p:sp>
              <p:nvSpPr>
                <p:cNvPr id="282" name="Line 213"/>
                <p:cNvSpPr>
                  <a:spLocks noChangeShapeType="1"/>
                </p:cNvSpPr>
                <p:nvPr/>
              </p:nvSpPr>
              <p:spPr bwMode="auto">
                <a:xfrm>
                  <a:off x="2165" y="978"/>
                  <a:ext cx="0" cy="68"/>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p>
              </p:txBody>
            </p:sp>
            <p:sp>
              <p:nvSpPr>
                <p:cNvPr id="283" name="Line 214"/>
                <p:cNvSpPr>
                  <a:spLocks noChangeShapeType="1"/>
                </p:cNvSpPr>
                <p:nvPr/>
              </p:nvSpPr>
              <p:spPr bwMode="auto">
                <a:xfrm>
                  <a:off x="2131" y="1012"/>
                  <a:ext cx="68" cy="0"/>
                </a:xfrm>
                <a:prstGeom prst="line">
                  <a:avLst/>
                </a:prstGeom>
                <a:noFill/>
                <a:ln w="19050">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a:lstStyle/>
                <a:p>
                  <a:endParaRPr lang="ja-JP" altLang="en-US" sz="1600"/>
                </a:p>
              </p:txBody>
            </p:sp>
          </p:grpSp>
        </p:grpSp>
      </p:grpSp>
      <p:graphicFrame>
        <p:nvGraphicFramePr>
          <p:cNvPr id="347" name="表 346"/>
          <p:cNvGraphicFramePr>
            <a:graphicFrameLocks noGrp="1"/>
          </p:cNvGraphicFramePr>
          <p:nvPr>
            <p:extLst>
              <p:ext uri="{D42A27DB-BD31-4B8C-83A1-F6EECF244321}">
                <p14:modId xmlns:p14="http://schemas.microsoft.com/office/powerpoint/2010/main" val="1423934179"/>
              </p:ext>
            </p:extLst>
          </p:nvPr>
        </p:nvGraphicFramePr>
        <p:xfrm>
          <a:off x="5940000" y="1650156"/>
          <a:ext cx="2849732" cy="831168"/>
        </p:xfrm>
        <a:graphic>
          <a:graphicData uri="http://schemas.openxmlformats.org/drawingml/2006/table">
            <a:tbl>
              <a:tblPr firstRow="1" bandRow="1">
                <a:tableStyleId>{5940675A-B579-460E-94D1-54222C63F5DA}</a:tableStyleId>
              </a:tblPr>
              <a:tblGrid>
                <a:gridCol w="1260015"/>
                <a:gridCol w="792000"/>
                <a:gridCol w="797717"/>
              </a:tblGrid>
              <a:tr h="0">
                <a:tc>
                  <a:txBody>
                    <a:bodyPr/>
                    <a:lstStyle/>
                    <a:p>
                      <a:pPr>
                        <a:lnSpc>
                          <a:spcPct val="90000"/>
                        </a:lnSpc>
                      </a:pPr>
                      <a:endParaRPr lang="ja-JP" altLang="en-US" sz="1200" b="0" dirty="0">
                        <a:solidFill>
                          <a:schemeClr val="tx1"/>
                        </a:solidFill>
                        <a:latin typeface="+mn-lt"/>
                        <a:ea typeface="+mn-ea"/>
                        <a:cs typeface="Arial" panose="020B0604020202020204" pitchFamily="34" charset="0"/>
                      </a:endParaRPr>
                    </a:p>
                  </a:txBody>
                  <a:tcPr marL="36000" marR="36000" marT="28800" marB="28800" anchor="ctr"/>
                </a:tc>
                <a:tc>
                  <a:txBody>
                    <a:bodyPr/>
                    <a:lstStyle/>
                    <a:p>
                      <a:pPr algn="ctr">
                        <a:lnSpc>
                          <a:spcPct val="90000"/>
                        </a:lnSpc>
                      </a:pPr>
                      <a:r>
                        <a:rPr lang="en-US" altLang="ja-JP" sz="1200" dirty="0" smtClean="0">
                          <a:solidFill>
                            <a:schemeClr val="tx1"/>
                          </a:solidFill>
                        </a:rPr>
                        <a:t>EB group</a:t>
                      </a:r>
                      <a:endParaRPr lang="en-US" altLang="ja-JP" sz="1200" b="1" dirty="0" smtClean="0">
                        <a:solidFill>
                          <a:schemeClr val="tx1"/>
                        </a:solidFill>
                        <a:latin typeface="+mn-lt"/>
                        <a:ea typeface="+mn-ea"/>
                        <a:cs typeface="Arial" panose="020B0604020202020204" pitchFamily="34" charset="0"/>
                      </a:endParaRPr>
                    </a:p>
                  </a:txBody>
                  <a:tcPr marL="36000" marR="36000" marT="28800" marB="28800" anchor="ctr"/>
                </a:tc>
                <a:tc>
                  <a:txBody>
                    <a:bodyPr/>
                    <a:lstStyle/>
                    <a:p>
                      <a:pPr algn="ctr">
                        <a:lnSpc>
                          <a:spcPct val="90000"/>
                        </a:lnSpc>
                      </a:pPr>
                      <a:r>
                        <a:rPr kumimoji="1" lang="en-US" altLang="ja-JP" sz="1200" dirty="0" smtClean="0">
                          <a:solidFill>
                            <a:schemeClr val="tx1"/>
                          </a:solidFill>
                        </a:rPr>
                        <a:t>E group</a:t>
                      </a:r>
                      <a:endParaRPr kumimoji="1" lang="ja-JP" altLang="en-US" sz="1200" b="1" dirty="0">
                        <a:solidFill>
                          <a:schemeClr val="tx1"/>
                        </a:solidFill>
                        <a:latin typeface="+mn-lt"/>
                        <a:ea typeface="+mn-ea"/>
                        <a:cs typeface="Arial" panose="020B0604020202020204" pitchFamily="34" charset="0"/>
                      </a:endParaRPr>
                    </a:p>
                  </a:txBody>
                  <a:tcPr marL="36000" marR="36000" marT="28800" marB="28800" anchor="ctr"/>
                </a:tc>
              </a:tr>
              <a:tr h="0">
                <a:tc>
                  <a:txBody>
                    <a:bodyPr/>
                    <a:lstStyle/>
                    <a:p>
                      <a:pPr>
                        <a:lnSpc>
                          <a:spcPct val="90000"/>
                        </a:lnSpc>
                      </a:pPr>
                      <a:r>
                        <a:rPr kumimoji="1" lang="en-US" altLang="ja-JP" sz="1200" b="1" dirty="0" smtClean="0"/>
                        <a:t>Median (months)</a:t>
                      </a:r>
                      <a:endParaRPr kumimoji="1" lang="ja-JP" altLang="en-US" sz="1200" b="1" dirty="0">
                        <a:solidFill>
                          <a:schemeClr val="tx1"/>
                        </a:solidFill>
                        <a:latin typeface="+mn-lt"/>
                        <a:ea typeface="+mn-ea"/>
                        <a:cs typeface="Arial" panose="020B0604020202020204" pitchFamily="34" charset="0"/>
                      </a:endParaRPr>
                    </a:p>
                  </a:txBody>
                  <a:tcPr marL="36000" marR="36000" marT="28800" marB="28800" anchor="ctr"/>
                </a:tc>
                <a:tc>
                  <a:txBody>
                    <a:bodyPr/>
                    <a:lstStyle/>
                    <a:p>
                      <a:pPr algn="ctr">
                        <a:lnSpc>
                          <a:spcPct val="90000"/>
                        </a:lnSpc>
                      </a:pPr>
                      <a:r>
                        <a:rPr kumimoji="1" lang="en-US" altLang="ja-JP" sz="1200" b="1" dirty="0" smtClean="0"/>
                        <a:t>13.9</a:t>
                      </a:r>
                      <a:endParaRPr kumimoji="1" lang="ja-JP" altLang="en-US" sz="1200" b="1" dirty="0">
                        <a:solidFill>
                          <a:schemeClr val="tx1"/>
                        </a:solidFill>
                        <a:latin typeface="+mn-lt"/>
                        <a:ea typeface="+mn-ea"/>
                        <a:cs typeface="Arial" panose="020B0604020202020204" pitchFamily="34" charset="0"/>
                      </a:endParaRPr>
                    </a:p>
                  </a:txBody>
                  <a:tcPr marL="36000" marR="36000" marT="28800" marB="28800" anchor="ctr"/>
                </a:tc>
                <a:tc>
                  <a:txBody>
                    <a:bodyPr/>
                    <a:lstStyle/>
                    <a:p>
                      <a:pPr algn="ctr">
                        <a:lnSpc>
                          <a:spcPct val="90000"/>
                        </a:lnSpc>
                      </a:pPr>
                      <a:r>
                        <a:rPr kumimoji="1" lang="en-US" altLang="ja-JP" sz="1200" b="1" dirty="0" smtClean="0"/>
                        <a:t>7.1</a:t>
                      </a:r>
                      <a:endParaRPr kumimoji="1" lang="ja-JP" altLang="en-US" sz="1200" b="1" dirty="0">
                        <a:solidFill>
                          <a:schemeClr val="tx1"/>
                        </a:solidFill>
                        <a:latin typeface="+mn-lt"/>
                        <a:ea typeface="+mn-ea"/>
                        <a:cs typeface="Arial" panose="020B0604020202020204" pitchFamily="34" charset="0"/>
                      </a:endParaRPr>
                    </a:p>
                  </a:txBody>
                  <a:tcPr marL="36000" marR="36000" marT="28800" marB="28800" anchor="ctr"/>
                </a:tc>
              </a:tr>
              <a:tr h="0">
                <a:tc>
                  <a:txBody>
                    <a:bodyPr/>
                    <a:lstStyle/>
                    <a:p>
                      <a:pPr>
                        <a:lnSpc>
                          <a:spcPct val="90000"/>
                        </a:lnSpc>
                      </a:pPr>
                      <a:r>
                        <a:rPr kumimoji="1" lang="en-US" altLang="ja-JP" sz="1200" b="1" dirty="0" smtClean="0"/>
                        <a:t>HR</a:t>
                      </a:r>
                      <a:endParaRPr kumimoji="1" lang="ja-JP" altLang="en-US" sz="1200" b="1" dirty="0">
                        <a:solidFill>
                          <a:schemeClr val="tx1"/>
                        </a:solidFill>
                        <a:latin typeface="+mn-lt"/>
                        <a:ea typeface="+mn-ea"/>
                        <a:cs typeface="Arial" panose="020B0604020202020204" pitchFamily="34" charset="0"/>
                      </a:endParaRPr>
                    </a:p>
                  </a:txBody>
                  <a:tcPr marL="36000" marR="36000" marT="28800" marB="28800"/>
                </a:tc>
                <a:tc gridSpan="2">
                  <a:txBody>
                    <a:bodyPr/>
                    <a:lstStyle/>
                    <a:p>
                      <a:pPr algn="ctr">
                        <a:lnSpc>
                          <a:spcPct val="90000"/>
                        </a:lnSpc>
                      </a:pPr>
                      <a:r>
                        <a:rPr kumimoji="1" lang="en-US" altLang="ja-JP" sz="1200" b="1" dirty="0" smtClean="0"/>
                        <a:t>0</a:t>
                      </a:r>
                      <a:r>
                        <a:rPr kumimoji="1" lang="en-US" altLang="ja-JP" sz="1200" b="1" kern="1200" dirty="0" smtClean="0">
                          <a:effectLst/>
                        </a:rPr>
                        <a:t>.</a:t>
                      </a:r>
                      <a:r>
                        <a:rPr kumimoji="1" lang="en-US" altLang="ja-JP" sz="1200" b="1" dirty="0" smtClean="0"/>
                        <a:t>67 </a:t>
                      </a:r>
                      <a:br>
                        <a:rPr kumimoji="1" lang="en-US" altLang="ja-JP" sz="1200" b="1" dirty="0" smtClean="0"/>
                      </a:br>
                      <a:r>
                        <a:rPr kumimoji="1" lang="en-US" altLang="ja-JP" sz="1200" b="1" dirty="0" smtClean="0"/>
                        <a:t>(95% CI: 0.38</a:t>
                      </a:r>
                      <a:r>
                        <a:rPr kumimoji="1" lang="en-US" altLang="ja-JP" sz="1200" b="1" dirty="0" smtClean="0">
                          <a:sym typeface="Symbol"/>
                        </a:rPr>
                        <a:t>–1.18</a:t>
                      </a:r>
                      <a:r>
                        <a:rPr kumimoji="1" lang="en-US" altLang="ja-JP" sz="1200" b="1" dirty="0" smtClean="0"/>
                        <a:t>)</a:t>
                      </a:r>
                      <a:endParaRPr kumimoji="1" lang="ja-JP" altLang="en-US" sz="1200" b="1" dirty="0">
                        <a:solidFill>
                          <a:schemeClr val="tx1"/>
                        </a:solidFill>
                        <a:latin typeface="+mn-lt"/>
                        <a:ea typeface="+mn-ea"/>
                        <a:cs typeface="Arial" panose="020B0604020202020204" pitchFamily="34" charset="0"/>
                      </a:endParaRPr>
                    </a:p>
                  </a:txBody>
                  <a:tcPr marL="36000" marR="36000" marT="28800" marB="28800" anchor="ctr"/>
                </a:tc>
                <a:tc hMerge="1">
                  <a:txBody>
                    <a:bodyPr/>
                    <a:lstStyle/>
                    <a:p>
                      <a:pPr algn="ctr"/>
                      <a:endParaRPr kumimoji="1" lang="ja-JP" alt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44" name="Footer Placeholder 3"/>
          <p:cNvSpPr>
            <a:spLocks noGrp="1"/>
          </p:cNvSpPr>
          <p:nvPr>
            <p:ph type="ftr" sz="quarter" idx="4294967295"/>
          </p:nvPr>
        </p:nvSpPr>
        <p:spPr bwMode="auto">
          <a:xfrm>
            <a:off x="381373" y="6369050"/>
            <a:ext cx="5373688" cy="269875"/>
          </a:xfrm>
          <a:prstGeom prst="rect">
            <a:avLst/>
          </a:prstGeom>
          <a:noFill/>
          <a:ln>
            <a:noFill/>
            <a:miter lim="800000"/>
            <a:headEnd/>
            <a:tailEnd/>
          </a:ln>
        </p:spPr>
        <p:txBody>
          <a:bodyPr wrap="square" numCol="1" anchorCtr="0" compatLnSpc="1">
            <a:prstTxWarp prst="textNoShape">
              <a:avLst/>
            </a:prstTxWarp>
          </a:bodyPr>
          <a:lstStyle/>
          <a:p>
            <a:pPr fontAlgn="base">
              <a:spcBef>
                <a:spcPct val="0"/>
              </a:spcBef>
              <a:spcAft>
                <a:spcPct val="0"/>
              </a:spcAft>
            </a:pPr>
            <a:r>
              <a:rPr lang="en-US" sz="1400" dirty="0" smtClean="0">
                <a:solidFill>
                  <a:schemeClr val="tx1"/>
                </a:solidFill>
              </a:rPr>
              <a:t>Abstract 8005: Presented by </a:t>
            </a:r>
            <a:r>
              <a:rPr lang="en-US" altLang="ja-JP" sz="1400" dirty="0" err="1">
                <a:solidFill>
                  <a:schemeClr val="tx1"/>
                </a:solidFill>
              </a:rPr>
              <a:t>Terufumi</a:t>
            </a:r>
            <a:r>
              <a:rPr lang="en-US" altLang="ja-JP" sz="1400" dirty="0">
                <a:solidFill>
                  <a:schemeClr val="tx1"/>
                </a:solidFill>
              </a:rPr>
              <a:t> </a:t>
            </a:r>
            <a:r>
              <a:rPr lang="en-US" altLang="ja-JP" sz="1400" dirty="0" smtClean="0">
                <a:solidFill>
                  <a:schemeClr val="tx1"/>
                </a:solidFill>
              </a:rPr>
              <a:t>Kato</a:t>
            </a:r>
            <a:endParaRPr lang="en-US" sz="1400" dirty="0">
              <a:solidFill>
                <a:schemeClr val="tx1"/>
              </a:solidFill>
            </a:endParaRPr>
          </a:p>
        </p:txBody>
      </p:sp>
      <p:sp>
        <p:nvSpPr>
          <p:cNvPr id="343" name="Rectangle 342"/>
          <p:cNvSpPr/>
          <p:nvPr/>
        </p:nvSpPr>
        <p:spPr>
          <a:xfrm>
            <a:off x="118872" y="0"/>
            <a:ext cx="8567927" cy="400110"/>
          </a:xfrm>
          <a:prstGeom prst="rect">
            <a:avLst/>
          </a:prstGeom>
        </p:spPr>
        <p:txBody>
          <a:bodyPr wrap="square">
            <a:spAutoFit/>
          </a:bodyPr>
          <a:lstStyle/>
          <a:p>
            <a:pPr algn="ctr">
              <a:defRPr/>
            </a:pPr>
            <a:r>
              <a:rPr lang="en-US" sz="2000" dirty="0" smtClean="0">
                <a:solidFill>
                  <a:schemeClr val="accent3">
                    <a:lumMod val="75000"/>
                  </a:schemeClr>
                </a:solidFill>
              </a:rPr>
              <a:t>Combination Treatments for EGFR Acquired Resistance</a:t>
            </a:r>
            <a:endParaRPr lang="en-US" sz="2000" dirty="0">
              <a:solidFill>
                <a:schemeClr val="accent3">
                  <a:lumMod val="75000"/>
                </a:schemeClr>
              </a:solidFill>
            </a:endParaRPr>
          </a:p>
        </p:txBody>
      </p:sp>
    </p:spTree>
    <p:extLst>
      <p:ext uri="{BB962C8B-B14F-4D97-AF65-F5344CB8AC3E}">
        <p14:creationId xmlns:p14="http://schemas.microsoft.com/office/powerpoint/2010/main" val="183353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330"/>
            <a:ext cx="9144000" cy="919163"/>
          </a:xfrm>
        </p:spPr>
        <p:txBody>
          <a:bodyPr rtlCol="0">
            <a:normAutofit fontScale="90000"/>
          </a:bodyPr>
          <a:lstStyle/>
          <a:p>
            <a:pPr algn="ctr" eaLnBrk="1" fontAlgn="auto" hangingPunct="1">
              <a:spcAft>
                <a:spcPts val="0"/>
              </a:spcAft>
              <a:defRPr/>
            </a:pPr>
            <a:r>
              <a:rPr lang="en-US" dirty="0" smtClean="0"/>
              <a:t>Toxicity with </a:t>
            </a:r>
            <a:r>
              <a:rPr lang="en-US" dirty="0" err="1" smtClean="0"/>
              <a:t>Tarceva</a:t>
            </a:r>
            <a:r>
              <a:rPr lang="en-US" dirty="0" smtClean="0"/>
              <a:t> + </a:t>
            </a:r>
            <a:r>
              <a:rPr lang="en-US" dirty="0" err="1" smtClean="0"/>
              <a:t>Avastin</a:t>
            </a:r>
            <a:r>
              <a:rPr lang="en-US" dirty="0" smtClean="0"/>
              <a:t/>
            </a:r>
            <a:br>
              <a:rPr lang="en-US" dirty="0" smtClean="0"/>
            </a:br>
            <a:r>
              <a:rPr lang="en-US" dirty="0" smtClean="0"/>
              <a:t>  </a:t>
            </a:r>
            <a:r>
              <a:rPr lang="en-US" dirty="0" smtClean="0">
                <a:solidFill>
                  <a:schemeClr val="accent3">
                    <a:lumMod val="50000"/>
                  </a:schemeClr>
                </a:solidFill>
              </a:rPr>
              <a:t>JO25587</a:t>
            </a:r>
            <a:endParaRPr lang="en-US" dirty="0">
              <a:solidFill>
                <a:schemeClr val="accent3">
                  <a:lumMod val="50000"/>
                </a:schemeClr>
              </a:solidFill>
            </a:endParaRPr>
          </a:p>
        </p:txBody>
      </p:sp>
      <p:sp>
        <p:nvSpPr>
          <p:cNvPr id="35844" name="Content Placeholder 2"/>
          <p:cNvSpPr>
            <a:spLocks noGrp="1"/>
          </p:cNvSpPr>
          <p:nvPr>
            <p:ph idx="1"/>
          </p:nvPr>
        </p:nvSpPr>
        <p:spPr>
          <a:xfrm>
            <a:off x="302920" y="1602983"/>
            <a:ext cx="8467552" cy="3938551"/>
          </a:xfrm>
        </p:spPr>
        <p:txBody>
          <a:bodyPr>
            <a:noAutofit/>
          </a:bodyPr>
          <a:lstStyle/>
          <a:p>
            <a:pPr eaLnBrk="1" hangingPunct="1"/>
            <a:r>
              <a:rPr lang="en-US" sz="2800" dirty="0" smtClean="0"/>
              <a:t>No unforeseen toxicities or Rx-related deaths</a:t>
            </a:r>
          </a:p>
          <a:p>
            <a:pPr marL="342900" lvl="1" indent="-342900" eaLnBrk="1" hangingPunct="1">
              <a:buFont typeface="Arial" panose="020B0604020202020204" pitchFamily="34" charset="0"/>
              <a:buChar char="•"/>
            </a:pPr>
            <a:r>
              <a:rPr lang="en-US" dirty="0"/>
              <a:t>Grade </a:t>
            </a:r>
            <a:r>
              <a:rPr lang="en-US" u="sng" dirty="0"/>
              <a:t>&gt;</a:t>
            </a:r>
            <a:r>
              <a:rPr lang="en-US" dirty="0"/>
              <a:t>3 toxicity 91% vs. 53</a:t>
            </a:r>
            <a:r>
              <a:rPr lang="en-US" dirty="0" smtClean="0"/>
              <a:t>% </a:t>
            </a:r>
            <a:r>
              <a:rPr lang="en-US" sz="2400" dirty="0" smtClean="0"/>
              <a:t>(esp. HTN, proteinuria)</a:t>
            </a:r>
          </a:p>
          <a:p>
            <a:pPr eaLnBrk="1" hangingPunct="1"/>
            <a:r>
              <a:rPr lang="en-US" sz="2800" dirty="0" smtClean="0"/>
              <a:t>41% discontinued bevacizumab for adverse effects</a:t>
            </a:r>
          </a:p>
          <a:p>
            <a:pPr lvl="1" eaLnBrk="1" hangingPunct="1"/>
            <a:r>
              <a:rPr lang="en-US" dirty="0" smtClean="0"/>
              <a:t>Primarily proteinuria (15%) or hemorrhagic (12%)</a:t>
            </a:r>
          </a:p>
          <a:p>
            <a:pPr lvl="1" eaLnBrk="1" hangingPunct="1"/>
            <a:r>
              <a:rPr lang="en-US" dirty="0" err="1" smtClean="0"/>
              <a:t>Bevacizumab</a:t>
            </a:r>
            <a:r>
              <a:rPr lang="en-US" dirty="0" smtClean="0"/>
              <a:t> discontinuation rate 10-15% in </a:t>
            </a:r>
            <a:r>
              <a:rPr lang="en-US" dirty="0" err="1" smtClean="0"/>
              <a:t>BeTa</a:t>
            </a:r>
            <a:r>
              <a:rPr lang="en-US" dirty="0" smtClean="0"/>
              <a:t>, ATLAS trials</a:t>
            </a:r>
          </a:p>
        </p:txBody>
      </p:sp>
      <p:sp>
        <p:nvSpPr>
          <p:cNvPr id="4" name="Rectangle 3"/>
          <p:cNvSpPr/>
          <p:nvPr/>
        </p:nvSpPr>
        <p:spPr>
          <a:xfrm>
            <a:off x="118872" y="0"/>
            <a:ext cx="8567927" cy="400110"/>
          </a:xfrm>
          <a:prstGeom prst="rect">
            <a:avLst/>
          </a:prstGeom>
        </p:spPr>
        <p:txBody>
          <a:bodyPr wrap="square">
            <a:spAutoFit/>
          </a:bodyPr>
          <a:lstStyle/>
          <a:p>
            <a:pPr algn="ctr">
              <a:defRPr/>
            </a:pPr>
            <a:r>
              <a:rPr lang="en-US" sz="2000" dirty="0" smtClean="0">
                <a:solidFill>
                  <a:schemeClr val="accent3">
                    <a:lumMod val="75000"/>
                  </a:schemeClr>
                </a:solidFill>
              </a:rPr>
              <a:t>Combination Treatments for EGFR Acquired Resistance</a:t>
            </a:r>
            <a:endParaRPr lang="en-US" sz="2000" dirty="0">
              <a:solidFill>
                <a:schemeClr val="accent3">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29456"/>
            <a:ext cx="9144000" cy="919163"/>
          </a:xfrm>
        </p:spPr>
        <p:txBody>
          <a:bodyPr>
            <a:noAutofit/>
          </a:bodyPr>
          <a:lstStyle/>
          <a:p>
            <a:pPr algn="ctr" eaLnBrk="1" hangingPunct="1">
              <a:defRPr/>
            </a:pPr>
            <a:r>
              <a:rPr lang="en-US" dirty="0" smtClean="0"/>
              <a:t>  </a:t>
            </a:r>
            <a:r>
              <a:rPr lang="en-US" dirty="0" smtClean="0">
                <a:solidFill>
                  <a:schemeClr val="accent3">
                    <a:lumMod val="50000"/>
                  </a:schemeClr>
                </a:solidFill>
              </a:rPr>
              <a:t>EGFR + NSCLC Trials-</a:t>
            </a:r>
            <a:br>
              <a:rPr lang="en-US" dirty="0" smtClean="0">
                <a:solidFill>
                  <a:schemeClr val="accent3">
                    <a:lumMod val="50000"/>
                  </a:schemeClr>
                </a:solidFill>
              </a:rPr>
            </a:br>
            <a:r>
              <a:rPr lang="en-US" dirty="0" smtClean="0">
                <a:solidFill>
                  <a:schemeClr val="accent3">
                    <a:lumMod val="50000"/>
                  </a:schemeClr>
                </a:solidFill>
              </a:rPr>
              <a:t>PFS (months)</a:t>
            </a:r>
          </a:p>
        </p:txBody>
      </p:sp>
      <p:sp>
        <p:nvSpPr>
          <p:cNvPr id="27654" name="TextBox 1"/>
          <p:cNvSpPr txBox="1">
            <a:spLocks noChangeArrowheads="1"/>
          </p:cNvSpPr>
          <p:nvPr/>
        </p:nvSpPr>
        <p:spPr bwMode="auto">
          <a:xfrm>
            <a:off x="395288" y="5708986"/>
            <a:ext cx="842803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bg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bg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bg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9pPr>
          </a:lstStyle>
          <a:p>
            <a:pPr>
              <a:buNone/>
            </a:pPr>
            <a:r>
              <a:rPr lang="en-GB" altLang="en-US" sz="1100" b="1" dirty="0">
                <a:solidFill>
                  <a:schemeClr val="tx1"/>
                </a:solidFill>
              </a:rPr>
              <a:t>1</a:t>
            </a:r>
            <a:r>
              <a:rPr lang="en-US" altLang="en-US" sz="1100" b="1" dirty="0" smtClean="0">
                <a:solidFill>
                  <a:schemeClr val="tx1"/>
                </a:solidFill>
              </a:rPr>
              <a:t>. </a:t>
            </a:r>
            <a:r>
              <a:rPr lang="en-US" altLang="en-US" sz="1100" b="1" dirty="0" err="1" smtClean="0">
                <a:solidFill>
                  <a:schemeClr val="tx1"/>
                </a:solidFill>
              </a:rPr>
              <a:t>Rosell</a:t>
            </a:r>
            <a:r>
              <a:rPr lang="en-US" altLang="en-US" sz="1100" b="1" dirty="0" smtClean="0">
                <a:solidFill>
                  <a:schemeClr val="tx1"/>
                </a:solidFill>
              </a:rPr>
              <a:t> et al. </a:t>
            </a:r>
            <a:r>
              <a:rPr lang="en-US" altLang="en-US" sz="1100" b="1" i="1" dirty="0" smtClean="0">
                <a:solidFill>
                  <a:schemeClr val="tx1"/>
                </a:solidFill>
              </a:rPr>
              <a:t>Lancet </a:t>
            </a:r>
            <a:r>
              <a:rPr lang="en-US" altLang="en-US" sz="1100" b="1" i="1" dirty="0" err="1" smtClean="0">
                <a:solidFill>
                  <a:schemeClr val="tx1"/>
                </a:solidFill>
              </a:rPr>
              <a:t>Oncol</a:t>
            </a:r>
            <a:r>
              <a:rPr lang="en-US" altLang="en-US" sz="1100" b="1" dirty="0" smtClean="0">
                <a:solidFill>
                  <a:schemeClr val="tx1"/>
                </a:solidFill>
              </a:rPr>
              <a:t>. 2012;13:239;</a:t>
            </a:r>
            <a:r>
              <a:rPr lang="en-GB" altLang="en-US" sz="1100" b="1" dirty="0" smtClean="0">
                <a:solidFill>
                  <a:schemeClr val="tx1"/>
                </a:solidFill>
              </a:rPr>
              <a:t> </a:t>
            </a:r>
            <a:r>
              <a:rPr lang="en-US" altLang="en-US" sz="1100" b="1" dirty="0" smtClean="0">
                <a:solidFill>
                  <a:schemeClr val="tx1"/>
                </a:solidFill>
              </a:rPr>
              <a:t>11. Zhou et al. </a:t>
            </a:r>
            <a:r>
              <a:rPr lang="en-US" altLang="en-US" sz="1100" b="1" i="1" dirty="0" smtClean="0">
                <a:solidFill>
                  <a:schemeClr val="tx1"/>
                </a:solidFill>
              </a:rPr>
              <a:t>Lancet </a:t>
            </a:r>
            <a:r>
              <a:rPr lang="en-US" altLang="en-US" sz="1100" b="1" i="1" dirty="0" err="1" smtClean="0">
                <a:solidFill>
                  <a:schemeClr val="tx1"/>
                </a:solidFill>
              </a:rPr>
              <a:t>Oncol</a:t>
            </a:r>
            <a:r>
              <a:rPr lang="en-US" altLang="en-US" sz="1100" b="1" i="1" dirty="0" smtClean="0">
                <a:solidFill>
                  <a:schemeClr val="tx1"/>
                </a:solidFill>
              </a:rPr>
              <a:t>. </a:t>
            </a:r>
            <a:r>
              <a:rPr lang="en-US" altLang="en-US" sz="1100" b="1" dirty="0" smtClean="0">
                <a:solidFill>
                  <a:schemeClr val="tx1"/>
                </a:solidFill>
              </a:rPr>
              <a:t>2011;12:735; 3. </a:t>
            </a:r>
            <a:r>
              <a:rPr lang="en-GB" altLang="en-US" sz="1100" b="1" dirty="0" err="1" smtClean="0">
                <a:solidFill>
                  <a:schemeClr val="tx1"/>
                </a:solidFill>
              </a:rPr>
              <a:t>Sequist</a:t>
            </a:r>
            <a:r>
              <a:rPr lang="en-GB" altLang="en-US" sz="1100" b="1" dirty="0" smtClean="0">
                <a:solidFill>
                  <a:schemeClr val="tx1"/>
                </a:solidFill>
              </a:rPr>
              <a:t> </a:t>
            </a:r>
            <a:r>
              <a:rPr lang="en-GB" altLang="en-US" sz="1100" b="1" dirty="0">
                <a:solidFill>
                  <a:schemeClr val="tx1"/>
                </a:solidFill>
              </a:rPr>
              <a:t>et al. </a:t>
            </a:r>
            <a:r>
              <a:rPr lang="en-GB" altLang="en-US" sz="1100" b="1" i="1" dirty="0">
                <a:solidFill>
                  <a:schemeClr val="tx1"/>
                </a:solidFill>
              </a:rPr>
              <a:t>J </a:t>
            </a:r>
            <a:r>
              <a:rPr lang="en-GB" altLang="en-US" sz="1100" b="1" i="1" dirty="0" err="1">
                <a:solidFill>
                  <a:schemeClr val="tx1"/>
                </a:solidFill>
              </a:rPr>
              <a:t>Clin</a:t>
            </a:r>
            <a:r>
              <a:rPr lang="en-GB" altLang="en-US" sz="1100" b="1" i="1" dirty="0">
                <a:solidFill>
                  <a:schemeClr val="tx1"/>
                </a:solidFill>
              </a:rPr>
              <a:t> </a:t>
            </a:r>
            <a:r>
              <a:rPr lang="en-GB" altLang="en-US" sz="1100" b="1" i="1" dirty="0" err="1">
                <a:solidFill>
                  <a:schemeClr val="tx1"/>
                </a:solidFill>
              </a:rPr>
              <a:t>Oncol</a:t>
            </a:r>
            <a:r>
              <a:rPr lang="en-GB" altLang="en-US" sz="1100" b="1" dirty="0">
                <a:solidFill>
                  <a:schemeClr val="tx1"/>
                </a:solidFill>
              </a:rPr>
              <a:t>. 2013;31:3327; </a:t>
            </a:r>
            <a:r>
              <a:rPr lang="en-GB" altLang="en-US" sz="1100" b="1" dirty="0" smtClean="0">
                <a:solidFill>
                  <a:schemeClr val="tx1"/>
                </a:solidFill>
              </a:rPr>
              <a:t>4. </a:t>
            </a:r>
            <a:r>
              <a:rPr lang="en-GB" altLang="en-US" sz="1100" b="1" dirty="0">
                <a:solidFill>
                  <a:schemeClr val="tx1"/>
                </a:solidFill>
              </a:rPr>
              <a:t>Wu et al. </a:t>
            </a:r>
            <a:r>
              <a:rPr lang="en-GB" altLang="en-US" sz="1100" b="1" i="1" dirty="0">
                <a:solidFill>
                  <a:schemeClr val="tx1"/>
                </a:solidFill>
              </a:rPr>
              <a:t>Lancet </a:t>
            </a:r>
            <a:r>
              <a:rPr lang="en-GB" altLang="en-US" sz="1100" b="1" i="1" dirty="0" err="1">
                <a:solidFill>
                  <a:schemeClr val="tx1"/>
                </a:solidFill>
              </a:rPr>
              <a:t>Oncol</a:t>
            </a:r>
            <a:r>
              <a:rPr lang="en-GB" altLang="en-US" sz="1100" b="1" dirty="0">
                <a:solidFill>
                  <a:schemeClr val="tx1"/>
                </a:solidFill>
              </a:rPr>
              <a:t>. 2014;15:213; </a:t>
            </a:r>
            <a:r>
              <a:rPr lang="en-US" altLang="en-US" sz="1100" b="1" dirty="0" smtClean="0">
                <a:solidFill>
                  <a:schemeClr val="tx1"/>
                </a:solidFill>
              </a:rPr>
              <a:t>5. Kato, </a:t>
            </a:r>
            <a:r>
              <a:rPr lang="en-US" altLang="en-US" sz="1100" b="1" dirty="0" err="1" smtClean="0">
                <a:solidFill>
                  <a:schemeClr val="tx1"/>
                </a:solidFill>
              </a:rPr>
              <a:t>Proc</a:t>
            </a:r>
            <a:r>
              <a:rPr lang="en-US" altLang="en-US" sz="1100" b="1" dirty="0" smtClean="0">
                <a:solidFill>
                  <a:schemeClr val="tx1"/>
                </a:solidFill>
              </a:rPr>
              <a:t> ASCO 2014, A#8005</a:t>
            </a:r>
            <a:endParaRPr lang="en-GB" altLang="en-US" sz="1100" b="1" dirty="0">
              <a:solidFill>
                <a:schemeClr val="tx1"/>
              </a:solidFill>
            </a:endParaRPr>
          </a:p>
        </p:txBody>
      </p:sp>
      <p:graphicFrame>
        <p:nvGraphicFramePr>
          <p:cNvPr id="12" name="Object 4"/>
          <p:cNvGraphicFramePr>
            <a:graphicFrameLocks noChangeAspect="1"/>
          </p:cNvGraphicFramePr>
          <p:nvPr>
            <p:extLst>
              <p:ext uri="{D42A27DB-BD31-4B8C-83A1-F6EECF244321}">
                <p14:modId xmlns:p14="http://schemas.microsoft.com/office/powerpoint/2010/main" val="753920735"/>
              </p:ext>
            </p:extLst>
          </p:nvPr>
        </p:nvGraphicFramePr>
        <p:xfrm>
          <a:off x="1298575" y="1737783"/>
          <a:ext cx="6897938"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Box 5"/>
          <p:cNvSpPr txBox="1">
            <a:spLocks noChangeArrowheads="1"/>
          </p:cNvSpPr>
          <p:nvPr/>
        </p:nvSpPr>
        <p:spPr bwMode="auto">
          <a:xfrm>
            <a:off x="136525" y="3294063"/>
            <a:ext cx="11620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bg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bg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bg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9pPr>
          </a:lstStyle>
          <a:p>
            <a:pPr algn="ctr" eaLnBrk="1" hangingPunct="1">
              <a:spcBef>
                <a:spcPct val="0"/>
              </a:spcBef>
              <a:buFontTx/>
              <a:buNone/>
            </a:pPr>
            <a:r>
              <a:rPr lang="en-US" sz="1800" dirty="0">
                <a:solidFill>
                  <a:schemeClr val="tx1"/>
                </a:solidFill>
              </a:rPr>
              <a:t>Med</a:t>
            </a:r>
          </a:p>
          <a:p>
            <a:pPr algn="ctr" eaLnBrk="1" hangingPunct="1">
              <a:spcBef>
                <a:spcPct val="0"/>
              </a:spcBef>
              <a:buFontTx/>
              <a:buNone/>
            </a:pPr>
            <a:r>
              <a:rPr lang="en-US" sz="1800" dirty="0">
                <a:solidFill>
                  <a:schemeClr val="tx1"/>
                </a:solidFill>
              </a:rPr>
              <a:t>PFS (</a:t>
            </a:r>
            <a:r>
              <a:rPr lang="en-US" sz="1800" dirty="0" err="1">
                <a:solidFill>
                  <a:schemeClr val="tx1"/>
                </a:solidFill>
              </a:rPr>
              <a:t>mo</a:t>
            </a:r>
            <a:r>
              <a:rPr lang="en-US" sz="1800" dirty="0">
                <a:solidFill>
                  <a:schemeClr val="tx1"/>
                </a:solidFill>
              </a:rPr>
              <a:t>)</a:t>
            </a:r>
          </a:p>
        </p:txBody>
      </p:sp>
      <p:sp>
        <p:nvSpPr>
          <p:cNvPr id="14" name="Text Box 5"/>
          <p:cNvSpPr txBox="1">
            <a:spLocks noChangeArrowheads="1"/>
          </p:cNvSpPr>
          <p:nvPr/>
        </p:nvSpPr>
        <p:spPr bwMode="auto">
          <a:xfrm>
            <a:off x="1670308" y="4896765"/>
            <a:ext cx="1119474" cy="33855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bg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bg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bg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9pPr>
          </a:lstStyle>
          <a:p>
            <a:pPr algn="ctr" eaLnBrk="1" hangingPunct="1">
              <a:spcBef>
                <a:spcPct val="0"/>
              </a:spcBef>
              <a:buFontTx/>
              <a:buNone/>
            </a:pPr>
            <a:r>
              <a:rPr lang="en-US" sz="1600" dirty="0" smtClean="0">
                <a:solidFill>
                  <a:schemeClr val="accent3">
                    <a:lumMod val="50000"/>
                  </a:schemeClr>
                </a:solidFill>
              </a:rPr>
              <a:t>EURTAC</a:t>
            </a:r>
            <a:r>
              <a:rPr lang="en-US" sz="1600" baseline="30000" dirty="0" smtClean="0">
                <a:solidFill>
                  <a:schemeClr val="accent3">
                    <a:lumMod val="50000"/>
                  </a:schemeClr>
                </a:solidFill>
              </a:rPr>
              <a:t>1</a:t>
            </a:r>
            <a:endParaRPr lang="en-US" sz="1600" baseline="30000" dirty="0">
              <a:solidFill>
                <a:schemeClr val="accent3">
                  <a:lumMod val="50000"/>
                </a:schemeClr>
              </a:solidFill>
            </a:endParaRPr>
          </a:p>
        </p:txBody>
      </p:sp>
      <p:sp>
        <p:nvSpPr>
          <p:cNvPr id="15" name="Text Box 5"/>
          <p:cNvSpPr txBox="1">
            <a:spLocks noChangeArrowheads="1"/>
          </p:cNvSpPr>
          <p:nvPr/>
        </p:nvSpPr>
        <p:spPr bwMode="auto">
          <a:xfrm>
            <a:off x="2789782" y="4896765"/>
            <a:ext cx="1160895" cy="33855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bg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bg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bg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9pPr>
          </a:lstStyle>
          <a:p>
            <a:pPr algn="ctr" eaLnBrk="1" hangingPunct="1">
              <a:spcBef>
                <a:spcPct val="0"/>
              </a:spcBef>
              <a:buNone/>
            </a:pPr>
            <a:r>
              <a:rPr lang="en-US" sz="1600" dirty="0" smtClean="0">
                <a:solidFill>
                  <a:schemeClr val="accent3">
                    <a:lumMod val="50000"/>
                  </a:schemeClr>
                </a:solidFill>
              </a:rPr>
              <a:t>OPTIMAL</a:t>
            </a:r>
            <a:r>
              <a:rPr lang="en-US" sz="1600" baseline="30000" dirty="0">
                <a:solidFill>
                  <a:schemeClr val="accent3">
                    <a:lumMod val="50000"/>
                  </a:schemeClr>
                </a:solidFill>
              </a:rPr>
              <a:t>2</a:t>
            </a:r>
            <a:endParaRPr lang="en-US" sz="1600" baseline="30000" dirty="0" smtClean="0">
              <a:solidFill>
                <a:schemeClr val="accent3">
                  <a:lumMod val="50000"/>
                </a:schemeClr>
              </a:solidFill>
            </a:endParaRPr>
          </a:p>
        </p:txBody>
      </p:sp>
      <p:sp>
        <p:nvSpPr>
          <p:cNvPr id="16" name="Text Box 5"/>
          <p:cNvSpPr txBox="1">
            <a:spLocks noChangeArrowheads="1"/>
          </p:cNvSpPr>
          <p:nvPr/>
        </p:nvSpPr>
        <p:spPr bwMode="auto">
          <a:xfrm>
            <a:off x="6089762" y="4806732"/>
            <a:ext cx="1085554" cy="584775"/>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bg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bg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bg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9pPr>
          </a:lstStyle>
          <a:p>
            <a:pPr algn="ctr" eaLnBrk="1" hangingPunct="1">
              <a:spcBef>
                <a:spcPct val="0"/>
              </a:spcBef>
              <a:buFontTx/>
              <a:buNone/>
            </a:pPr>
            <a:r>
              <a:rPr lang="en-US" sz="1600" dirty="0" smtClean="0">
                <a:solidFill>
                  <a:schemeClr val="accent3">
                    <a:lumMod val="50000"/>
                  </a:schemeClr>
                </a:solidFill>
              </a:rPr>
              <a:t>JO25587-</a:t>
            </a:r>
          </a:p>
          <a:p>
            <a:pPr algn="ctr" eaLnBrk="1" hangingPunct="1">
              <a:spcBef>
                <a:spcPct val="0"/>
              </a:spcBef>
              <a:buNone/>
            </a:pPr>
            <a:r>
              <a:rPr lang="en-US" sz="1600" dirty="0" smtClean="0">
                <a:solidFill>
                  <a:schemeClr val="accent3">
                    <a:lumMod val="50000"/>
                  </a:schemeClr>
                </a:solidFill>
              </a:rPr>
              <a:t>Tarceva</a:t>
            </a:r>
            <a:r>
              <a:rPr lang="en-US" sz="1600" baseline="30000" dirty="0" smtClean="0">
                <a:solidFill>
                  <a:schemeClr val="accent3">
                    <a:lumMod val="50000"/>
                  </a:schemeClr>
                </a:solidFill>
              </a:rPr>
              <a:t>5</a:t>
            </a:r>
          </a:p>
        </p:txBody>
      </p:sp>
      <p:sp>
        <p:nvSpPr>
          <p:cNvPr id="17" name="Text Box 5"/>
          <p:cNvSpPr txBox="1">
            <a:spLocks noChangeArrowheads="1"/>
          </p:cNvSpPr>
          <p:nvPr/>
        </p:nvSpPr>
        <p:spPr bwMode="auto">
          <a:xfrm>
            <a:off x="7237624" y="4819194"/>
            <a:ext cx="1085554" cy="584775"/>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bg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bg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bg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9pPr>
          </a:lstStyle>
          <a:p>
            <a:pPr algn="ctr" eaLnBrk="1" hangingPunct="1">
              <a:spcBef>
                <a:spcPct val="0"/>
              </a:spcBef>
              <a:buFontTx/>
              <a:buNone/>
            </a:pPr>
            <a:r>
              <a:rPr lang="en-US" sz="1600" dirty="0" smtClean="0">
                <a:solidFill>
                  <a:schemeClr val="accent3">
                    <a:lumMod val="50000"/>
                  </a:schemeClr>
                </a:solidFill>
              </a:rPr>
              <a:t>JO25587-</a:t>
            </a:r>
          </a:p>
          <a:p>
            <a:pPr algn="ctr" eaLnBrk="1" hangingPunct="1">
              <a:spcBef>
                <a:spcPct val="0"/>
              </a:spcBef>
              <a:buNone/>
            </a:pPr>
            <a:r>
              <a:rPr lang="en-US" sz="1600" dirty="0" smtClean="0">
                <a:solidFill>
                  <a:schemeClr val="accent3">
                    <a:lumMod val="50000"/>
                  </a:schemeClr>
                </a:solidFill>
              </a:rPr>
              <a:t>T/A</a:t>
            </a:r>
            <a:r>
              <a:rPr lang="en-US" sz="1600" baseline="30000" dirty="0" smtClean="0">
                <a:solidFill>
                  <a:schemeClr val="accent3">
                    <a:lumMod val="50000"/>
                  </a:schemeClr>
                </a:solidFill>
              </a:rPr>
              <a:t>5</a:t>
            </a:r>
          </a:p>
        </p:txBody>
      </p:sp>
      <p:sp>
        <p:nvSpPr>
          <p:cNvPr id="18" name="Text Box 5"/>
          <p:cNvSpPr txBox="1">
            <a:spLocks noChangeArrowheads="1"/>
          </p:cNvSpPr>
          <p:nvPr/>
        </p:nvSpPr>
        <p:spPr bwMode="auto">
          <a:xfrm>
            <a:off x="4000628" y="4832757"/>
            <a:ext cx="898003" cy="830997"/>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bg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bg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bg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9pPr>
          </a:lstStyle>
          <a:p>
            <a:pPr algn="ctr" eaLnBrk="1" hangingPunct="1">
              <a:spcBef>
                <a:spcPct val="0"/>
              </a:spcBef>
              <a:buFontTx/>
              <a:buNone/>
            </a:pPr>
            <a:r>
              <a:rPr lang="en-US" sz="1600" dirty="0" smtClean="0">
                <a:solidFill>
                  <a:schemeClr val="accent3">
                    <a:lumMod val="50000"/>
                  </a:schemeClr>
                </a:solidFill>
              </a:rPr>
              <a:t>LUX-</a:t>
            </a:r>
          </a:p>
          <a:p>
            <a:pPr algn="ctr" eaLnBrk="1" hangingPunct="1">
              <a:spcBef>
                <a:spcPct val="0"/>
              </a:spcBef>
              <a:buNone/>
            </a:pPr>
            <a:r>
              <a:rPr lang="en-US" sz="1600" dirty="0" smtClean="0">
                <a:solidFill>
                  <a:schemeClr val="accent3">
                    <a:lumMod val="50000"/>
                  </a:schemeClr>
                </a:solidFill>
              </a:rPr>
              <a:t>Lung-3</a:t>
            </a:r>
            <a:r>
              <a:rPr lang="en-US" sz="1600" baseline="30000" dirty="0">
                <a:solidFill>
                  <a:schemeClr val="accent3">
                    <a:lumMod val="50000"/>
                  </a:schemeClr>
                </a:solidFill>
              </a:rPr>
              <a:t>3</a:t>
            </a:r>
            <a:endParaRPr lang="en-US" sz="1600" baseline="30000" dirty="0" smtClean="0">
              <a:solidFill>
                <a:schemeClr val="accent3">
                  <a:lumMod val="50000"/>
                </a:schemeClr>
              </a:solidFill>
            </a:endParaRPr>
          </a:p>
          <a:p>
            <a:pPr algn="ctr" eaLnBrk="1" hangingPunct="1">
              <a:spcBef>
                <a:spcPct val="0"/>
              </a:spcBef>
              <a:buFontTx/>
              <a:buNone/>
            </a:pPr>
            <a:endParaRPr lang="en-US" sz="1600" dirty="0">
              <a:solidFill>
                <a:schemeClr val="accent3">
                  <a:lumMod val="50000"/>
                </a:schemeClr>
              </a:solidFill>
            </a:endParaRPr>
          </a:p>
        </p:txBody>
      </p:sp>
      <p:sp>
        <p:nvSpPr>
          <p:cNvPr id="19" name="Text Box 5"/>
          <p:cNvSpPr txBox="1">
            <a:spLocks noChangeArrowheads="1"/>
          </p:cNvSpPr>
          <p:nvPr/>
        </p:nvSpPr>
        <p:spPr bwMode="auto">
          <a:xfrm>
            <a:off x="5006468" y="4832757"/>
            <a:ext cx="898003" cy="584775"/>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bg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bg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bg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defRPr>
            </a:lvl9pPr>
          </a:lstStyle>
          <a:p>
            <a:pPr algn="ctr" eaLnBrk="1" hangingPunct="1">
              <a:spcBef>
                <a:spcPct val="0"/>
              </a:spcBef>
              <a:buFontTx/>
              <a:buNone/>
            </a:pPr>
            <a:r>
              <a:rPr lang="en-US" sz="1600" dirty="0" smtClean="0">
                <a:solidFill>
                  <a:schemeClr val="accent3">
                    <a:lumMod val="50000"/>
                  </a:schemeClr>
                </a:solidFill>
              </a:rPr>
              <a:t>LUX-</a:t>
            </a:r>
          </a:p>
          <a:p>
            <a:pPr algn="ctr" eaLnBrk="1" hangingPunct="1">
              <a:spcBef>
                <a:spcPct val="0"/>
              </a:spcBef>
              <a:buNone/>
            </a:pPr>
            <a:r>
              <a:rPr lang="en-US" sz="1600" dirty="0" smtClean="0">
                <a:solidFill>
                  <a:schemeClr val="accent3">
                    <a:lumMod val="50000"/>
                  </a:schemeClr>
                </a:solidFill>
              </a:rPr>
              <a:t>Lung-6</a:t>
            </a:r>
            <a:r>
              <a:rPr lang="en-US" sz="1600" baseline="30000" dirty="0">
                <a:solidFill>
                  <a:schemeClr val="accent3">
                    <a:lumMod val="50000"/>
                  </a:schemeClr>
                </a:solidFill>
              </a:rPr>
              <a:t>4</a:t>
            </a:r>
            <a:endParaRPr lang="en-US" sz="1600" baseline="30000" dirty="0" smtClean="0">
              <a:solidFill>
                <a:schemeClr val="accent3">
                  <a:lumMod val="50000"/>
                </a:schemeClr>
              </a:solidFill>
            </a:endParaRPr>
          </a:p>
        </p:txBody>
      </p:sp>
      <p:sp>
        <p:nvSpPr>
          <p:cNvPr id="20" name="Rectangle 19"/>
          <p:cNvSpPr/>
          <p:nvPr/>
        </p:nvSpPr>
        <p:spPr>
          <a:xfrm>
            <a:off x="118872" y="0"/>
            <a:ext cx="8567927" cy="400110"/>
          </a:xfrm>
          <a:prstGeom prst="rect">
            <a:avLst/>
          </a:prstGeom>
        </p:spPr>
        <p:txBody>
          <a:bodyPr wrap="square">
            <a:spAutoFit/>
          </a:bodyPr>
          <a:lstStyle/>
          <a:p>
            <a:pPr algn="ctr">
              <a:defRPr/>
            </a:pPr>
            <a:r>
              <a:rPr lang="en-US" sz="2000" dirty="0" smtClean="0">
                <a:solidFill>
                  <a:schemeClr val="accent3">
                    <a:lumMod val="75000"/>
                  </a:schemeClr>
                </a:solidFill>
              </a:rPr>
              <a:t>Combination Treatments for EGFR Acquired Resistance</a:t>
            </a:r>
            <a:endParaRPr lang="en-US" sz="2000" dirty="0">
              <a:solidFill>
                <a:schemeClr val="accent3">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54092"/>
            <a:ext cx="7772400" cy="1470025"/>
          </a:xfrm>
        </p:spPr>
        <p:txBody>
          <a:bodyPr/>
          <a:lstStyle/>
          <a:p>
            <a:endParaRPr lang="en-US" dirty="0"/>
          </a:p>
        </p:txBody>
      </p:sp>
      <p:sp>
        <p:nvSpPr>
          <p:cNvPr id="3" name="Subtitle 2"/>
          <p:cNvSpPr>
            <a:spLocks noGrp="1"/>
          </p:cNvSpPr>
          <p:nvPr>
            <p:ph type="subTitle" idx="1"/>
          </p:nvPr>
        </p:nvSpPr>
        <p:spPr>
          <a:xfrm>
            <a:off x="1371600" y="4408307"/>
            <a:ext cx="6400800" cy="1752600"/>
          </a:xfrm>
        </p:spPr>
        <p:txBody>
          <a:bodyPr/>
          <a:lstStyle/>
          <a:p>
            <a:endParaRPr lang="en-US" dirty="0"/>
          </a:p>
        </p:txBody>
      </p:sp>
      <p:pic>
        <p:nvPicPr>
          <p:cNvPr id="5" name="Picture 4" descr="PowerPoint_white_logo.jpg"/>
          <p:cNvPicPr>
            <a:picLocks noChangeAspect="1"/>
          </p:cNvPicPr>
          <p:nvPr/>
        </p:nvPicPr>
        <p:blipFill>
          <a:blip r:embed="rId3"/>
          <a:stretch>
            <a:fillRect/>
          </a:stretch>
        </p:blipFill>
        <p:spPr>
          <a:xfrm>
            <a:off x="301752" y="0"/>
            <a:ext cx="9144000" cy="6858000"/>
          </a:xfrm>
          <a:prstGeom prst="rect">
            <a:avLst/>
          </a:prstGeom>
        </p:spPr>
      </p:pic>
      <p:sp>
        <p:nvSpPr>
          <p:cNvPr id="8" name="TextBox 7"/>
          <p:cNvSpPr txBox="1"/>
          <p:nvPr/>
        </p:nvSpPr>
        <p:spPr>
          <a:xfrm>
            <a:off x="4398355" y="874671"/>
            <a:ext cx="184666" cy="707886"/>
          </a:xfrm>
          <a:prstGeom prst="rect">
            <a:avLst/>
          </a:prstGeom>
          <a:noFill/>
        </p:spPr>
        <p:txBody>
          <a:bodyPr wrap="none" rtlCol="0">
            <a:spAutoFit/>
          </a:bodyPr>
          <a:lstStyle/>
          <a:p>
            <a:pPr algn="ctr"/>
            <a:endParaRPr lang="en-US" sz="4000" dirty="0"/>
          </a:p>
        </p:txBody>
      </p:sp>
      <p:pic>
        <p:nvPicPr>
          <p:cNvPr id="2050" name="Picture 2"/>
          <p:cNvPicPr>
            <a:picLocks noChangeAspect="1" noChangeArrowheads="1"/>
          </p:cNvPicPr>
          <p:nvPr/>
        </p:nvPicPr>
        <p:blipFill>
          <a:blip r:embed="rId4"/>
          <a:srcRect/>
          <a:stretch>
            <a:fillRect/>
          </a:stretch>
        </p:blipFill>
        <p:spPr bwMode="auto">
          <a:xfrm>
            <a:off x="685800" y="1357777"/>
            <a:ext cx="7955280" cy="4461949"/>
          </a:xfrm>
          <a:prstGeom prst="rect">
            <a:avLst/>
          </a:prstGeom>
          <a:noFill/>
          <a:ln w="9525">
            <a:noFill/>
            <a:miter lim="800000"/>
            <a:headEnd/>
            <a:tailEnd/>
          </a:ln>
        </p:spPr>
      </p:pic>
      <p:sp>
        <p:nvSpPr>
          <p:cNvPr id="7" name="TextBox 6"/>
          <p:cNvSpPr txBox="1"/>
          <p:nvPr/>
        </p:nvSpPr>
        <p:spPr>
          <a:xfrm>
            <a:off x="970961" y="489950"/>
            <a:ext cx="7487239" cy="769441"/>
          </a:xfrm>
          <a:prstGeom prst="rect">
            <a:avLst/>
          </a:prstGeom>
          <a:noFill/>
        </p:spPr>
        <p:txBody>
          <a:bodyPr wrap="square" rtlCol="0">
            <a:spAutoFit/>
          </a:bodyPr>
          <a:lstStyle/>
          <a:p>
            <a:pPr algn="ctr"/>
            <a:r>
              <a:rPr lang="en-US" sz="4400" dirty="0" smtClean="0"/>
              <a:t>What’s next?</a:t>
            </a:r>
            <a:endParaRPr lang="en-US" sz="4400" dirty="0"/>
          </a:p>
        </p:txBody>
      </p:sp>
      <p:sp>
        <p:nvSpPr>
          <p:cNvPr id="9" name="Rectangle 8"/>
          <p:cNvSpPr/>
          <p:nvPr/>
        </p:nvSpPr>
        <p:spPr>
          <a:xfrm>
            <a:off x="118872" y="0"/>
            <a:ext cx="8567927" cy="400110"/>
          </a:xfrm>
          <a:prstGeom prst="rect">
            <a:avLst/>
          </a:prstGeom>
        </p:spPr>
        <p:txBody>
          <a:bodyPr wrap="square">
            <a:spAutoFit/>
          </a:bodyPr>
          <a:lstStyle/>
          <a:p>
            <a:pPr algn="ctr">
              <a:defRPr/>
            </a:pPr>
            <a:r>
              <a:rPr lang="en-US" sz="2000" dirty="0" smtClean="0">
                <a:solidFill>
                  <a:schemeClr val="accent3">
                    <a:lumMod val="75000"/>
                  </a:schemeClr>
                </a:solidFill>
              </a:rPr>
              <a:t>Combination Treatments for EGFR Acquired Resistance</a:t>
            </a:r>
            <a:endParaRPr lang="en-US" sz="2000" dirty="0">
              <a:solidFill>
                <a:schemeClr val="accent3">
                  <a:lumMod val="75000"/>
                </a:schemeClr>
              </a:solidFill>
            </a:endParaRPr>
          </a:p>
        </p:txBody>
      </p:sp>
      <p:sp>
        <p:nvSpPr>
          <p:cNvPr id="10" name="TextBox 9"/>
          <p:cNvSpPr txBox="1"/>
          <p:nvPr/>
        </p:nvSpPr>
        <p:spPr>
          <a:xfrm>
            <a:off x="3813048" y="5952744"/>
            <a:ext cx="5202936" cy="369332"/>
          </a:xfrm>
          <a:prstGeom prst="rect">
            <a:avLst/>
          </a:prstGeom>
          <a:noFill/>
        </p:spPr>
        <p:txBody>
          <a:bodyPr wrap="square" rtlCol="0">
            <a:spAutoFit/>
          </a:bodyPr>
          <a:lstStyle/>
          <a:p>
            <a:r>
              <a:rPr lang="en-US" dirty="0" err="1" smtClean="0"/>
              <a:t>Akbay</a:t>
            </a:r>
            <a:r>
              <a:rPr lang="en-US" dirty="0" smtClean="0"/>
              <a:t> et al. Cancer Discovery 3:1355-1363, 2013</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54092"/>
            <a:ext cx="7772400" cy="1470025"/>
          </a:xfrm>
        </p:spPr>
        <p:txBody>
          <a:bodyPr/>
          <a:lstStyle/>
          <a:p>
            <a:endParaRPr lang="en-US" dirty="0"/>
          </a:p>
        </p:txBody>
      </p:sp>
      <p:sp>
        <p:nvSpPr>
          <p:cNvPr id="3" name="Subtitle 2"/>
          <p:cNvSpPr>
            <a:spLocks noGrp="1"/>
          </p:cNvSpPr>
          <p:nvPr>
            <p:ph type="subTitle" idx="1"/>
          </p:nvPr>
        </p:nvSpPr>
        <p:spPr>
          <a:xfrm>
            <a:off x="1371600" y="4408307"/>
            <a:ext cx="6400800" cy="1752600"/>
          </a:xfrm>
        </p:spPr>
        <p:txBody>
          <a:bodyPr/>
          <a:lstStyle/>
          <a:p>
            <a:endParaRPr lang="en-US" dirty="0"/>
          </a:p>
        </p:txBody>
      </p:sp>
      <p:pic>
        <p:nvPicPr>
          <p:cNvPr id="5" name="Picture 4" descr="PowerPoint_white_logo.jpg"/>
          <p:cNvPicPr>
            <a:picLocks noChangeAspect="1"/>
          </p:cNvPicPr>
          <p:nvPr/>
        </p:nvPicPr>
        <p:blipFill>
          <a:blip r:embed="rId3"/>
          <a:stretch>
            <a:fillRect/>
          </a:stretch>
        </p:blipFill>
        <p:spPr>
          <a:xfrm>
            <a:off x="0" y="0"/>
            <a:ext cx="9144000" cy="6858000"/>
          </a:xfrm>
          <a:prstGeom prst="rect">
            <a:avLst/>
          </a:prstGeom>
        </p:spPr>
      </p:pic>
      <p:sp>
        <p:nvSpPr>
          <p:cNvPr id="8" name="TextBox 7"/>
          <p:cNvSpPr txBox="1"/>
          <p:nvPr/>
        </p:nvSpPr>
        <p:spPr>
          <a:xfrm>
            <a:off x="4398355" y="874671"/>
            <a:ext cx="184666" cy="707886"/>
          </a:xfrm>
          <a:prstGeom prst="rect">
            <a:avLst/>
          </a:prstGeom>
          <a:noFill/>
        </p:spPr>
        <p:txBody>
          <a:bodyPr wrap="none" rtlCol="0">
            <a:spAutoFit/>
          </a:bodyPr>
          <a:lstStyle/>
          <a:p>
            <a:pPr algn="ctr"/>
            <a:endParaRPr lang="en-US" sz="4000" dirty="0"/>
          </a:p>
        </p:txBody>
      </p:sp>
      <p:sp>
        <p:nvSpPr>
          <p:cNvPr id="6" name="TextBox 5"/>
          <p:cNvSpPr txBox="1"/>
          <p:nvPr/>
        </p:nvSpPr>
        <p:spPr>
          <a:xfrm>
            <a:off x="420624" y="411480"/>
            <a:ext cx="8421624" cy="769441"/>
          </a:xfrm>
          <a:prstGeom prst="rect">
            <a:avLst/>
          </a:prstGeom>
          <a:noFill/>
        </p:spPr>
        <p:txBody>
          <a:bodyPr wrap="square" rtlCol="0">
            <a:spAutoFit/>
          </a:bodyPr>
          <a:lstStyle/>
          <a:p>
            <a:pPr algn="ctr"/>
            <a:r>
              <a:rPr lang="en-US" sz="4400" dirty="0" smtClean="0"/>
              <a:t>Summary</a:t>
            </a:r>
            <a:endParaRPr lang="en-US" sz="4400" dirty="0"/>
          </a:p>
        </p:txBody>
      </p:sp>
      <p:sp>
        <p:nvSpPr>
          <p:cNvPr id="7" name="TextBox 6"/>
          <p:cNvSpPr txBox="1"/>
          <p:nvPr/>
        </p:nvSpPr>
        <p:spPr>
          <a:xfrm>
            <a:off x="420624" y="1923776"/>
            <a:ext cx="9262872" cy="2862322"/>
          </a:xfrm>
          <a:prstGeom prst="rect">
            <a:avLst/>
          </a:prstGeom>
          <a:noFill/>
        </p:spPr>
        <p:txBody>
          <a:bodyPr wrap="square" rtlCol="0">
            <a:spAutoFit/>
          </a:bodyPr>
          <a:lstStyle/>
          <a:p>
            <a:pPr>
              <a:buFont typeface="Arial" pitchFamily="34" charset="0"/>
              <a:buChar char="•"/>
            </a:pPr>
            <a:r>
              <a:rPr lang="en-US" sz="3600" dirty="0" smtClean="0"/>
              <a:t>  TWICE the opportunity for success, but 	   	TWICE the side effects</a:t>
            </a:r>
          </a:p>
          <a:p>
            <a:pPr>
              <a:buFont typeface="Arial" pitchFamily="34" charset="0"/>
              <a:buChar char="•"/>
            </a:pPr>
            <a:r>
              <a:rPr lang="en-US" sz="3600" dirty="0" smtClean="0"/>
              <a:t>  Upfront or after the development of           </a:t>
            </a:r>
          </a:p>
          <a:p>
            <a:pPr lvl="1"/>
            <a:r>
              <a:rPr lang="en-US" sz="3600" dirty="0" smtClean="0"/>
              <a:t>Acquired Resistance?</a:t>
            </a:r>
          </a:p>
          <a:p>
            <a:pPr>
              <a:buFont typeface="Arial" pitchFamily="34" charset="0"/>
              <a:buChar char="•"/>
            </a:pPr>
            <a:r>
              <a:rPr lang="en-US" sz="3600" dirty="0" smtClean="0"/>
              <a:t>  Future Directions: </a:t>
            </a:r>
            <a:r>
              <a:rPr lang="en-US" sz="3600" dirty="0" err="1" smtClean="0"/>
              <a:t>Tarceva</a:t>
            </a:r>
            <a:r>
              <a:rPr lang="en-US" sz="3600" dirty="0" smtClean="0"/>
              <a:t> + PDL-1 inhibitor?</a:t>
            </a:r>
            <a:endParaRPr lang="en-US" sz="3600" dirty="0"/>
          </a:p>
        </p:txBody>
      </p:sp>
      <p:sp>
        <p:nvSpPr>
          <p:cNvPr id="9" name="Rectangle 8"/>
          <p:cNvSpPr/>
          <p:nvPr/>
        </p:nvSpPr>
        <p:spPr>
          <a:xfrm>
            <a:off x="118872" y="0"/>
            <a:ext cx="8567927" cy="400110"/>
          </a:xfrm>
          <a:prstGeom prst="rect">
            <a:avLst/>
          </a:prstGeom>
        </p:spPr>
        <p:txBody>
          <a:bodyPr wrap="square">
            <a:spAutoFit/>
          </a:bodyPr>
          <a:lstStyle/>
          <a:p>
            <a:pPr algn="ctr">
              <a:defRPr/>
            </a:pPr>
            <a:r>
              <a:rPr lang="en-US" sz="2000" dirty="0" smtClean="0">
                <a:solidFill>
                  <a:schemeClr val="accent3">
                    <a:lumMod val="75000"/>
                  </a:schemeClr>
                </a:solidFill>
              </a:rPr>
              <a:t>Combination Treatments for EGFR Acquired Resistance</a:t>
            </a:r>
            <a:endParaRPr lang="en-US" sz="2000"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54092"/>
            <a:ext cx="7772400" cy="1470025"/>
          </a:xfrm>
        </p:spPr>
        <p:txBody>
          <a:bodyPr/>
          <a:lstStyle/>
          <a:p>
            <a:endParaRPr lang="en-US" dirty="0"/>
          </a:p>
        </p:txBody>
      </p:sp>
      <p:sp>
        <p:nvSpPr>
          <p:cNvPr id="3" name="Subtitle 2"/>
          <p:cNvSpPr>
            <a:spLocks noGrp="1"/>
          </p:cNvSpPr>
          <p:nvPr>
            <p:ph type="subTitle" idx="1"/>
          </p:nvPr>
        </p:nvSpPr>
        <p:spPr>
          <a:xfrm>
            <a:off x="1371600" y="4408307"/>
            <a:ext cx="6400800" cy="1752600"/>
          </a:xfrm>
        </p:spPr>
        <p:txBody>
          <a:bodyPr/>
          <a:lstStyle/>
          <a:p>
            <a:endParaRPr lang="en-US" dirty="0"/>
          </a:p>
        </p:txBody>
      </p:sp>
      <p:pic>
        <p:nvPicPr>
          <p:cNvPr id="5" name="Picture 4" descr="PowerPoint_white_logo.jpg"/>
          <p:cNvPicPr>
            <a:picLocks noChangeAspect="1"/>
          </p:cNvPicPr>
          <p:nvPr/>
        </p:nvPicPr>
        <p:blipFill>
          <a:blip r:embed="rId3"/>
          <a:stretch>
            <a:fillRect/>
          </a:stretch>
        </p:blipFill>
        <p:spPr>
          <a:xfrm>
            <a:off x="0" y="0"/>
            <a:ext cx="9144000" cy="6858000"/>
          </a:xfrm>
          <a:prstGeom prst="rect">
            <a:avLst/>
          </a:prstGeom>
        </p:spPr>
      </p:pic>
      <p:sp>
        <p:nvSpPr>
          <p:cNvPr id="8" name="TextBox 7"/>
          <p:cNvSpPr txBox="1"/>
          <p:nvPr/>
        </p:nvSpPr>
        <p:spPr>
          <a:xfrm>
            <a:off x="4398355" y="874671"/>
            <a:ext cx="184666" cy="707886"/>
          </a:xfrm>
          <a:prstGeom prst="rect">
            <a:avLst/>
          </a:prstGeom>
          <a:noFill/>
        </p:spPr>
        <p:txBody>
          <a:bodyPr wrap="none" rtlCol="0">
            <a:spAutoFit/>
          </a:bodyPr>
          <a:lstStyle/>
          <a:p>
            <a:pPr algn="ctr"/>
            <a:endParaRPr lang="en-US" sz="4000" dirty="0"/>
          </a:p>
        </p:txBody>
      </p:sp>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Can we make 1</a:t>
            </a:r>
            <a:r>
              <a:rPr kumimoji="0" lang="en-US" sz="4400" b="0" i="0" u="none" strike="noStrike" kern="1200" cap="none" spc="0" normalizeH="0" baseline="30000" noProof="0" smtClean="0">
                <a:ln>
                  <a:noFill/>
                </a:ln>
                <a:solidFill>
                  <a:schemeClr val="tx1"/>
                </a:solidFill>
                <a:effectLst/>
                <a:uLnTx/>
                <a:uFillTx/>
                <a:latin typeface="+mj-lt"/>
                <a:ea typeface="+mj-ea"/>
                <a:cs typeface="+mj-cs"/>
              </a:rPr>
              <a:t>st</a:t>
            </a:r>
            <a:r>
              <a:rPr kumimoji="0" lang="en-US" sz="4400" b="0" i="0" u="none" strike="noStrike" kern="1200" cap="none" spc="0" normalizeH="0" baseline="0" noProof="0" smtClean="0">
                <a:ln>
                  <a:noFill/>
                </a:ln>
                <a:solidFill>
                  <a:schemeClr val="tx1"/>
                </a:solidFill>
                <a:effectLst/>
                <a:uLnTx/>
                <a:uFillTx/>
                <a:latin typeface="+mj-lt"/>
                <a:ea typeface="+mj-ea"/>
                <a:cs typeface="+mj-cs"/>
              </a:rPr>
              <a:t> Gen TKI Better?</a:t>
            </a:r>
          </a:p>
        </p:txBody>
      </p:sp>
      <p:sp>
        <p:nvSpPr>
          <p:cNvPr id="7" name="Content Placeholder 2"/>
          <p:cNvSpPr txBox="1">
            <a:spLocks/>
          </p:cNvSpPr>
          <p:nvPr/>
        </p:nvSpPr>
        <p:spPr>
          <a:xfrm>
            <a:off x="457200" y="1600200"/>
            <a:ext cx="8229600" cy="4525963"/>
          </a:xfrm>
          <a:prstGeom prst="rect">
            <a:avLst/>
          </a:prstGeom>
        </p:spPr>
        <p:txBody>
          <a:bodyPr vert="horz" lIns="91440" tIns="45720" rIns="91440" bIns="45720" rtlCol="0">
            <a:normAutofit fontScale="62500" lnSpcReduction="20000"/>
          </a:bodyPr>
          <a:lstStyle/>
          <a:p>
            <a:pPr marL="342758" marR="0" lvl="0" indent="-342758" defTabSz="457011" rtl="0" eaLnBrk="1" fontAlgn="auto" latinLnBrk="0" hangingPunct="1">
              <a:lnSpc>
                <a:spcPct val="100000"/>
              </a:lnSpc>
              <a:spcBef>
                <a:spcPct val="20000"/>
              </a:spcBef>
              <a:spcAft>
                <a:spcPts val="0"/>
              </a:spcAft>
              <a:buClrTx/>
              <a:buSzTx/>
              <a:buFont typeface="Arial" charset="0"/>
              <a:buChar char="•"/>
              <a:tabLst/>
              <a:defRPr/>
            </a:pPr>
            <a:r>
              <a:rPr kumimoji="0" lang="en-US" sz="3200" b="0" i="0" u="none" strike="noStrike" kern="1200" cap="none" spc="0" normalizeH="0" baseline="0" noProof="0" dirty="0" smtClean="0">
                <a:ln>
                  <a:noFill/>
                </a:ln>
                <a:solidFill>
                  <a:schemeClr val="bg2">
                    <a:lumMod val="25000"/>
                  </a:schemeClr>
                </a:solidFill>
                <a:effectLst/>
                <a:uLnTx/>
                <a:uFillTx/>
                <a:latin typeface="+mn-lt"/>
                <a:ea typeface="ＭＳ Ｐゴシック" charset="0"/>
                <a:cs typeface="+mn-cs"/>
              </a:rPr>
              <a:t>We have tried!!</a:t>
            </a:r>
          </a:p>
          <a:p>
            <a:pPr marL="342758" marR="0" lvl="0" indent="-342758" defTabSz="457011" rtl="0" eaLnBrk="1" fontAlgn="auto" latinLnBrk="0" hangingPunct="1">
              <a:lnSpc>
                <a:spcPct val="100000"/>
              </a:lnSpc>
              <a:spcBef>
                <a:spcPct val="20000"/>
              </a:spcBef>
              <a:spcAft>
                <a:spcPts val="0"/>
              </a:spcAft>
              <a:buClrTx/>
              <a:buSzTx/>
              <a:buFont typeface="Arial" charset="0"/>
              <a:buChar char="•"/>
              <a:tabLst/>
              <a:defRPr/>
            </a:pPr>
            <a:r>
              <a:rPr kumimoji="0" lang="en-US" sz="3200" b="0" i="0" u="none" strike="noStrike" kern="1200" cap="none" spc="0" normalizeH="0" baseline="0" noProof="0" dirty="0" smtClean="0">
                <a:ln>
                  <a:noFill/>
                </a:ln>
                <a:solidFill>
                  <a:schemeClr val="bg2">
                    <a:lumMod val="25000"/>
                  </a:schemeClr>
                </a:solidFill>
                <a:effectLst/>
                <a:uLnTx/>
                <a:uFillTx/>
                <a:latin typeface="+mn-lt"/>
                <a:ea typeface="ＭＳ Ｐゴシック" charset="0"/>
                <a:cs typeface="+mn-cs"/>
              </a:rPr>
              <a:t>Selected approaches to enhancing EGFR TKI in order to overcome or prevent resistance</a:t>
            </a:r>
          </a:p>
          <a:p>
            <a:pPr marL="799770" marR="0" lvl="2" indent="0" defTabSz="457011" rtl="0" eaLnBrk="1" fontAlgn="auto" latinLnBrk="0" hangingPunct="1">
              <a:lnSpc>
                <a:spcPct val="100000"/>
              </a:lnSpc>
              <a:spcBef>
                <a:spcPct val="20000"/>
              </a:spcBef>
              <a:spcAft>
                <a:spcPts val="0"/>
              </a:spcAft>
              <a:buClrTx/>
              <a:buSzTx/>
              <a:buFont typeface="Arial" charset="0"/>
              <a:buNone/>
              <a:tabLst/>
              <a:defRPr/>
            </a:pPr>
            <a:r>
              <a:rPr kumimoji="0" lang="en-US" sz="2400" b="0" i="0" u="none" strike="noStrike" kern="1200" cap="none" spc="0" normalizeH="0" baseline="0" noProof="0" dirty="0" err="1" smtClean="0">
                <a:ln>
                  <a:noFill/>
                </a:ln>
                <a:solidFill>
                  <a:schemeClr val="bg2">
                    <a:lumMod val="25000"/>
                  </a:schemeClr>
                </a:solidFill>
                <a:effectLst/>
                <a:uLnTx/>
                <a:uFillTx/>
                <a:latin typeface="+mn-lt"/>
                <a:ea typeface="ＭＳ Ｐゴシック" charset="0"/>
                <a:cs typeface="+mn-cs"/>
              </a:rPr>
              <a:t>Erlotinib</a:t>
            </a:r>
            <a:r>
              <a:rPr kumimoji="0" lang="en-US" sz="2400" b="0" i="0" u="none" strike="noStrike" kern="1200" cap="none" spc="0" normalizeH="0" baseline="0" noProof="0" dirty="0" smtClean="0">
                <a:ln>
                  <a:noFill/>
                </a:ln>
                <a:solidFill>
                  <a:schemeClr val="bg2">
                    <a:lumMod val="25000"/>
                  </a:schemeClr>
                </a:solidFill>
                <a:effectLst/>
                <a:uLnTx/>
                <a:uFillTx/>
                <a:latin typeface="+mn-lt"/>
                <a:ea typeface="ＭＳ Ｐゴシック" charset="0"/>
                <a:cs typeface="+mn-cs"/>
              </a:rPr>
              <a:t> + </a:t>
            </a:r>
            <a:r>
              <a:rPr kumimoji="0" lang="en-US" sz="2400" b="0" i="0" u="none" strike="noStrike" kern="1200" cap="none" spc="0" normalizeH="0" baseline="0" noProof="0" dirty="0" err="1" smtClean="0">
                <a:ln>
                  <a:noFill/>
                </a:ln>
                <a:solidFill>
                  <a:schemeClr val="bg2">
                    <a:lumMod val="25000"/>
                  </a:schemeClr>
                </a:solidFill>
                <a:effectLst/>
                <a:uLnTx/>
                <a:uFillTx/>
                <a:latin typeface="+mn-lt"/>
                <a:ea typeface="ＭＳ Ｐゴシック" charset="0"/>
                <a:cs typeface="+mn-cs"/>
              </a:rPr>
              <a:t>Chloroquine</a:t>
            </a:r>
            <a:endParaRPr kumimoji="0" lang="en-US" sz="2400" b="0" i="0" u="none" strike="noStrike" kern="1200" cap="none" spc="0" normalizeH="0" baseline="0" noProof="0" dirty="0" smtClean="0">
              <a:ln>
                <a:noFill/>
              </a:ln>
              <a:solidFill>
                <a:schemeClr val="bg2">
                  <a:lumMod val="25000"/>
                </a:schemeClr>
              </a:solidFill>
              <a:effectLst/>
              <a:uLnTx/>
              <a:uFillTx/>
              <a:latin typeface="+mn-lt"/>
              <a:ea typeface="ＭＳ Ｐゴシック" charset="0"/>
              <a:cs typeface="+mn-cs"/>
            </a:endParaRPr>
          </a:p>
          <a:p>
            <a:pPr marL="799770" marR="0" lvl="2" indent="0" defTabSz="457011" rtl="0" eaLnBrk="1" fontAlgn="auto" latinLnBrk="0" hangingPunct="1">
              <a:lnSpc>
                <a:spcPct val="100000"/>
              </a:lnSpc>
              <a:spcBef>
                <a:spcPct val="20000"/>
              </a:spcBef>
              <a:spcAft>
                <a:spcPts val="0"/>
              </a:spcAft>
              <a:buClrTx/>
              <a:buSzTx/>
              <a:buFont typeface="Arial" charset="0"/>
              <a:buNone/>
              <a:tabLst/>
              <a:defRPr/>
            </a:pPr>
            <a:r>
              <a:rPr kumimoji="0" lang="en-US" sz="2400" b="0" i="0" u="none" strike="noStrike" kern="1200" cap="none" spc="0" normalizeH="0" baseline="0" noProof="0" dirty="0" err="1" smtClean="0">
                <a:ln>
                  <a:noFill/>
                </a:ln>
                <a:solidFill>
                  <a:schemeClr val="bg2">
                    <a:lumMod val="25000"/>
                  </a:schemeClr>
                </a:solidFill>
                <a:effectLst/>
                <a:uLnTx/>
                <a:uFillTx/>
                <a:latin typeface="+mn-lt"/>
                <a:ea typeface="ＭＳ Ｐゴシック" charset="0"/>
                <a:cs typeface="+mn-cs"/>
              </a:rPr>
              <a:t>Erlotinib</a:t>
            </a:r>
            <a:r>
              <a:rPr kumimoji="0" lang="en-US" sz="2400" b="0" i="0" u="none" strike="noStrike" kern="1200" cap="none" spc="0" normalizeH="0" baseline="0" noProof="0" dirty="0" smtClean="0">
                <a:ln>
                  <a:noFill/>
                </a:ln>
                <a:solidFill>
                  <a:schemeClr val="bg2">
                    <a:lumMod val="25000"/>
                  </a:schemeClr>
                </a:solidFill>
                <a:effectLst/>
                <a:uLnTx/>
                <a:uFillTx/>
                <a:latin typeface="+mn-lt"/>
                <a:ea typeface="ＭＳ Ｐゴシック" charset="0"/>
                <a:cs typeface="+mn-cs"/>
              </a:rPr>
              <a:t> + </a:t>
            </a:r>
            <a:r>
              <a:rPr kumimoji="0" lang="en-US" sz="2400" b="0" i="0" u="none" strike="noStrike" kern="1200" cap="none" spc="0" normalizeH="0" baseline="0" noProof="0" dirty="0" err="1" smtClean="0">
                <a:ln>
                  <a:noFill/>
                </a:ln>
                <a:solidFill>
                  <a:schemeClr val="bg2">
                    <a:lumMod val="25000"/>
                  </a:schemeClr>
                </a:solidFill>
                <a:effectLst/>
                <a:uLnTx/>
                <a:uFillTx/>
                <a:latin typeface="+mn-lt"/>
                <a:ea typeface="ＭＳ Ｐゴシック" charset="0"/>
                <a:cs typeface="+mn-cs"/>
              </a:rPr>
              <a:t>Sirolimus</a:t>
            </a:r>
            <a:endParaRPr kumimoji="0" lang="en-US" sz="2400" b="0" i="0" u="none" strike="noStrike" kern="1200" cap="none" spc="0" normalizeH="0" baseline="0" noProof="0" dirty="0" smtClean="0">
              <a:ln>
                <a:noFill/>
              </a:ln>
              <a:solidFill>
                <a:schemeClr val="bg2">
                  <a:lumMod val="25000"/>
                </a:schemeClr>
              </a:solidFill>
              <a:effectLst/>
              <a:uLnTx/>
              <a:uFillTx/>
              <a:latin typeface="+mn-lt"/>
              <a:ea typeface="ＭＳ Ｐゴシック" charset="0"/>
              <a:cs typeface="+mn-cs"/>
            </a:endParaRPr>
          </a:p>
          <a:p>
            <a:pPr marL="799770" marR="0" lvl="2" indent="0" defTabSz="457011" rtl="0" eaLnBrk="1" fontAlgn="auto" latinLnBrk="0" hangingPunct="1">
              <a:lnSpc>
                <a:spcPct val="100000"/>
              </a:lnSpc>
              <a:spcBef>
                <a:spcPct val="20000"/>
              </a:spcBef>
              <a:spcAft>
                <a:spcPts val="0"/>
              </a:spcAft>
              <a:buClrTx/>
              <a:buSzTx/>
              <a:buFont typeface="Arial" charset="0"/>
              <a:buNone/>
              <a:tabLst/>
              <a:defRPr/>
            </a:pPr>
            <a:r>
              <a:rPr kumimoji="0" lang="en-US" sz="2400" b="0" i="0" u="none" strike="noStrike" kern="1200" cap="none" spc="0" normalizeH="0" baseline="0" noProof="0" dirty="0" err="1" smtClean="0">
                <a:ln>
                  <a:noFill/>
                </a:ln>
                <a:solidFill>
                  <a:schemeClr val="bg2">
                    <a:lumMod val="25000"/>
                  </a:schemeClr>
                </a:solidFill>
                <a:effectLst/>
                <a:uLnTx/>
                <a:uFillTx/>
                <a:latin typeface="+mn-lt"/>
                <a:ea typeface="ＭＳ Ｐゴシック" charset="0"/>
                <a:cs typeface="+mn-cs"/>
              </a:rPr>
              <a:t>Erlotinib</a:t>
            </a:r>
            <a:r>
              <a:rPr kumimoji="0" lang="en-US" sz="2400" b="0" i="0" u="none" strike="noStrike" kern="1200" cap="none" spc="0" normalizeH="0" baseline="0" noProof="0" dirty="0" smtClean="0">
                <a:ln>
                  <a:noFill/>
                </a:ln>
                <a:solidFill>
                  <a:schemeClr val="bg2">
                    <a:lumMod val="25000"/>
                  </a:schemeClr>
                </a:solidFill>
                <a:effectLst/>
                <a:uLnTx/>
                <a:uFillTx/>
                <a:latin typeface="+mn-lt"/>
                <a:ea typeface="ＭＳ Ｐゴシック" charset="0"/>
                <a:cs typeface="+mn-cs"/>
              </a:rPr>
              <a:t> + </a:t>
            </a:r>
            <a:r>
              <a:rPr kumimoji="0" lang="en-US" sz="2400" b="0" i="0" u="none" strike="noStrike" kern="1200" cap="none" spc="0" normalizeH="0" baseline="0" noProof="0" dirty="0" err="1" smtClean="0">
                <a:ln>
                  <a:noFill/>
                </a:ln>
                <a:solidFill>
                  <a:schemeClr val="bg2">
                    <a:lumMod val="25000"/>
                  </a:schemeClr>
                </a:solidFill>
                <a:effectLst/>
                <a:uLnTx/>
                <a:uFillTx/>
                <a:latin typeface="+mn-lt"/>
                <a:ea typeface="ＭＳ Ｐゴシック" charset="0"/>
                <a:cs typeface="+mn-cs"/>
              </a:rPr>
              <a:t>Onartuzumab</a:t>
            </a:r>
            <a:r>
              <a:rPr kumimoji="0" lang="en-US" sz="2400" b="0" i="0" u="none" strike="noStrike" kern="1200" cap="none" spc="0" normalizeH="0" baseline="0" noProof="0" dirty="0" smtClean="0">
                <a:ln>
                  <a:noFill/>
                </a:ln>
                <a:solidFill>
                  <a:schemeClr val="bg2">
                    <a:lumMod val="25000"/>
                  </a:schemeClr>
                </a:solidFill>
                <a:effectLst/>
                <a:uLnTx/>
                <a:uFillTx/>
                <a:latin typeface="+mn-lt"/>
                <a:ea typeface="ＭＳ Ｐゴシック" charset="0"/>
                <a:cs typeface="+mn-cs"/>
              </a:rPr>
              <a:t> (anti-Met)</a:t>
            </a:r>
          </a:p>
          <a:p>
            <a:pPr marL="799770" marR="0" lvl="2" indent="0" defTabSz="457011" rtl="0" eaLnBrk="1" fontAlgn="auto" latinLnBrk="0" hangingPunct="1">
              <a:lnSpc>
                <a:spcPct val="100000"/>
              </a:lnSpc>
              <a:spcBef>
                <a:spcPct val="20000"/>
              </a:spcBef>
              <a:spcAft>
                <a:spcPts val="0"/>
              </a:spcAft>
              <a:buClrTx/>
              <a:buSzTx/>
              <a:buFont typeface="Arial" charset="0"/>
              <a:buNone/>
              <a:tabLst/>
              <a:defRPr/>
            </a:pPr>
            <a:r>
              <a:rPr kumimoji="0" lang="en-US" sz="2400" b="0" i="0" u="none" strike="noStrike" kern="1200" cap="none" spc="0" normalizeH="0" baseline="0" noProof="0" dirty="0" err="1" smtClean="0">
                <a:ln>
                  <a:noFill/>
                </a:ln>
                <a:solidFill>
                  <a:schemeClr val="bg2">
                    <a:lumMod val="25000"/>
                  </a:schemeClr>
                </a:solidFill>
                <a:effectLst/>
                <a:uLnTx/>
                <a:uFillTx/>
                <a:latin typeface="+mn-lt"/>
                <a:ea typeface="ＭＳ Ｐゴシック" charset="0"/>
                <a:cs typeface="+mn-cs"/>
              </a:rPr>
              <a:t>Erlotiinb</a:t>
            </a:r>
            <a:r>
              <a:rPr kumimoji="0" lang="en-US" sz="2400" b="0" i="0" u="none" strike="noStrike" kern="1200" cap="none" spc="0" normalizeH="0" baseline="0" noProof="0" dirty="0" smtClean="0">
                <a:ln>
                  <a:noFill/>
                </a:ln>
                <a:solidFill>
                  <a:schemeClr val="bg2">
                    <a:lumMod val="25000"/>
                  </a:schemeClr>
                </a:solidFill>
                <a:effectLst/>
                <a:uLnTx/>
                <a:uFillTx/>
                <a:latin typeface="+mn-lt"/>
                <a:ea typeface="ＭＳ Ｐゴシック" charset="0"/>
                <a:cs typeface="+mn-cs"/>
              </a:rPr>
              <a:t> + </a:t>
            </a:r>
            <a:r>
              <a:rPr kumimoji="0" lang="en-US" sz="2400" b="0" i="0" u="none" strike="noStrike" kern="1200" cap="none" spc="0" normalizeH="0" baseline="0" noProof="0" dirty="0" err="1" smtClean="0">
                <a:ln>
                  <a:noFill/>
                </a:ln>
                <a:solidFill>
                  <a:schemeClr val="bg2">
                    <a:lumMod val="25000"/>
                  </a:schemeClr>
                </a:solidFill>
                <a:effectLst/>
                <a:uLnTx/>
                <a:uFillTx/>
                <a:latin typeface="+mn-lt"/>
                <a:ea typeface="ＭＳ Ｐゴシック" charset="0"/>
                <a:cs typeface="+mn-cs"/>
              </a:rPr>
              <a:t>Entinostat</a:t>
            </a:r>
            <a:endParaRPr kumimoji="0" lang="en-US" sz="2400" b="0" i="0" u="none" strike="noStrike" kern="1200" cap="none" spc="0" normalizeH="0" baseline="0" noProof="0" dirty="0" smtClean="0">
              <a:ln>
                <a:noFill/>
              </a:ln>
              <a:solidFill>
                <a:schemeClr val="bg2">
                  <a:lumMod val="25000"/>
                </a:schemeClr>
              </a:solidFill>
              <a:effectLst/>
              <a:uLnTx/>
              <a:uFillTx/>
              <a:latin typeface="+mn-lt"/>
              <a:ea typeface="ＭＳ Ｐゴシック" charset="0"/>
              <a:cs typeface="+mn-cs"/>
            </a:endParaRPr>
          </a:p>
          <a:p>
            <a:pPr marL="799770" marR="0" lvl="2" indent="0" defTabSz="457011" rtl="0" eaLnBrk="1" fontAlgn="auto" latinLnBrk="0" hangingPunct="1">
              <a:lnSpc>
                <a:spcPct val="100000"/>
              </a:lnSpc>
              <a:spcBef>
                <a:spcPct val="20000"/>
              </a:spcBef>
              <a:spcAft>
                <a:spcPts val="0"/>
              </a:spcAft>
              <a:buClrTx/>
              <a:buSzTx/>
              <a:buFont typeface="Arial" charset="0"/>
              <a:buNone/>
              <a:tabLst/>
              <a:defRPr/>
            </a:pPr>
            <a:r>
              <a:rPr kumimoji="0" lang="en-US" sz="2400" b="0" i="0" u="none" strike="noStrike" kern="1200" cap="none" spc="0" normalizeH="0" baseline="0" noProof="0" dirty="0" err="1" smtClean="0">
                <a:ln>
                  <a:noFill/>
                </a:ln>
                <a:solidFill>
                  <a:schemeClr val="bg2">
                    <a:lumMod val="25000"/>
                  </a:schemeClr>
                </a:solidFill>
                <a:effectLst/>
                <a:uLnTx/>
                <a:uFillTx/>
                <a:latin typeface="+mn-lt"/>
                <a:ea typeface="ＭＳ Ｐゴシック" charset="0"/>
                <a:cs typeface="+mn-cs"/>
              </a:rPr>
              <a:t>Erlotinib</a:t>
            </a:r>
            <a:r>
              <a:rPr kumimoji="0" lang="en-US" sz="2400" b="0" i="0" u="none" strike="noStrike" kern="1200" cap="none" spc="0" normalizeH="0" baseline="0" noProof="0" dirty="0" smtClean="0">
                <a:ln>
                  <a:noFill/>
                </a:ln>
                <a:solidFill>
                  <a:schemeClr val="bg2">
                    <a:lumMod val="25000"/>
                  </a:schemeClr>
                </a:solidFill>
                <a:effectLst/>
                <a:uLnTx/>
                <a:uFillTx/>
                <a:latin typeface="+mn-lt"/>
                <a:ea typeface="ＭＳ Ｐゴシック" charset="0"/>
                <a:cs typeface="+mn-cs"/>
              </a:rPr>
              <a:t> + R1507 (anti IGF-1)</a:t>
            </a:r>
          </a:p>
          <a:p>
            <a:pPr marL="799770" marR="0" lvl="2" indent="0" defTabSz="457011" rtl="0" eaLnBrk="1" fontAlgn="auto" latinLnBrk="0" hangingPunct="1">
              <a:lnSpc>
                <a:spcPct val="100000"/>
              </a:lnSpc>
              <a:spcBef>
                <a:spcPct val="20000"/>
              </a:spcBef>
              <a:spcAft>
                <a:spcPts val="0"/>
              </a:spcAft>
              <a:buClrTx/>
              <a:buSzTx/>
              <a:buFont typeface="Arial" charset="0"/>
              <a:buNone/>
              <a:tabLst/>
              <a:defRPr/>
            </a:pPr>
            <a:r>
              <a:rPr kumimoji="0" lang="en-US" sz="2400" b="0" i="0" u="none" strike="noStrike" kern="1200" cap="none" spc="0" normalizeH="0" baseline="0" noProof="0" dirty="0" err="1" smtClean="0">
                <a:ln>
                  <a:noFill/>
                </a:ln>
                <a:solidFill>
                  <a:schemeClr val="bg2">
                    <a:lumMod val="25000"/>
                  </a:schemeClr>
                </a:solidFill>
                <a:effectLst/>
                <a:uLnTx/>
                <a:uFillTx/>
                <a:latin typeface="+mn-lt"/>
                <a:ea typeface="ＭＳ Ｐゴシック" charset="0"/>
                <a:cs typeface="+mn-cs"/>
              </a:rPr>
              <a:t>Erlotinib</a:t>
            </a:r>
            <a:r>
              <a:rPr kumimoji="0" lang="en-US" sz="2400" b="0" i="0" u="none" strike="noStrike" kern="1200" cap="none" spc="0" normalizeH="0" baseline="0" noProof="0" dirty="0" smtClean="0">
                <a:ln>
                  <a:noFill/>
                </a:ln>
                <a:solidFill>
                  <a:schemeClr val="bg2">
                    <a:lumMod val="25000"/>
                  </a:schemeClr>
                </a:solidFill>
                <a:effectLst/>
                <a:uLnTx/>
                <a:uFillTx/>
                <a:latin typeface="+mn-lt"/>
                <a:ea typeface="ＭＳ Ｐゴシック" charset="0"/>
                <a:cs typeface="+mn-cs"/>
              </a:rPr>
              <a:t> + </a:t>
            </a:r>
            <a:r>
              <a:rPr kumimoji="0" lang="en-US" sz="2400" b="0" i="0" u="none" strike="noStrike" kern="1200" cap="none" spc="0" normalizeH="0" baseline="0" noProof="0" dirty="0" err="1" smtClean="0">
                <a:ln>
                  <a:noFill/>
                </a:ln>
                <a:solidFill>
                  <a:schemeClr val="bg2">
                    <a:lumMod val="25000"/>
                  </a:schemeClr>
                </a:solidFill>
                <a:effectLst/>
                <a:uLnTx/>
                <a:uFillTx/>
                <a:latin typeface="+mn-lt"/>
                <a:ea typeface="ＭＳ Ｐゴシック" charset="0"/>
                <a:cs typeface="+mn-cs"/>
              </a:rPr>
              <a:t>Tivantinib</a:t>
            </a:r>
            <a:r>
              <a:rPr kumimoji="0" lang="en-US" sz="2400" b="0" i="0" u="none" strike="noStrike" kern="1200" cap="none" spc="0" normalizeH="0" baseline="0" noProof="0" dirty="0" smtClean="0">
                <a:ln>
                  <a:noFill/>
                </a:ln>
                <a:solidFill>
                  <a:schemeClr val="bg2">
                    <a:lumMod val="25000"/>
                  </a:schemeClr>
                </a:solidFill>
                <a:effectLst/>
                <a:uLnTx/>
                <a:uFillTx/>
                <a:latin typeface="+mn-lt"/>
                <a:ea typeface="ＭＳ Ｐゴシック" charset="0"/>
                <a:cs typeface="+mn-cs"/>
              </a:rPr>
              <a:t> </a:t>
            </a:r>
          </a:p>
          <a:p>
            <a:pPr marL="799770" marR="0" lvl="2" indent="0" defTabSz="457011" rtl="0" eaLnBrk="1" fontAlgn="auto" latinLnBrk="0" hangingPunct="1">
              <a:lnSpc>
                <a:spcPct val="100000"/>
              </a:lnSpc>
              <a:spcBef>
                <a:spcPct val="20000"/>
              </a:spcBef>
              <a:spcAft>
                <a:spcPts val="0"/>
              </a:spcAft>
              <a:buClrTx/>
              <a:buSzTx/>
              <a:buFont typeface="Arial" charset="0"/>
              <a:buNone/>
              <a:tabLst/>
              <a:defRPr/>
            </a:pPr>
            <a:r>
              <a:rPr kumimoji="0" lang="en-US" sz="2400" b="0" i="0" u="none" strike="noStrike" kern="1200" cap="none" spc="0" normalizeH="0" baseline="0" noProof="0" dirty="0" err="1" smtClean="0">
                <a:ln>
                  <a:noFill/>
                </a:ln>
                <a:solidFill>
                  <a:schemeClr val="bg2">
                    <a:lumMod val="25000"/>
                  </a:schemeClr>
                </a:solidFill>
                <a:effectLst/>
                <a:uLnTx/>
                <a:uFillTx/>
                <a:latin typeface="+mn-lt"/>
                <a:ea typeface="ＭＳ Ｐゴシック" charset="0"/>
                <a:cs typeface="+mn-cs"/>
              </a:rPr>
              <a:t>Erlotinib</a:t>
            </a:r>
            <a:r>
              <a:rPr kumimoji="0" lang="en-US" sz="2400" b="0" i="0" u="none" strike="noStrike" kern="1200" cap="none" spc="0" normalizeH="0" baseline="0" noProof="0" dirty="0" smtClean="0">
                <a:ln>
                  <a:noFill/>
                </a:ln>
                <a:solidFill>
                  <a:schemeClr val="bg2">
                    <a:lumMod val="25000"/>
                  </a:schemeClr>
                </a:solidFill>
                <a:effectLst/>
                <a:uLnTx/>
                <a:uFillTx/>
                <a:latin typeface="+mn-lt"/>
                <a:ea typeface="ＭＳ Ｐゴシック" charset="0"/>
                <a:cs typeface="+mn-cs"/>
              </a:rPr>
              <a:t> + </a:t>
            </a:r>
            <a:r>
              <a:rPr kumimoji="0" lang="en-US" sz="2400" b="0" i="0" u="none" strike="noStrike" kern="1200" cap="none" spc="0" normalizeH="0" baseline="0" noProof="0" dirty="0" err="1" smtClean="0">
                <a:ln>
                  <a:noFill/>
                </a:ln>
                <a:solidFill>
                  <a:schemeClr val="bg2">
                    <a:lumMod val="25000"/>
                  </a:schemeClr>
                </a:solidFill>
                <a:effectLst/>
                <a:uLnTx/>
                <a:uFillTx/>
                <a:latin typeface="+mn-lt"/>
                <a:ea typeface="ＭＳ Ｐゴシック" charset="0"/>
                <a:cs typeface="+mn-cs"/>
              </a:rPr>
              <a:t>Sorafanib</a:t>
            </a:r>
            <a:endParaRPr kumimoji="0" lang="en-US" sz="2400" b="0" i="0" u="none" strike="noStrike" kern="1200" cap="none" spc="0" normalizeH="0" baseline="0" noProof="0" dirty="0" smtClean="0">
              <a:ln>
                <a:noFill/>
              </a:ln>
              <a:solidFill>
                <a:schemeClr val="bg2">
                  <a:lumMod val="25000"/>
                </a:schemeClr>
              </a:solidFill>
              <a:effectLst/>
              <a:uLnTx/>
              <a:uFillTx/>
              <a:latin typeface="+mn-lt"/>
              <a:ea typeface="ＭＳ Ｐゴシック" charset="0"/>
              <a:cs typeface="+mn-cs"/>
            </a:endParaRPr>
          </a:p>
          <a:p>
            <a:pPr marL="799770" marR="0" lvl="2" indent="0" defTabSz="457011" rtl="0" eaLnBrk="1" fontAlgn="auto" latinLnBrk="0" hangingPunct="1">
              <a:lnSpc>
                <a:spcPct val="100000"/>
              </a:lnSpc>
              <a:spcBef>
                <a:spcPct val="20000"/>
              </a:spcBef>
              <a:spcAft>
                <a:spcPts val="0"/>
              </a:spcAft>
              <a:buClrTx/>
              <a:buSzTx/>
              <a:buFont typeface="Arial" charset="0"/>
              <a:buNone/>
              <a:tabLst/>
              <a:defRPr/>
            </a:pPr>
            <a:r>
              <a:rPr kumimoji="0" lang="en-US" sz="2400" b="0" i="0" u="none" strike="noStrike" kern="1200" cap="none" spc="0" normalizeH="0" baseline="0" noProof="0" dirty="0" err="1" smtClean="0">
                <a:ln>
                  <a:noFill/>
                </a:ln>
                <a:solidFill>
                  <a:schemeClr val="bg2">
                    <a:lumMod val="25000"/>
                  </a:schemeClr>
                </a:solidFill>
                <a:effectLst/>
                <a:uLnTx/>
                <a:uFillTx/>
                <a:latin typeface="+mn-lt"/>
                <a:ea typeface="ＭＳ Ｐゴシック" charset="0"/>
                <a:cs typeface="+mn-cs"/>
              </a:rPr>
              <a:t>Erlotinib</a:t>
            </a:r>
            <a:r>
              <a:rPr kumimoji="0" lang="en-US" sz="2400" b="0" i="0" u="none" strike="noStrike" kern="1200" cap="none" spc="0" normalizeH="0" baseline="0" noProof="0" dirty="0" smtClean="0">
                <a:ln>
                  <a:noFill/>
                </a:ln>
                <a:solidFill>
                  <a:schemeClr val="bg2">
                    <a:lumMod val="25000"/>
                  </a:schemeClr>
                </a:solidFill>
                <a:effectLst/>
                <a:uLnTx/>
                <a:uFillTx/>
                <a:latin typeface="+mn-lt"/>
                <a:ea typeface="ＭＳ Ｐゴシック" charset="0"/>
                <a:cs typeface="+mn-cs"/>
              </a:rPr>
              <a:t> + </a:t>
            </a:r>
            <a:r>
              <a:rPr kumimoji="0" lang="en-US" sz="2400" b="0" i="0" u="none" strike="noStrike" kern="1200" cap="none" spc="0" normalizeH="0" baseline="0" noProof="0" dirty="0" err="1" smtClean="0">
                <a:ln>
                  <a:noFill/>
                </a:ln>
                <a:solidFill>
                  <a:schemeClr val="bg2">
                    <a:lumMod val="25000"/>
                  </a:schemeClr>
                </a:solidFill>
                <a:effectLst/>
                <a:uLnTx/>
                <a:uFillTx/>
                <a:latin typeface="+mn-lt"/>
                <a:ea typeface="ＭＳ Ｐゴシック" charset="0"/>
                <a:cs typeface="+mn-cs"/>
              </a:rPr>
              <a:t>Dasatinib</a:t>
            </a:r>
            <a:endParaRPr kumimoji="0" lang="en-US" sz="2400" b="0" i="0" u="none" strike="noStrike" kern="1200" cap="none" spc="0" normalizeH="0" baseline="0" noProof="0" dirty="0" smtClean="0">
              <a:ln>
                <a:noFill/>
              </a:ln>
              <a:solidFill>
                <a:schemeClr val="bg2">
                  <a:lumMod val="25000"/>
                </a:schemeClr>
              </a:solidFill>
              <a:effectLst/>
              <a:uLnTx/>
              <a:uFillTx/>
              <a:latin typeface="+mn-lt"/>
              <a:ea typeface="ＭＳ Ｐゴシック" charset="0"/>
              <a:cs typeface="+mn-cs"/>
            </a:endParaRPr>
          </a:p>
          <a:p>
            <a:pPr marL="799770" marR="0" lvl="2" indent="0" defTabSz="457011" rtl="0" eaLnBrk="1" fontAlgn="auto" latinLnBrk="0" hangingPunct="1">
              <a:lnSpc>
                <a:spcPct val="100000"/>
              </a:lnSpc>
              <a:spcBef>
                <a:spcPct val="20000"/>
              </a:spcBef>
              <a:spcAft>
                <a:spcPts val="0"/>
              </a:spcAft>
              <a:buClrTx/>
              <a:buSzTx/>
              <a:buFont typeface="Arial" charset="0"/>
              <a:buNone/>
              <a:tabLst/>
              <a:defRPr/>
            </a:pPr>
            <a:r>
              <a:rPr kumimoji="0" lang="en-US" sz="2400" b="0" i="0" u="none" strike="noStrike" kern="1200" cap="none" spc="0" normalizeH="0" baseline="0" noProof="0" dirty="0" err="1" smtClean="0">
                <a:ln>
                  <a:noFill/>
                </a:ln>
                <a:solidFill>
                  <a:schemeClr val="bg2">
                    <a:lumMod val="25000"/>
                  </a:schemeClr>
                </a:solidFill>
                <a:effectLst/>
                <a:uLnTx/>
                <a:uFillTx/>
                <a:latin typeface="+mn-lt"/>
                <a:ea typeface="ＭＳ Ｐゴシック" charset="0"/>
                <a:cs typeface="+mn-cs"/>
              </a:rPr>
              <a:t>Erlotinib</a:t>
            </a:r>
            <a:r>
              <a:rPr kumimoji="0" lang="en-US" sz="2400" b="0" i="0" u="none" strike="noStrike" kern="1200" cap="none" spc="0" normalizeH="0" baseline="0" noProof="0" dirty="0" smtClean="0">
                <a:ln>
                  <a:noFill/>
                </a:ln>
                <a:solidFill>
                  <a:schemeClr val="bg2">
                    <a:lumMod val="25000"/>
                  </a:schemeClr>
                </a:solidFill>
                <a:effectLst/>
                <a:uLnTx/>
                <a:uFillTx/>
                <a:latin typeface="+mn-lt"/>
                <a:ea typeface="ＭＳ Ｐゴシック" charset="0"/>
                <a:cs typeface="+mn-cs"/>
              </a:rPr>
              <a:t> + MK2206 (AKT)</a:t>
            </a:r>
          </a:p>
          <a:p>
            <a:pPr marL="799770" marR="0" lvl="2" indent="0" defTabSz="457011" rtl="0" eaLnBrk="1" fontAlgn="auto" latinLnBrk="0" hangingPunct="1">
              <a:lnSpc>
                <a:spcPct val="100000"/>
              </a:lnSpc>
              <a:spcBef>
                <a:spcPct val="20000"/>
              </a:spcBef>
              <a:spcAft>
                <a:spcPts val="0"/>
              </a:spcAft>
              <a:buClrTx/>
              <a:buSzTx/>
              <a:buFont typeface="Arial" charset="0"/>
              <a:buNone/>
              <a:tabLst/>
              <a:defRPr/>
            </a:pPr>
            <a:r>
              <a:rPr kumimoji="0" lang="en-US" sz="2400" b="0" i="0" u="none" strike="noStrike" kern="1200" cap="none" spc="0" normalizeH="0" baseline="0" noProof="0" dirty="0" err="1" smtClean="0">
                <a:ln>
                  <a:noFill/>
                </a:ln>
                <a:solidFill>
                  <a:schemeClr val="bg2">
                    <a:lumMod val="25000"/>
                  </a:schemeClr>
                </a:solidFill>
                <a:effectLst/>
                <a:uLnTx/>
                <a:uFillTx/>
                <a:latin typeface="+mn-lt"/>
                <a:ea typeface="ＭＳ Ｐゴシック" charset="0"/>
                <a:cs typeface="+mn-cs"/>
              </a:rPr>
              <a:t>Erlotinib</a:t>
            </a:r>
            <a:r>
              <a:rPr kumimoji="0" lang="en-US" sz="2400" b="0" i="0" u="none" strike="noStrike" kern="1200" cap="none" spc="0" normalizeH="0" baseline="0" noProof="0" dirty="0" smtClean="0">
                <a:ln>
                  <a:noFill/>
                </a:ln>
                <a:solidFill>
                  <a:schemeClr val="bg2">
                    <a:lumMod val="25000"/>
                  </a:schemeClr>
                </a:solidFill>
                <a:effectLst/>
                <a:uLnTx/>
                <a:uFillTx/>
                <a:latin typeface="+mn-lt"/>
                <a:ea typeface="ＭＳ Ｐゴシック" charset="0"/>
                <a:cs typeface="+mn-cs"/>
              </a:rPr>
              <a:t> + MM-121 (anti-ErbB3)</a:t>
            </a:r>
          </a:p>
          <a:p>
            <a:pPr marL="799770" marR="0" lvl="2" indent="0" defTabSz="457011" rtl="0" eaLnBrk="1" fontAlgn="auto" latinLnBrk="0" hangingPunct="1">
              <a:lnSpc>
                <a:spcPct val="100000"/>
              </a:lnSpc>
              <a:spcBef>
                <a:spcPct val="20000"/>
              </a:spcBef>
              <a:spcAft>
                <a:spcPts val="0"/>
              </a:spcAft>
              <a:buClrTx/>
              <a:buSzTx/>
              <a:buFont typeface="Arial" charset="0"/>
              <a:buNone/>
              <a:tabLst/>
              <a:defRPr/>
            </a:pPr>
            <a:r>
              <a:rPr kumimoji="0" lang="en-US" sz="2400" b="0" i="0" u="none" strike="noStrike" kern="1200" cap="none" spc="0" normalizeH="0" baseline="0" noProof="0" dirty="0" err="1" smtClean="0">
                <a:ln>
                  <a:noFill/>
                </a:ln>
                <a:solidFill>
                  <a:schemeClr val="bg2">
                    <a:lumMod val="25000"/>
                  </a:schemeClr>
                </a:solidFill>
                <a:effectLst/>
                <a:uLnTx/>
                <a:uFillTx/>
                <a:latin typeface="+mn-lt"/>
                <a:ea typeface="ＭＳ Ｐゴシック" charset="0"/>
                <a:cs typeface="+mn-cs"/>
              </a:rPr>
              <a:t>Erlotinib</a:t>
            </a:r>
            <a:r>
              <a:rPr kumimoji="0" lang="en-US" sz="2400" b="0" i="0" u="none" strike="noStrike" kern="1200" cap="none" spc="0" normalizeH="0" baseline="0" noProof="0" dirty="0" smtClean="0">
                <a:ln>
                  <a:noFill/>
                </a:ln>
                <a:solidFill>
                  <a:schemeClr val="bg2">
                    <a:lumMod val="25000"/>
                  </a:schemeClr>
                </a:solidFill>
                <a:effectLst/>
                <a:uLnTx/>
                <a:uFillTx/>
                <a:latin typeface="+mn-lt"/>
                <a:ea typeface="ＭＳ Ｐゴシック" charset="0"/>
                <a:cs typeface="+mn-cs"/>
              </a:rPr>
              <a:t> + XL184</a:t>
            </a:r>
          </a:p>
          <a:p>
            <a:pPr marL="799770" marR="0" lvl="2" indent="0" defTabSz="457011" rtl="0" eaLnBrk="1" fontAlgn="auto" latinLnBrk="0" hangingPunct="1">
              <a:lnSpc>
                <a:spcPct val="100000"/>
              </a:lnSpc>
              <a:spcBef>
                <a:spcPct val="20000"/>
              </a:spcBef>
              <a:spcAft>
                <a:spcPts val="0"/>
              </a:spcAft>
              <a:buClrTx/>
              <a:buSzTx/>
              <a:buFont typeface="Arial" charset="0"/>
              <a:buNone/>
              <a:tabLst/>
              <a:defRPr/>
            </a:pPr>
            <a:r>
              <a:rPr kumimoji="0" lang="en-US" sz="2400" b="0" i="0" u="none" strike="noStrike" kern="1200" cap="none" spc="0" normalizeH="0" baseline="0" noProof="0" dirty="0" err="1" smtClean="0">
                <a:ln>
                  <a:noFill/>
                </a:ln>
                <a:solidFill>
                  <a:schemeClr val="bg2">
                    <a:lumMod val="25000"/>
                  </a:schemeClr>
                </a:solidFill>
                <a:effectLst/>
                <a:uLnTx/>
                <a:uFillTx/>
                <a:latin typeface="+mn-lt"/>
                <a:ea typeface="ＭＳ Ｐゴシック" charset="0"/>
                <a:cs typeface="+mn-cs"/>
              </a:rPr>
              <a:t>Erlotinib</a:t>
            </a:r>
            <a:r>
              <a:rPr kumimoji="0" lang="en-US" sz="2400" b="0" i="0" u="none" strike="noStrike" kern="1200" cap="none" spc="0" normalizeH="0" baseline="0" noProof="0" dirty="0" smtClean="0">
                <a:ln>
                  <a:noFill/>
                </a:ln>
                <a:solidFill>
                  <a:schemeClr val="bg2">
                    <a:lumMod val="25000"/>
                  </a:schemeClr>
                </a:solidFill>
                <a:effectLst/>
                <a:uLnTx/>
                <a:uFillTx/>
                <a:latin typeface="+mn-lt"/>
                <a:ea typeface="ＭＳ Ｐゴシック" charset="0"/>
                <a:cs typeface="+mn-cs"/>
              </a:rPr>
              <a:t> + </a:t>
            </a:r>
            <a:r>
              <a:rPr kumimoji="0" lang="en-US" sz="2400" b="0" i="0" u="none" strike="noStrike" kern="1200" cap="none" spc="0" normalizeH="0" baseline="0" noProof="0" dirty="0" err="1" smtClean="0">
                <a:ln>
                  <a:noFill/>
                </a:ln>
                <a:solidFill>
                  <a:schemeClr val="bg2">
                    <a:lumMod val="25000"/>
                  </a:schemeClr>
                </a:solidFill>
                <a:effectLst/>
                <a:uLnTx/>
                <a:uFillTx/>
                <a:latin typeface="+mn-lt"/>
                <a:ea typeface="ＭＳ Ｐゴシック" charset="0"/>
                <a:cs typeface="+mn-cs"/>
              </a:rPr>
              <a:t>Rilotumumab</a:t>
            </a:r>
            <a:r>
              <a:rPr kumimoji="0" lang="en-US" sz="2400" b="0" i="0" u="none" strike="noStrike" kern="1200" cap="none" spc="0" normalizeH="0" baseline="0" noProof="0" dirty="0" smtClean="0">
                <a:ln>
                  <a:noFill/>
                </a:ln>
                <a:solidFill>
                  <a:schemeClr val="bg2">
                    <a:lumMod val="25000"/>
                  </a:schemeClr>
                </a:solidFill>
                <a:effectLst/>
                <a:uLnTx/>
                <a:uFillTx/>
                <a:latin typeface="+mn-lt"/>
                <a:ea typeface="ＭＳ Ｐゴシック" charset="0"/>
                <a:cs typeface="+mn-cs"/>
              </a:rPr>
              <a:t> (anti-HGF)</a:t>
            </a:r>
          </a:p>
          <a:p>
            <a:pPr marL="799770" lvl="2" defTabSz="457011">
              <a:spcBef>
                <a:spcPct val="20000"/>
              </a:spcBef>
              <a:defRPr/>
            </a:pPr>
            <a:r>
              <a:rPr kumimoji="0" lang="en-US" sz="2400" b="0" i="0" u="none" strike="noStrike" kern="1200" cap="none" spc="0" normalizeH="0" baseline="0" noProof="0" dirty="0" err="1" smtClean="0">
                <a:ln>
                  <a:noFill/>
                </a:ln>
                <a:solidFill>
                  <a:schemeClr val="bg2">
                    <a:lumMod val="25000"/>
                  </a:schemeClr>
                </a:solidFill>
                <a:effectLst/>
                <a:uLnTx/>
                <a:uFillTx/>
                <a:latin typeface="+mn-lt"/>
                <a:ea typeface="ＭＳ Ｐゴシック" charset="0"/>
                <a:cs typeface="+mn-cs"/>
              </a:rPr>
              <a:t>Erlotinib</a:t>
            </a:r>
            <a:r>
              <a:rPr kumimoji="0" lang="en-US" sz="2400" b="0" i="0" u="none" strike="noStrike" kern="1200" cap="none" spc="0" normalizeH="0" baseline="0" noProof="0" dirty="0" smtClean="0">
                <a:ln>
                  <a:noFill/>
                </a:ln>
                <a:solidFill>
                  <a:schemeClr val="bg2">
                    <a:lumMod val="25000"/>
                  </a:schemeClr>
                </a:solidFill>
                <a:effectLst/>
                <a:uLnTx/>
                <a:uFillTx/>
                <a:latin typeface="+mn-lt"/>
                <a:ea typeface="ＭＳ Ｐゴシック" charset="0"/>
                <a:cs typeface="+mn-cs"/>
              </a:rPr>
              <a:t> + </a:t>
            </a:r>
            <a:r>
              <a:rPr kumimoji="0" lang="en-US" sz="2400" b="0" i="0" u="none" strike="noStrike" kern="1200" cap="none" spc="0" normalizeH="0" baseline="0" noProof="0" dirty="0" err="1" smtClean="0">
                <a:ln>
                  <a:noFill/>
                </a:ln>
                <a:solidFill>
                  <a:schemeClr val="bg2">
                    <a:lumMod val="25000"/>
                  </a:schemeClr>
                </a:solidFill>
                <a:effectLst/>
                <a:uLnTx/>
                <a:uFillTx/>
                <a:latin typeface="+mn-lt"/>
                <a:ea typeface="ＭＳ Ｐゴシック" charset="0"/>
                <a:cs typeface="+mn-cs"/>
              </a:rPr>
              <a:t>Patritumumab</a:t>
            </a:r>
            <a:r>
              <a:rPr kumimoji="0" lang="en-US" sz="2400" b="0" i="0" u="none" strike="noStrike" kern="1200" cap="none" spc="0" normalizeH="0" baseline="0" noProof="0" dirty="0" smtClean="0">
                <a:ln>
                  <a:noFill/>
                </a:ln>
                <a:solidFill>
                  <a:schemeClr val="bg2">
                    <a:lumMod val="25000"/>
                  </a:schemeClr>
                </a:solidFill>
                <a:effectLst/>
                <a:uLnTx/>
                <a:uFillTx/>
                <a:latin typeface="+mn-lt"/>
                <a:ea typeface="ＭＳ Ｐゴシック" charset="0"/>
                <a:cs typeface="+mn-cs"/>
              </a:rPr>
              <a:t> (anti-ErbB3</a:t>
            </a:r>
            <a:r>
              <a:rPr lang="en-US" sz="2400" dirty="0" smtClean="0">
                <a:solidFill>
                  <a:schemeClr val="bg2">
                    <a:lumMod val="25000"/>
                  </a:schemeClr>
                </a:solidFill>
                <a:ea typeface="ＭＳ Ｐゴシック" charset="0"/>
              </a:rPr>
              <a:t>)</a:t>
            </a:r>
          </a:p>
          <a:p>
            <a:pPr marL="799770" lvl="2" defTabSz="457011">
              <a:spcBef>
                <a:spcPct val="20000"/>
              </a:spcBef>
              <a:defRPr/>
            </a:pPr>
            <a:r>
              <a:rPr lang="en-US" sz="2400" dirty="0" err="1" smtClean="0">
                <a:solidFill>
                  <a:schemeClr val="bg2">
                    <a:lumMod val="25000"/>
                  </a:schemeClr>
                </a:solidFill>
                <a:ea typeface="ＭＳ Ｐゴシック" charset="0"/>
              </a:rPr>
              <a:t>Erlotinib</a:t>
            </a:r>
            <a:r>
              <a:rPr lang="en-US" sz="2400" dirty="0" smtClean="0">
                <a:solidFill>
                  <a:schemeClr val="bg2">
                    <a:lumMod val="25000"/>
                  </a:schemeClr>
                </a:solidFill>
                <a:ea typeface="ＭＳ Ｐゴシック" charset="0"/>
              </a:rPr>
              <a:t> + AUY-922 (HSP 90 inhibitor)</a:t>
            </a:r>
          </a:p>
          <a:p>
            <a:pPr marL="799770" marR="0" lvl="2" indent="0" defTabSz="457011" rtl="0" eaLnBrk="1" fontAlgn="auto" latinLnBrk="0" hangingPunct="1">
              <a:lnSpc>
                <a:spcPct val="100000"/>
              </a:lnSpc>
              <a:spcBef>
                <a:spcPct val="20000"/>
              </a:spcBef>
              <a:spcAft>
                <a:spcPts val="0"/>
              </a:spcAft>
              <a:buClrTx/>
              <a:buSzTx/>
              <a:buFont typeface="Arial" charset="0"/>
              <a:buNone/>
              <a:tabLst/>
              <a:defRPr/>
            </a:pPr>
            <a:endParaRPr kumimoji="0" lang="en-US" sz="2400" b="0" i="0" u="none" strike="noStrike" kern="1200" cap="none" spc="0" normalizeH="0" baseline="0" noProof="0" dirty="0" smtClean="0">
              <a:ln>
                <a:noFill/>
              </a:ln>
              <a:solidFill>
                <a:schemeClr val="bg2">
                  <a:lumMod val="25000"/>
                </a:schemeClr>
              </a:solidFill>
              <a:effectLst/>
              <a:uLnTx/>
              <a:uFillTx/>
              <a:latin typeface="+mn-lt"/>
              <a:ea typeface="ＭＳ Ｐゴシック" charset="0"/>
              <a:cs typeface="+mn-cs"/>
            </a:endParaRPr>
          </a:p>
        </p:txBody>
      </p:sp>
      <p:sp>
        <p:nvSpPr>
          <p:cNvPr id="9" name="TextBox 8"/>
          <p:cNvSpPr txBox="1"/>
          <p:nvPr/>
        </p:nvSpPr>
        <p:spPr>
          <a:xfrm>
            <a:off x="118872" y="6446520"/>
            <a:ext cx="6153912" cy="369332"/>
          </a:xfrm>
          <a:prstGeom prst="rect">
            <a:avLst/>
          </a:prstGeom>
          <a:noFill/>
        </p:spPr>
        <p:txBody>
          <a:bodyPr wrap="square" rtlCol="0">
            <a:spAutoFit/>
          </a:bodyPr>
          <a:lstStyle/>
          <a:p>
            <a:r>
              <a:rPr lang="en-US" dirty="0" smtClean="0"/>
              <a:t>Slide adapted, courtesy of Thomas J. Lynch, Jr., MD</a:t>
            </a:r>
            <a:endParaRPr lang="en-US" dirty="0"/>
          </a:p>
        </p:txBody>
      </p:sp>
      <p:sp>
        <p:nvSpPr>
          <p:cNvPr id="11" name="TextBox 10"/>
          <p:cNvSpPr txBox="1"/>
          <p:nvPr/>
        </p:nvSpPr>
        <p:spPr>
          <a:xfrm>
            <a:off x="3948684" y="3061222"/>
            <a:ext cx="3995927" cy="3631763"/>
          </a:xfrm>
          <a:prstGeom prst="rect">
            <a:avLst/>
          </a:prstGeom>
          <a:noFill/>
        </p:spPr>
        <p:txBody>
          <a:bodyPr wrap="square" rtlCol="0">
            <a:spAutoFit/>
          </a:bodyPr>
          <a:lstStyle/>
          <a:p>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500" dirty="0" smtClean="0"/>
          </a:p>
          <a:p>
            <a:endParaRPr lang="en-US" sz="1500" dirty="0" smtClean="0"/>
          </a:p>
          <a:p>
            <a:endParaRPr lang="en-US" sz="1500" dirty="0" smtClean="0"/>
          </a:p>
          <a:p>
            <a:endParaRPr lang="en-US" sz="1500" dirty="0" smtClean="0"/>
          </a:p>
          <a:p>
            <a:endParaRPr lang="en-US" sz="1500" dirty="0" smtClean="0"/>
          </a:p>
          <a:p>
            <a:endParaRPr lang="en-US" sz="1500" dirty="0" smtClean="0"/>
          </a:p>
          <a:p>
            <a:endParaRPr lang="en-US" sz="1500" dirty="0" smtClean="0"/>
          </a:p>
          <a:p>
            <a:endParaRPr lang="en-US" sz="1500" dirty="0" smtClean="0"/>
          </a:p>
          <a:p>
            <a:endParaRPr lang="en-US" sz="1500" dirty="0" smtClean="0"/>
          </a:p>
          <a:p>
            <a:endParaRPr lang="en-US" sz="1500" dirty="0" smtClean="0"/>
          </a:p>
        </p:txBody>
      </p:sp>
      <p:sp>
        <p:nvSpPr>
          <p:cNvPr id="12" name="Rectangle 11"/>
          <p:cNvSpPr/>
          <p:nvPr/>
        </p:nvSpPr>
        <p:spPr>
          <a:xfrm>
            <a:off x="118872" y="0"/>
            <a:ext cx="8567927" cy="400110"/>
          </a:xfrm>
          <a:prstGeom prst="rect">
            <a:avLst/>
          </a:prstGeom>
        </p:spPr>
        <p:txBody>
          <a:bodyPr wrap="square">
            <a:spAutoFit/>
          </a:bodyPr>
          <a:lstStyle/>
          <a:p>
            <a:pPr algn="ctr">
              <a:defRPr/>
            </a:pPr>
            <a:r>
              <a:rPr lang="en-US" sz="2000" dirty="0" smtClean="0">
                <a:solidFill>
                  <a:schemeClr val="accent3">
                    <a:lumMod val="75000"/>
                  </a:schemeClr>
                </a:solidFill>
              </a:rPr>
              <a:t>Combination Treatments for EGFR Acquired Resistance</a:t>
            </a:r>
            <a:endParaRPr lang="en-US" sz="2000" dirty="0">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
                                            <p:txEl>
                                              <p:pRg st="2" end="2"/>
                                            </p:txEl>
                                          </p:spTgt>
                                        </p:tgtEl>
                                      </p:cBhvr>
                                    </p:animEffect>
                                    <p:set>
                                      <p:cBhvr>
                                        <p:cTn id="7" dur="1" fill="hold">
                                          <p:stCondLst>
                                            <p:cond delay="1999"/>
                                          </p:stCondLst>
                                        </p:cTn>
                                        <p:tgtEl>
                                          <p:spTgt spid="7">
                                            <p:txEl>
                                              <p:pRg st="2" end="2"/>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7">
                                            <p:txEl>
                                              <p:pRg st="3" end="3"/>
                                            </p:txEl>
                                          </p:spTgt>
                                        </p:tgtEl>
                                      </p:cBhvr>
                                    </p:animEffect>
                                    <p:set>
                                      <p:cBhvr>
                                        <p:cTn id="10" dur="1" fill="hold">
                                          <p:stCondLst>
                                            <p:cond delay="1999"/>
                                          </p:stCondLst>
                                        </p:cTn>
                                        <p:tgtEl>
                                          <p:spTgt spid="7">
                                            <p:txEl>
                                              <p:pRg st="3" end="3"/>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7">
                                            <p:txEl>
                                              <p:pRg st="4" end="4"/>
                                            </p:txEl>
                                          </p:spTgt>
                                        </p:tgtEl>
                                      </p:cBhvr>
                                    </p:animEffect>
                                    <p:set>
                                      <p:cBhvr>
                                        <p:cTn id="13" dur="1" fill="hold">
                                          <p:stCondLst>
                                            <p:cond delay="1999"/>
                                          </p:stCondLst>
                                        </p:cTn>
                                        <p:tgtEl>
                                          <p:spTgt spid="7">
                                            <p:txEl>
                                              <p:pRg st="4" end="4"/>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7">
                                            <p:txEl>
                                              <p:pRg st="5" end="5"/>
                                            </p:txEl>
                                          </p:spTgt>
                                        </p:tgtEl>
                                      </p:cBhvr>
                                    </p:animEffect>
                                    <p:set>
                                      <p:cBhvr>
                                        <p:cTn id="16" dur="1" fill="hold">
                                          <p:stCondLst>
                                            <p:cond delay="1999"/>
                                          </p:stCondLst>
                                        </p:cTn>
                                        <p:tgtEl>
                                          <p:spTgt spid="7">
                                            <p:txEl>
                                              <p:pRg st="5" end="5"/>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7">
                                            <p:txEl>
                                              <p:pRg st="6" end="6"/>
                                            </p:txEl>
                                          </p:spTgt>
                                        </p:tgtEl>
                                      </p:cBhvr>
                                    </p:animEffect>
                                    <p:set>
                                      <p:cBhvr>
                                        <p:cTn id="19" dur="1" fill="hold">
                                          <p:stCondLst>
                                            <p:cond delay="1999"/>
                                          </p:stCondLst>
                                        </p:cTn>
                                        <p:tgtEl>
                                          <p:spTgt spid="7">
                                            <p:txEl>
                                              <p:pRg st="6" end="6"/>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2000"/>
                                        <p:tgtEl>
                                          <p:spTgt spid="7">
                                            <p:txEl>
                                              <p:pRg st="7" end="7"/>
                                            </p:txEl>
                                          </p:spTgt>
                                        </p:tgtEl>
                                      </p:cBhvr>
                                    </p:animEffect>
                                    <p:set>
                                      <p:cBhvr>
                                        <p:cTn id="22" dur="1" fill="hold">
                                          <p:stCondLst>
                                            <p:cond delay="1999"/>
                                          </p:stCondLst>
                                        </p:cTn>
                                        <p:tgtEl>
                                          <p:spTgt spid="7">
                                            <p:txEl>
                                              <p:pRg st="7" end="7"/>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2000"/>
                                        <p:tgtEl>
                                          <p:spTgt spid="7">
                                            <p:txEl>
                                              <p:pRg st="8" end="8"/>
                                            </p:txEl>
                                          </p:spTgt>
                                        </p:tgtEl>
                                      </p:cBhvr>
                                    </p:animEffect>
                                    <p:set>
                                      <p:cBhvr>
                                        <p:cTn id="25" dur="1" fill="hold">
                                          <p:stCondLst>
                                            <p:cond delay="1999"/>
                                          </p:stCondLst>
                                        </p:cTn>
                                        <p:tgtEl>
                                          <p:spTgt spid="7">
                                            <p:txEl>
                                              <p:pRg st="8" end="8"/>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2000"/>
                                        <p:tgtEl>
                                          <p:spTgt spid="7">
                                            <p:txEl>
                                              <p:pRg st="9" end="9"/>
                                            </p:txEl>
                                          </p:spTgt>
                                        </p:tgtEl>
                                      </p:cBhvr>
                                    </p:animEffect>
                                    <p:set>
                                      <p:cBhvr>
                                        <p:cTn id="28" dur="1" fill="hold">
                                          <p:stCondLst>
                                            <p:cond delay="1999"/>
                                          </p:stCondLst>
                                        </p:cTn>
                                        <p:tgtEl>
                                          <p:spTgt spid="7">
                                            <p:txEl>
                                              <p:pRg st="9" end="9"/>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7">
                                            <p:txEl>
                                              <p:pRg st="10" end="10"/>
                                            </p:txEl>
                                          </p:spTgt>
                                        </p:tgtEl>
                                      </p:cBhvr>
                                    </p:animEffect>
                                    <p:set>
                                      <p:cBhvr>
                                        <p:cTn id="31" dur="1" fill="hold">
                                          <p:stCondLst>
                                            <p:cond delay="1999"/>
                                          </p:stCondLst>
                                        </p:cTn>
                                        <p:tgtEl>
                                          <p:spTgt spid="7">
                                            <p:txEl>
                                              <p:pRg st="10" end="10"/>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000"/>
                                        <p:tgtEl>
                                          <p:spTgt spid="7">
                                            <p:txEl>
                                              <p:pRg st="11" end="11"/>
                                            </p:txEl>
                                          </p:spTgt>
                                        </p:tgtEl>
                                      </p:cBhvr>
                                    </p:animEffect>
                                    <p:set>
                                      <p:cBhvr>
                                        <p:cTn id="34" dur="1" fill="hold">
                                          <p:stCondLst>
                                            <p:cond delay="1999"/>
                                          </p:stCondLst>
                                        </p:cTn>
                                        <p:tgtEl>
                                          <p:spTgt spid="7">
                                            <p:txEl>
                                              <p:pRg st="11" end="11"/>
                                            </p:txEl>
                                          </p:spTgt>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000"/>
                                        <p:tgtEl>
                                          <p:spTgt spid="7">
                                            <p:txEl>
                                              <p:pRg st="12" end="12"/>
                                            </p:txEl>
                                          </p:spTgt>
                                        </p:tgtEl>
                                      </p:cBhvr>
                                    </p:animEffect>
                                    <p:set>
                                      <p:cBhvr>
                                        <p:cTn id="37" dur="1" fill="hold">
                                          <p:stCondLst>
                                            <p:cond delay="1999"/>
                                          </p:stCondLst>
                                        </p:cTn>
                                        <p:tgtEl>
                                          <p:spTgt spid="7">
                                            <p:txEl>
                                              <p:pRg st="12" end="12"/>
                                            </p:txEl>
                                          </p:spTgt>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000"/>
                                        <p:tgtEl>
                                          <p:spTgt spid="7">
                                            <p:txEl>
                                              <p:pRg st="13" end="13"/>
                                            </p:txEl>
                                          </p:spTgt>
                                        </p:tgtEl>
                                      </p:cBhvr>
                                    </p:animEffect>
                                    <p:set>
                                      <p:cBhvr>
                                        <p:cTn id="40" dur="1" fill="hold">
                                          <p:stCondLst>
                                            <p:cond delay="1999"/>
                                          </p:stCondLst>
                                        </p:cTn>
                                        <p:tgtEl>
                                          <p:spTgt spid="7">
                                            <p:txEl>
                                              <p:pRg st="13" end="13"/>
                                            </p:txEl>
                                          </p:spTgt>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7">
                                            <p:txEl>
                                              <p:pRg st="14" end="14"/>
                                            </p:txEl>
                                          </p:spTgt>
                                        </p:tgtEl>
                                      </p:cBhvr>
                                    </p:animEffect>
                                    <p:set>
                                      <p:cBhvr>
                                        <p:cTn id="43" dur="1" fill="hold">
                                          <p:stCondLst>
                                            <p:cond delay="1999"/>
                                          </p:stCondLst>
                                        </p:cTn>
                                        <p:tgtEl>
                                          <p:spTgt spid="7">
                                            <p:txEl>
                                              <p:pRg st="14" end="14"/>
                                            </p:txEl>
                                          </p:spTgt>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2000"/>
                                        <p:tgtEl>
                                          <p:spTgt spid="7">
                                            <p:txEl>
                                              <p:pRg st="15" end="15"/>
                                            </p:txEl>
                                          </p:spTgt>
                                        </p:tgtEl>
                                      </p:cBhvr>
                                    </p:animEffect>
                                    <p:set>
                                      <p:cBhvr>
                                        <p:cTn id="46" dur="1" fill="hold">
                                          <p:stCondLst>
                                            <p:cond delay="1999"/>
                                          </p:stCondLst>
                                        </p:cTn>
                                        <p:tgtEl>
                                          <p:spTgt spid="7">
                                            <p:txEl>
                                              <p:pRg st="15" end="1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7951"/>
            <a:ext cx="7772400" cy="1470025"/>
          </a:xfrm>
        </p:spPr>
        <p:txBody>
          <a:bodyPr/>
          <a:lstStyle/>
          <a:p>
            <a:endParaRPr lang="en-US" dirty="0"/>
          </a:p>
        </p:txBody>
      </p:sp>
      <p:sp>
        <p:nvSpPr>
          <p:cNvPr id="3" name="Subtitle 2"/>
          <p:cNvSpPr>
            <a:spLocks noGrp="1"/>
          </p:cNvSpPr>
          <p:nvPr>
            <p:ph type="subTitle" idx="1"/>
          </p:nvPr>
        </p:nvSpPr>
        <p:spPr>
          <a:xfrm>
            <a:off x="1371600" y="4408307"/>
            <a:ext cx="6400800" cy="1752600"/>
          </a:xfrm>
        </p:spPr>
        <p:txBody>
          <a:bodyPr/>
          <a:lstStyle/>
          <a:p>
            <a:endParaRPr lang="en-US" dirty="0"/>
          </a:p>
        </p:txBody>
      </p:sp>
      <p:pic>
        <p:nvPicPr>
          <p:cNvPr id="5" name="Picture 4" descr="PowerPoint_white_logo.jpg"/>
          <p:cNvPicPr>
            <a:picLocks noChangeAspect="1"/>
          </p:cNvPicPr>
          <p:nvPr/>
        </p:nvPicPr>
        <p:blipFill>
          <a:blip r:embed="rId3"/>
          <a:stretch>
            <a:fillRect/>
          </a:stretch>
        </p:blipFill>
        <p:spPr>
          <a:xfrm>
            <a:off x="0" y="-146304"/>
            <a:ext cx="9144000" cy="6858000"/>
          </a:xfrm>
          <a:prstGeom prst="rect">
            <a:avLst/>
          </a:prstGeom>
        </p:spPr>
      </p:pic>
      <p:cxnSp>
        <p:nvCxnSpPr>
          <p:cNvPr id="7" name="Straight Arrow Connector 6"/>
          <p:cNvCxnSpPr/>
          <p:nvPr/>
        </p:nvCxnSpPr>
        <p:spPr>
          <a:xfrm>
            <a:off x="1115568" y="2304571"/>
            <a:ext cx="6656832" cy="0"/>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115568" y="1344451"/>
            <a:ext cx="0" cy="803500"/>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10896" y="768379"/>
            <a:ext cx="1691640" cy="646331"/>
          </a:xfrm>
          <a:prstGeom prst="rect">
            <a:avLst/>
          </a:prstGeom>
          <a:noFill/>
          <a:ln w="28575">
            <a:solidFill>
              <a:schemeClr val="accent3">
                <a:lumMod val="50000"/>
              </a:schemeClr>
            </a:solidFill>
          </a:ln>
        </p:spPr>
        <p:txBody>
          <a:bodyPr wrap="square" rtlCol="0">
            <a:spAutoFit/>
          </a:bodyPr>
          <a:lstStyle/>
          <a:p>
            <a:pPr algn="ctr"/>
            <a:r>
              <a:rPr lang="en-US" b="1" dirty="0" err="1" smtClean="0"/>
              <a:t>Dx</a:t>
            </a:r>
            <a:r>
              <a:rPr lang="en-US" b="1" dirty="0" smtClean="0"/>
              <a:t>: EGFR+ lung cancer</a:t>
            </a:r>
            <a:endParaRPr lang="en-US" b="1" dirty="0"/>
          </a:p>
        </p:txBody>
      </p:sp>
      <p:cxnSp>
        <p:nvCxnSpPr>
          <p:cNvPr id="12" name="Straight Arrow Connector 11"/>
          <p:cNvCxnSpPr/>
          <p:nvPr/>
        </p:nvCxnSpPr>
        <p:spPr>
          <a:xfrm>
            <a:off x="3593592" y="1344451"/>
            <a:ext cx="0" cy="803500"/>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747772" y="768379"/>
            <a:ext cx="1691640" cy="646331"/>
          </a:xfrm>
          <a:prstGeom prst="rect">
            <a:avLst/>
          </a:prstGeom>
          <a:noFill/>
          <a:ln w="28575">
            <a:solidFill>
              <a:schemeClr val="accent3">
                <a:lumMod val="50000"/>
              </a:schemeClr>
            </a:solidFill>
          </a:ln>
        </p:spPr>
        <p:txBody>
          <a:bodyPr wrap="square" rtlCol="0">
            <a:spAutoFit/>
          </a:bodyPr>
          <a:lstStyle/>
          <a:p>
            <a:pPr algn="ctr"/>
            <a:r>
              <a:rPr lang="en-US" b="1" dirty="0" smtClean="0"/>
              <a:t>Acquired Resistance</a:t>
            </a:r>
            <a:endParaRPr lang="en-US" b="1" dirty="0"/>
          </a:p>
        </p:txBody>
      </p:sp>
      <p:cxnSp>
        <p:nvCxnSpPr>
          <p:cNvPr id="16" name="Straight Arrow Connector 15"/>
          <p:cNvCxnSpPr/>
          <p:nvPr/>
        </p:nvCxnSpPr>
        <p:spPr>
          <a:xfrm flipV="1">
            <a:off x="1258824" y="2511835"/>
            <a:ext cx="0" cy="803500"/>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609758" y="3238158"/>
            <a:ext cx="1972143" cy="646331"/>
          </a:xfrm>
          <a:prstGeom prst="rect">
            <a:avLst/>
          </a:prstGeom>
          <a:noFill/>
          <a:ln w="28575">
            <a:solidFill>
              <a:schemeClr val="accent2">
                <a:lumMod val="50000"/>
              </a:schemeClr>
            </a:solidFill>
          </a:ln>
        </p:spPr>
        <p:txBody>
          <a:bodyPr wrap="none">
            <a:spAutoFit/>
          </a:bodyPr>
          <a:lstStyle/>
          <a:p>
            <a:pPr algn="ctr"/>
            <a:r>
              <a:rPr lang="en-US" b="1" dirty="0" err="1" smtClean="0"/>
              <a:t>Tarceva</a:t>
            </a:r>
            <a:r>
              <a:rPr lang="en-US" b="1" dirty="0" smtClean="0"/>
              <a:t>/</a:t>
            </a:r>
            <a:r>
              <a:rPr lang="en-US" b="1" dirty="0" err="1" smtClean="0"/>
              <a:t>Gilotrif</a:t>
            </a:r>
            <a:endParaRPr lang="en-US" b="1" dirty="0" smtClean="0"/>
          </a:p>
          <a:p>
            <a:pPr algn="ctr"/>
            <a:r>
              <a:rPr lang="en-US" b="1" dirty="0" smtClean="0"/>
              <a:t>(</a:t>
            </a:r>
            <a:r>
              <a:rPr lang="en-US" b="1" dirty="0" err="1" smtClean="0"/>
              <a:t>erlotinib</a:t>
            </a:r>
            <a:r>
              <a:rPr lang="en-US" b="1" dirty="0" smtClean="0"/>
              <a:t>/</a:t>
            </a:r>
            <a:r>
              <a:rPr lang="en-US" b="1" dirty="0" err="1" smtClean="0"/>
              <a:t>afatinib</a:t>
            </a:r>
            <a:r>
              <a:rPr lang="en-US" b="1" dirty="0" smtClean="0"/>
              <a:t>)</a:t>
            </a:r>
            <a:endParaRPr lang="en-US" b="1" dirty="0"/>
          </a:p>
        </p:txBody>
      </p:sp>
      <p:sp>
        <p:nvSpPr>
          <p:cNvPr id="18" name="Rectangle 17"/>
          <p:cNvSpPr/>
          <p:nvPr/>
        </p:nvSpPr>
        <p:spPr>
          <a:xfrm>
            <a:off x="118872" y="0"/>
            <a:ext cx="8567927" cy="400110"/>
          </a:xfrm>
          <a:prstGeom prst="rect">
            <a:avLst/>
          </a:prstGeom>
        </p:spPr>
        <p:txBody>
          <a:bodyPr wrap="square">
            <a:spAutoFit/>
          </a:bodyPr>
          <a:lstStyle/>
          <a:p>
            <a:pPr algn="ctr">
              <a:defRPr/>
            </a:pPr>
            <a:r>
              <a:rPr lang="en-US" sz="2000" dirty="0" smtClean="0">
                <a:solidFill>
                  <a:schemeClr val="accent3">
                    <a:lumMod val="75000"/>
                  </a:schemeClr>
                </a:solidFill>
              </a:rPr>
              <a:t>Combination Treatments for EGFR Acquired Resistance</a:t>
            </a:r>
            <a:endParaRPr lang="en-US" sz="2000" dirty="0">
              <a:solidFill>
                <a:schemeClr val="accent3">
                  <a:lumMod val="75000"/>
                </a:schemeClr>
              </a:solidFill>
            </a:endParaRPr>
          </a:p>
        </p:txBody>
      </p:sp>
      <p:cxnSp>
        <p:nvCxnSpPr>
          <p:cNvPr id="21" name="Straight Arrow Connector 20"/>
          <p:cNvCxnSpPr/>
          <p:nvPr/>
        </p:nvCxnSpPr>
        <p:spPr>
          <a:xfrm flipV="1">
            <a:off x="1264719" y="2517931"/>
            <a:ext cx="0" cy="803500"/>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615653" y="3244254"/>
            <a:ext cx="1972143" cy="1200329"/>
          </a:xfrm>
          <a:prstGeom prst="rect">
            <a:avLst/>
          </a:prstGeom>
          <a:noFill/>
          <a:ln w="28575">
            <a:solidFill>
              <a:schemeClr val="accent2">
                <a:lumMod val="50000"/>
              </a:schemeClr>
            </a:solidFill>
          </a:ln>
        </p:spPr>
        <p:txBody>
          <a:bodyPr wrap="none">
            <a:spAutoFit/>
          </a:bodyPr>
          <a:lstStyle/>
          <a:p>
            <a:pPr algn="ctr"/>
            <a:r>
              <a:rPr lang="en-US" b="1" dirty="0" err="1" smtClean="0"/>
              <a:t>Tarceva</a:t>
            </a:r>
            <a:r>
              <a:rPr lang="en-US" b="1" dirty="0" smtClean="0"/>
              <a:t>/</a:t>
            </a:r>
            <a:r>
              <a:rPr lang="en-US" b="1" dirty="0" err="1" smtClean="0"/>
              <a:t>Gilotrif</a:t>
            </a:r>
            <a:endParaRPr lang="en-US" b="1" dirty="0" smtClean="0"/>
          </a:p>
          <a:p>
            <a:pPr algn="ctr"/>
            <a:r>
              <a:rPr lang="en-US" b="1" dirty="0" smtClean="0"/>
              <a:t>(</a:t>
            </a:r>
            <a:r>
              <a:rPr lang="en-US" b="1" dirty="0" err="1" smtClean="0"/>
              <a:t>erlotinib</a:t>
            </a:r>
            <a:r>
              <a:rPr lang="en-US" b="1" dirty="0" smtClean="0"/>
              <a:t>/</a:t>
            </a:r>
            <a:r>
              <a:rPr lang="en-US" b="1" dirty="0" err="1" smtClean="0"/>
              <a:t>afatinib</a:t>
            </a:r>
            <a:r>
              <a:rPr lang="en-US" b="1" dirty="0" smtClean="0"/>
              <a:t>)</a:t>
            </a:r>
          </a:p>
          <a:p>
            <a:pPr algn="ctr"/>
            <a:r>
              <a:rPr lang="en-US" b="1" dirty="0" smtClean="0"/>
              <a:t>+</a:t>
            </a:r>
          </a:p>
          <a:p>
            <a:pPr algn="ctr"/>
            <a:r>
              <a:rPr lang="en-US" b="1" dirty="0" smtClean="0"/>
              <a:t>NEW DRUG</a:t>
            </a:r>
            <a:endParaRPr lang="en-US" b="1" dirty="0"/>
          </a:p>
        </p:txBody>
      </p:sp>
      <p:cxnSp>
        <p:nvCxnSpPr>
          <p:cNvPr id="20" name="Straight Connector 19"/>
          <p:cNvCxnSpPr/>
          <p:nvPr/>
        </p:nvCxnSpPr>
        <p:spPr>
          <a:xfrm>
            <a:off x="2747772" y="3884489"/>
            <a:ext cx="3470148" cy="0"/>
          </a:xfrm>
          <a:prstGeom prst="line">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descr="WCLC.tiff"/>
          <p:cNvPicPr>
            <a:picLocks noChangeAspect="1"/>
          </p:cNvPicPr>
          <p:nvPr/>
        </p:nvPicPr>
        <p:blipFill>
          <a:blip r:embed="rId3" cstate="print"/>
          <a:srcRect l="-19242" r="-19242"/>
          <a:stretch>
            <a:fillRect/>
          </a:stretch>
        </p:blipFill>
        <p:spPr>
          <a:xfrm>
            <a:off x="533400" y="550127"/>
            <a:ext cx="7696200" cy="4232614"/>
          </a:xfrm>
          <a:prstGeom prst="rect">
            <a:avLst/>
          </a:prstGeom>
        </p:spPr>
      </p:pic>
      <p:sp>
        <p:nvSpPr>
          <p:cNvPr id="3" name="Title 1"/>
          <p:cNvSpPr txBox="1">
            <a:spLocks/>
          </p:cNvSpPr>
          <p:nvPr/>
        </p:nvSpPr>
        <p:spPr>
          <a:xfrm>
            <a:off x="381000" y="4410456"/>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effectLst/>
                <a:uLnTx/>
                <a:uFillTx/>
                <a:latin typeface="+mj-lt"/>
                <a:ea typeface="+mj-ea"/>
                <a:cs typeface="Arial"/>
              </a:rPr>
              <a:t>Flare associated with shorter TTP</a:t>
            </a:r>
            <a:endParaRPr kumimoji="0" lang="en-US" sz="4400" b="0" i="0" u="none" strike="noStrike" kern="1200" cap="none" spc="0" normalizeH="0" baseline="0" noProof="0" dirty="0">
              <a:ln>
                <a:noFill/>
              </a:ln>
              <a:effectLst/>
              <a:uLnTx/>
              <a:uFillTx/>
              <a:latin typeface="+mj-lt"/>
              <a:ea typeface="+mj-ea"/>
              <a:cs typeface="Arial"/>
            </a:endParaRPr>
          </a:p>
        </p:txBody>
      </p:sp>
      <p:sp>
        <p:nvSpPr>
          <p:cNvPr id="4" name="TextBox 3"/>
          <p:cNvSpPr txBox="1"/>
          <p:nvPr/>
        </p:nvSpPr>
        <p:spPr>
          <a:xfrm>
            <a:off x="4648200" y="6336268"/>
            <a:ext cx="4343400" cy="369332"/>
          </a:xfrm>
          <a:prstGeom prst="rect">
            <a:avLst/>
          </a:prstGeom>
          <a:noFill/>
        </p:spPr>
        <p:txBody>
          <a:bodyPr wrap="square" rtlCol="0">
            <a:spAutoFit/>
          </a:bodyPr>
          <a:lstStyle/>
          <a:p>
            <a:pPr algn="r"/>
            <a:r>
              <a:rPr lang="en-US" dirty="0" err="1" smtClean="0"/>
              <a:t>Chaft</a:t>
            </a:r>
            <a:r>
              <a:rPr lang="en-US" dirty="0" smtClean="0"/>
              <a:t>, </a:t>
            </a:r>
            <a:r>
              <a:rPr lang="en-US" dirty="0" err="1" smtClean="0"/>
              <a:t>Clin</a:t>
            </a:r>
            <a:r>
              <a:rPr lang="en-US" dirty="0" smtClean="0"/>
              <a:t> Cancer Res 2011</a:t>
            </a:r>
            <a:endParaRPr lang="en-US" dirty="0"/>
          </a:p>
        </p:txBody>
      </p:sp>
      <p:sp>
        <p:nvSpPr>
          <p:cNvPr id="5" name="TextBox 4"/>
          <p:cNvSpPr txBox="1"/>
          <p:nvPr/>
        </p:nvSpPr>
        <p:spPr>
          <a:xfrm>
            <a:off x="152400" y="5011341"/>
            <a:ext cx="8991600" cy="1846659"/>
          </a:xfrm>
          <a:prstGeom prst="rect">
            <a:avLst/>
          </a:prstGeom>
          <a:noFill/>
        </p:spPr>
        <p:txBody>
          <a:bodyPr wrap="square" rtlCol="0">
            <a:spAutoFit/>
          </a:bodyPr>
          <a:lstStyle/>
          <a:p>
            <a:pPr>
              <a:buFont typeface="Arial" pitchFamily="34" charset="0"/>
              <a:buChar char="•"/>
            </a:pPr>
            <a:r>
              <a:rPr lang="en-US" dirty="0" smtClean="0">
                <a:solidFill>
                  <a:schemeClr val="tx2"/>
                </a:solidFill>
                <a:latin typeface="Arial"/>
                <a:cs typeface="Arial"/>
              </a:rPr>
              <a:t>  </a:t>
            </a:r>
            <a:r>
              <a:rPr lang="en-US" sz="2400" dirty="0" smtClean="0">
                <a:solidFill>
                  <a:schemeClr val="tx2"/>
                </a:solidFill>
                <a:cs typeface="Arial"/>
              </a:rPr>
              <a:t>14 of 61 patients (23%, 95% CI 14-35%) had a disease flare   (hospitalization or death)</a:t>
            </a:r>
          </a:p>
          <a:p>
            <a:pPr>
              <a:buFont typeface="Arial" pitchFamily="34" charset="0"/>
              <a:buChar char="•"/>
            </a:pPr>
            <a:r>
              <a:rPr lang="en-US" sz="2400" dirty="0" smtClean="0">
                <a:solidFill>
                  <a:schemeClr val="tx2"/>
                </a:solidFill>
                <a:cs typeface="Arial"/>
              </a:rPr>
              <a:t>  Median time from last TKI to flare was 8 days (range 3-21 days)</a:t>
            </a:r>
          </a:p>
          <a:p>
            <a:pPr>
              <a:buFont typeface="Arial" pitchFamily="34" charset="0"/>
              <a:buChar char="•"/>
            </a:pPr>
            <a:r>
              <a:rPr lang="en-US" sz="2400" dirty="0" smtClean="0">
                <a:solidFill>
                  <a:schemeClr val="tx2"/>
                </a:solidFill>
                <a:cs typeface="Arial"/>
              </a:rPr>
              <a:t>  3 patients went on to trial treatment</a:t>
            </a:r>
          </a:p>
          <a:p>
            <a:pPr>
              <a:buFont typeface="Arial" pitchFamily="34" charset="0"/>
              <a:buChar char="•"/>
            </a:pPr>
            <a:endParaRPr lang="en-US" dirty="0">
              <a:solidFill>
                <a:schemeClr val="tx2"/>
              </a:solidFill>
            </a:endParaRPr>
          </a:p>
        </p:txBody>
      </p:sp>
      <p:sp>
        <p:nvSpPr>
          <p:cNvPr id="6" name="Rectangle 5"/>
          <p:cNvSpPr/>
          <p:nvPr/>
        </p:nvSpPr>
        <p:spPr>
          <a:xfrm>
            <a:off x="118872" y="0"/>
            <a:ext cx="8567927" cy="400110"/>
          </a:xfrm>
          <a:prstGeom prst="rect">
            <a:avLst/>
          </a:prstGeom>
        </p:spPr>
        <p:txBody>
          <a:bodyPr wrap="square">
            <a:spAutoFit/>
          </a:bodyPr>
          <a:lstStyle/>
          <a:p>
            <a:pPr algn="ctr">
              <a:defRPr/>
            </a:pPr>
            <a:r>
              <a:rPr lang="en-US" sz="2000" dirty="0" smtClean="0">
                <a:solidFill>
                  <a:schemeClr val="accent3">
                    <a:lumMod val="75000"/>
                  </a:schemeClr>
                </a:solidFill>
              </a:rPr>
              <a:t>Combination Treatments for EGFR Acquired Resistance</a:t>
            </a:r>
            <a:endParaRPr lang="en-US" sz="2000"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50910" t="8163" r="7034" b="54519"/>
          <a:stretch>
            <a:fillRect/>
          </a:stretch>
        </p:blipFill>
        <p:spPr bwMode="auto">
          <a:xfrm>
            <a:off x="4724400" y="2133600"/>
            <a:ext cx="2895600" cy="2438400"/>
          </a:xfrm>
          <a:prstGeom prst="rect">
            <a:avLst/>
          </a:prstGeom>
          <a:noFill/>
          <a:ln w="38100">
            <a:solidFill>
              <a:schemeClr val="accent3">
                <a:lumMod val="60000"/>
                <a:lumOff val="40000"/>
              </a:schemeClr>
            </a:solidFill>
            <a:miter lim="800000"/>
            <a:headEnd/>
            <a:tailEnd/>
          </a:ln>
        </p:spPr>
      </p:pic>
      <p:pic>
        <p:nvPicPr>
          <p:cNvPr id="3" name="Picture 2"/>
          <p:cNvPicPr>
            <a:picLocks noChangeAspect="1" noChangeArrowheads="1"/>
          </p:cNvPicPr>
          <p:nvPr/>
        </p:nvPicPr>
        <p:blipFill>
          <a:blip r:embed="rId3" cstate="print"/>
          <a:srcRect l="6640" t="8163" r="52410" b="54519"/>
          <a:stretch>
            <a:fillRect/>
          </a:stretch>
        </p:blipFill>
        <p:spPr bwMode="auto">
          <a:xfrm>
            <a:off x="1143000" y="2133600"/>
            <a:ext cx="2819400" cy="2438400"/>
          </a:xfrm>
          <a:prstGeom prst="rect">
            <a:avLst/>
          </a:prstGeom>
          <a:noFill/>
          <a:ln w="38100">
            <a:solidFill>
              <a:schemeClr val="accent3">
                <a:lumMod val="60000"/>
                <a:lumOff val="40000"/>
              </a:schemeClr>
            </a:solidFill>
            <a:miter lim="800000"/>
            <a:headEnd/>
            <a:tailEnd/>
          </a:ln>
        </p:spPr>
      </p:pic>
      <p:sp>
        <p:nvSpPr>
          <p:cNvPr id="4"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AUY922:</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noProof="0" dirty="0" smtClean="0">
                <a:ln>
                  <a:noFill/>
                </a:ln>
                <a:solidFill>
                  <a:schemeClr val="tx1"/>
                </a:solidFill>
                <a:effectLst/>
                <a:uLnTx/>
                <a:uFillTx/>
                <a:latin typeface="+mj-lt"/>
                <a:ea typeface="+mj-ea"/>
                <a:cs typeface="+mj-cs"/>
              </a:rPr>
              <a:t>An “Onco-Chaperone”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Inhibitor</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2819400" y="6019800"/>
            <a:ext cx="6019800" cy="584775"/>
          </a:xfrm>
          <a:prstGeom prst="rect">
            <a:avLst/>
          </a:prstGeom>
          <a:noFill/>
        </p:spPr>
        <p:txBody>
          <a:bodyPr wrap="square" rtlCol="0">
            <a:spAutoFit/>
          </a:bodyPr>
          <a:lstStyle/>
          <a:p>
            <a:pPr algn="r"/>
            <a:r>
              <a:rPr lang="en-US" sz="1400" dirty="0" smtClean="0"/>
              <a:t>Neckers and Workman</a:t>
            </a:r>
            <a:r>
              <a:rPr lang="en-US" sz="1400" i="1" dirty="0" smtClean="0"/>
              <a:t> Clin Cancer Res</a:t>
            </a:r>
            <a:r>
              <a:rPr lang="en-US" sz="1400" dirty="0" smtClean="0"/>
              <a:t> 2012</a:t>
            </a:r>
          </a:p>
          <a:p>
            <a:endParaRPr lang="en-US" dirty="0"/>
          </a:p>
        </p:txBody>
      </p:sp>
      <p:sp>
        <p:nvSpPr>
          <p:cNvPr id="6" name="Rectangle 5"/>
          <p:cNvSpPr/>
          <p:nvPr/>
        </p:nvSpPr>
        <p:spPr>
          <a:xfrm>
            <a:off x="152400" y="4724400"/>
            <a:ext cx="9067800" cy="1815882"/>
          </a:xfrm>
          <a:prstGeom prst="rect">
            <a:avLst/>
          </a:prstGeom>
        </p:spPr>
        <p:txBody>
          <a:bodyPr wrap="square">
            <a:spAutoFit/>
          </a:bodyPr>
          <a:lstStyle/>
          <a:p>
            <a:pPr algn="ctr"/>
            <a:r>
              <a:rPr lang="en-US" sz="2800" dirty="0" smtClean="0">
                <a:cs typeface="Arial" pitchFamily="34" charset="0"/>
              </a:rPr>
              <a:t>AUY922 (in yellow) is a synthetic </a:t>
            </a:r>
            <a:r>
              <a:rPr lang="en-US" sz="2800" dirty="0" err="1" smtClean="0">
                <a:cs typeface="Arial" pitchFamily="34" charset="0"/>
              </a:rPr>
              <a:t>isoxazole</a:t>
            </a:r>
            <a:r>
              <a:rPr lang="en-US" sz="2800" dirty="0" smtClean="0">
                <a:cs typeface="Arial" pitchFamily="34" charset="0"/>
              </a:rPr>
              <a:t> resorcinol HSP90 inhibitor, shown here bound to the deep ATP pocket of HSP90 (in blue)</a:t>
            </a:r>
          </a:p>
          <a:p>
            <a:pPr algn="ctr"/>
            <a:endParaRPr lang="en-US" sz="2800" dirty="0" smtClean="0"/>
          </a:p>
        </p:txBody>
      </p:sp>
      <p:sp>
        <p:nvSpPr>
          <p:cNvPr id="7" name="TextBox 6"/>
          <p:cNvSpPr txBox="1"/>
          <p:nvPr/>
        </p:nvSpPr>
        <p:spPr>
          <a:xfrm>
            <a:off x="0" y="6488668"/>
            <a:ext cx="9144000" cy="369332"/>
          </a:xfrm>
          <a:prstGeom prst="rect">
            <a:avLst/>
          </a:prstGeom>
          <a:noFill/>
        </p:spPr>
        <p:txBody>
          <a:bodyPr wrap="square" rtlCol="0">
            <a:spAutoFit/>
          </a:bodyPr>
          <a:lstStyle/>
          <a:p>
            <a:r>
              <a:rPr lang="en-US" dirty="0" smtClean="0"/>
              <a:t>AUY922+ </a:t>
            </a:r>
            <a:r>
              <a:rPr lang="en-US" dirty="0" err="1" smtClean="0"/>
              <a:t>Erlotinib</a:t>
            </a:r>
            <a:r>
              <a:rPr lang="en-US" dirty="0" smtClean="0"/>
              <a:t> 			                                                                    Melissa L. Johnson</a:t>
            </a:r>
            <a:endParaRPr lang="en-US" dirty="0"/>
          </a:p>
        </p:txBody>
      </p:sp>
      <p:sp>
        <p:nvSpPr>
          <p:cNvPr id="8" name="Rectangle 7"/>
          <p:cNvSpPr/>
          <p:nvPr/>
        </p:nvSpPr>
        <p:spPr>
          <a:xfrm>
            <a:off x="118872" y="0"/>
            <a:ext cx="8567927" cy="400110"/>
          </a:xfrm>
          <a:prstGeom prst="rect">
            <a:avLst/>
          </a:prstGeom>
        </p:spPr>
        <p:txBody>
          <a:bodyPr wrap="square">
            <a:spAutoFit/>
          </a:bodyPr>
          <a:lstStyle/>
          <a:p>
            <a:pPr algn="ctr">
              <a:defRPr/>
            </a:pPr>
            <a:r>
              <a:rPr lang="en-US" sz="2000" dirty="0" smtClean="0">
                <a:solidFill>
                  <a:schemeClr val="accent3">
                    <a:lumMod val="75000"/>
                  </a:schemeClr>
                </a:solidFill>
              </a:rPr>
              <a:t>Combination Treatments for EGFR Acquired Resistance</a:t>
            </a:r>
            <a:endParaRPr lang="en-US" sz="2000"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70560" y="1905000"/>
          <a:ext cx="7101840" cy="2465134"/>
        </p:xfrm>
        <a:graphic>
          <a:graphicData uri="http://schemas.openxmlformats.org/drawingml/2006/table">
            <a:tbl>
              <a:tblPr firstRow="1" bandRow="1">
                <a:tableStyleId>{21E4AEA4-8DFA-4A89-87EB-49C32662AFE0}</a:tableStyleId>
              </a:tblPr>
              <a:tblGrid>
                <a:gridCol w="1188720"/>
                <a:gridCol w="2194560"/>
                <a:gridCol w="2194560"/>
                <a:gridCol w="1524000"/>
              </a:tblGrid>
              <a:tr h="370840">
                <a:tc>
                  <a:txBody>
                    <a:bodyPr/>
                    <a:lstStyle/>
                    <a:p>
                      <a:pPr marL="0" marR="0" algn="ctr">
                        <a:lnSpc>
                          <a:spcPct val="115000"/>
                        </a:lnSpc>
                        <a:spcBef>
                          <a:spcPts val="0"/>
                        </a:spcBef>
                        <a:spcAft>
                          <a:spcPts val="0"/>
                        </a:spcAft>
                      </a:pPr>
                      <a:r>
                        <a:rPr lang="en-US" sz="1800" dirty="0"/>
                        <a:t>Cohort</a:t>
                      </a:r>
                      <a:endParaRPr lang="en-US" sz="1800" dirty="0">
                        <a:latin typeface="Times New Roman"/>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t>Dose of AUY922 IV weekly</a:t>
                      </a:r>
                      <a:endParaRPr lang="en-US" sz="1800" dirty="0">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Dose of </a:t>
                      </a:r>
                      <a:r>
                        <a:rPr lang="en-US" sz="1800" dirty="0" err="1"/>
                        <a:t>Erlotinib</a:t>
                      </a:r>
                      <a:r>
                        <a:rPr lang="en-US" sz="1800" dirty="0"/>
                        <a:t> PO daily</a:t>
                      </a:r>
                      <a:endParaRPr lang="en-US" sz="1800" dirty="0">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 pts enrolled</a:t>
                      </a:r>
                      <a:endParaRPr lang="en-US" sz="1800" dirty="0">
                        <a:latin typeface="Times New Roman"/>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2000" dirty="0"/>
                        <a:t>1</a:t>
                      </a:r>
                      <a:endParaRPr lang="en-US" sz="2000" dirty="0">
                        <a:latin typeface="Times New Roman"/>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t>25 mg/m</a:t>
                      </a:r>
                      <a:r>
                        <a:rPr lang="en-US" sz="2000" baseline="30000" dirty="0"/>
                        <a:t>2</a:t>
                      </a:r>
                      <a:endParaRPr lang="en-US" sz="2000" dirty="0">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t>75 mg</a:t>
                      </a:r>
                      <a:endParaRPr lang="en-US" sz="2000" dirty="0">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t>3</a:t>
                      </a:r>
                      <a:endParaRPr lang="en-US" sz="2000" dirty="0">
                        <a:latin typeface="Times New Roman"/>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2000" dirty="0"/>
                        <a:t>2</a:t>
                      </a:r>
                      <a:endParaRPr lang="en-US" sz="2000" dirty="0">
                        <a:latin typeface="Times New Roman"/>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a:t>25 mg/m</a:t>
                      </a:r>
                      <a:r>
                        <a:rPr lang="en-US" sz="2000" baseline="30000"/>
                        <a:t>2</a:t>
                      </a:r>
                      <a:endParaRPr lang="en-US" sz="2000">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t>150 mg</a:t>
                      </a:r>
                      <a:endParaRPr lang="en-US" sz="2000" dirty="0">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t>3</a:t>
                      </a:r>
                      <a:endParaRPr lang="en-US" sz="2000" dirty="0">
                        <a:latin typeface="Times New Roman"/>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2000"/>
                        <a:t>3</a:t>
                      </a:r>
                      <a:endParaRPr lang="en-US" sz="2000">
                        <a:latin typeface="Times New Roman"/>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a:t>37.5 mg/m</a:t>
                      </a:r>
                      <a:r>
                        <a:rPr lang="en-US" sz="2000" baseline="30000"/>
                        <a:t>2</a:t>
                      </a:r>
                      <a:endParaRPr lang="en-US" sz="2000">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t>150 mg</a:t>
                      </a:r>
                      <a:endParaRPr lang="en-US" sz="2000" dirty="0">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t>3</a:t>
                      </a:r>
                      <a:endParaRPr lang="en-US" sz="2000" dirty="0">
                        <a:latin typeface="Times New Roman"/>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2000"/>
                        <a:t>4</a:t>
                      </a:r>
                      <a:endParaRPr lang="en-US" sz="2000">
                        <a:latin typeface="Times New Roman"/>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a:t>55 mg/m</a:t>
                      </a:r>
                      <a:r>
                        <a:rPr lang="en-US" sz="2000" baseline="30000"/>
                        <a:t>2</a:t>
                      </a:r>
                      <a:endParaRPr lang="en-US" sz="2000">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t>150 mg</a:t>
                      </a:r>
                      <a:endParaRPr lang="en-US" sz="2000" dirty="0">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t>3</a:t>
                      </a:r>
                      <a:endParaRPr lang="en-US" sz="2000" dirty="0">
                        <a:latin typeface="Times New Roman"/>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2000" dirty="0"/>
                        <a:t>5</a:t>
                      </a:r>
                      <a:endParaRPr lang="en-US" sz="2000" dirty="0">
                        <a:latin typeface="Times New Roman"/>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a:t>70 mg/m</a:t>
                      </a:r>
                      <a:r>
                        <a:rPr lang="en-US" sz="2000" baseline="30000"/>
                        <a:t>2</a:t>
                      </a:r>
                      <a:endParaRPr lang="en-US" sz="2000">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t>150 mg</a:t>
                      </a:r>
                      <a:endParaRPr lang="en-US" sz="2000" dirty="0">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t>6</a:t>
                      </a:r>
                      <a:endParaRPr lang="en-US" sz="2000" dirty="0">
                        <a:latin typeface="Times New Roman"/>
                        <a:ea typeface="Calibri"/>
                        <a:cs typeface="Times New Roman"/>
                      </a:endParaRPr>
                    </a:p>
                  </a:txBody>
                  <a:tcPr marL="68580" marR="68580" marT="0" marB="0"/>
                </a:tc>
              </a:tr>
            </a:tbl>
          </a:graphicData>
        </a:graphic>
      </p:graphicFrame>
      <p:sp>
        <p:nvSpPr>
          <p:cNvPr id="4" name="Rectangle 3"/>
          <p:cNvSpPr/>
          <p:nvPr/>
        </p:nvSpPr>
        <p:spPr>
          <a:xfrm>
            <a:off x="152400" y="323671"/>
            <a:ext cx="8839200" cy="1200329"/>
          </a:xfrm>
          <a:prstGeom prst="rect">
            <a:avLst/>
          </a:prstGeom>
        </p:spPr>
        <p:txBody>
          <a:bodyPr wrap="square">
            <a:spAutoFit/>
          </a:bodyPr>
          <a:lstStyle/>
          <a:p>
            <a:pPr algn="ctr"/>
            <a:r>
              <a:rPr lang="en-US" sz="3600" dirty="0" smtClean="0"/>
              <a:t>AUY922 + </a:t>
            </a:r>
            <a:r>
              <a:rPr lang="en-US" sz="3600" dirty="0" err="1" smtClean="0"/>
              <a:t>Erlotinib</a:t>
            </a:r>
            <a:r>
              <a:rPr lang="en-US" sz="3600" dirty="0" smtClean="0"/>
              <a:t/>
            </a:r>
            <a:br>
              <a:rPr lang="en-US" sz="3600" dirty="0" smtClean="0"/>
            </a:br>
            <a:r>
              <a:rPr lang="en-US" sz="3600" dirty="0" smtClean="0"/>
              <a:t> Phase I Dose-Escalation</a:t>
            </a:r>
            <a:endParaRPr lang="en-US" sz="3600" dirty="0"/>
          </a:p>
        </p:txBody>
      </p:sp>
      <p:sp>
        <p:nvSpPr>
          <p:cNvPr id="5" name="TextBox 4"/>
          <p:cNvSpPr txBox="1"/>
          <p:nvPr/>
        </p:nvSpPr>
        <p:spPr>
          <a:xfrm>
            <a:off x="0" y="6488668"/>
            <a:ext cx="9144000" cy="369332"/>
          </a:xfrm>
          <a:prstGeom prst="rect">
            <a:avLst/>
          </a:prstGeom>
          <a:noFill/>
        </p:spPr>
        <p:txBody>
          <a:bodyPr wrap="square" rtlCol="0">
            <a:spAutoFit/>
          </a:bodyPr>
          <a:lstStyle/>
          <a:p>
            <a:r>
              <a:rPr lang="en-US" dirty="0" smtClean="0"/>
              <a:t>AUY922+ </a:t>
            </a:r>
            <a:r>
              <a:rPr lang="en-US" dirty="0" err="1" smtClean="0"/>
              <a:t>Erlotinib</a:t>
            </a:r>
            <a:r>
              <a:rPr lang="en-US" dirty="0" smtClean="0"/>
              <a:t> 			                                                                    Melissa L. Johnson</a:t>
            </a:r>
            <a:endParaRPr lang="en-US" dirty="0"/>
          </a:p>
        </p:txBody>
      </p:sp>
      <p:cxnSp>
        <p:nvCxnSpPr>
          <p:cNvPr id="7" name="Straight Arrow Connector 6"/>
          <p:cNvCxnSpPr/>
          <p:nvPr/>
        </p:nvCxnSpPr>
        <p:spPr>
          <a:xfrm flipH="1">
            <a:off x="8001000" y="4191000"/>
            <a:ext cx="838200" cy="0"/>
          </a:xfrm>
          <a:prstGeom prst="straightConnector1">
            <a:avLst/>
          </a:prstGeom>
          <a:ln w="285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18872" y="0"/>
            <a:ext cx="8567927" cy="400110"/>
          </a:xfrm>
          <a:prstGeom prst="rect">
            <a:avLst/>
          </a:prstGeom>
        </p:spPr>
        <p:txBody>
          <a:bodyPr wrap="square">
            <a:spAutoFit/>
          </a:bodyPr>
          <a:lstStyle/>
          <a:p>
            <a:pPr algn="ctr">
              <a:defRPr/>
            </a:pPr>
            <a:r>
              <a:rPr lang="en-US" sz="2000" dirty="0" smtClean="0">
                <a:solidFill>
                  <a:schemeClr val="accent3">
                    <a:lumMod val="75000"/>
                  </a:schemeClr>
                </a:solidFill>
              </a:rPr>
              <a:t>Combination Treatments for EGFR Acquired Resistance</a:t>
            </a:r>
            <a:endParaRPr lang="en-US" sz="2000" dirty="0">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143000"/>
          </a:xfrm>
        </p:spPr>
        <p:txBody>
          <a:bodyPr/>
          <a:lstStyle/>
          <a:p>
            <a:r>
              <a:rPr lang="en-US" dirty="0" smtClean="0"/>
              <a:t>Preliminary Activity </a:t>
            </a:r>
            <a:endParaRPr lang="en-US" dirty="0"/>
          </a:p>
        </p:txBody>
      </p:sp>
      <p:pic>
        <p:nvPicPr>
          <p:cNvPr id="4" name="Picture 3" descr="01-002 baseline2.jpg"/>
          <p:cNvPicPr>
            <a:picLocks noChangeAspect="1"/>
          </p:cNvPicPr>
          <p:nvPr/>
        </p:nvPicPr>
        <p:blipFill>
          <a:blip r:embed="rId2" cstate="print"/>
          <a:srcRect l="8333" t="21667" r="6667" b="8334"/>
          <a:stretch>
            <a:fillRect/>
          </a:stretch>
        </p:blipFill>
        <p:spPr>
          <a:xfrm>
            <a:off x="457200" y="2667000"/>
            <a:ext cx="3886200" cy="3200400"/>
          </a:xfrm>
          <a:prstGeom prst="rect">
            <a:avLst/>
          </a:prstGeom>
          <a:ln w="38100">
            <a:solidFill>
              <a:schemeClr val="accent1"/>
            </a:solidFill>
          </a:ln>
        </p:spPr>
      </p:pic>
      <p:pic>
        <p:nvPicPr>
          <p:cNvPr id="8" name="Picture 7" descr="TJ 8.23.2011(2).jpg"/>
          <p:cNvPicPr>
            <a:picLocks noChangeAspect="1"/>
          </p:cNvPicPr>
          <p:nvPr/>
        </p:nvPicPr>
        <p:blipFill>
          <a:blip r:embed="rId3" cstate="print"/>
          <a:srcRect l="13639" t="31457" r="14261" b="15417"/>
          <a:stretch>
            <a:fillRect/>
          </a:stretch>
        </p:blipFill>
        <p:spPr>
          <a:xfrm>
            <a:off x="4495800" y="2667000"/>
            <a:ext cx="4343400" cy="3200400"/>
          </a:xfrm>
          <a:prstGeom prst="rect">
            <a:avLst/>
          </a:prstGeom>
          <a:ln w="38100">
            <a:solidFill>
              <a:schemeClr val="accent1"/>
            </a:solidFill>
          </a:ln>
        </p:spPr>
      </p:pic>
      <p:sp>
        <p:nvSpPr>
          <p:cNvPr id="9" name="TextBox 8"/>
          <p:cNvSpPr txBox="1"/>
          <p:nvPr/>
        </p:nvSpPr>
        <p:spPr>
          <a:xfrm>
            <a:off x="533400" y="5939135"/>
            <a:ext cx="1371600" cy="461665"/>
          </a:xfrm>
          <a:prstGeom prst="rect">
            <a:avLst/>
          </a:prstGeom>
          <a:noFill/>
        </p:spPr>
        <p:txBody>
          <a:bodyPr wrap="square" rtlCol="0">
            <a:spAutoFit/>
          </a:bodyPr>
          <a:lstStyle/>
          <a:p>
            <a:pPr algn="ctr"/>
            <a:r>
              <a:rPr lang="en-US" sz="2400" dirty="0" smtClean="0"/>
              <a:t>C1D1</a:t>
            </a:r>
            <a:endParaRPr lang="en-US" sz="2400" dirty="0"/>
          </a:p>
        </p:txBody>
      </p:sp>
      <p:sp>
        <p:nvSpPr>
          <p:cNvPr id="10" name="TextBox 9"/>
          <p:cNvSpPr txBox="1"/>
          <p:nvPr/>
        </p:nvSpPr>
        <p:spPr>
          <a:xfrm>
            <a:off x="4800600" y="5939135"/>
            <a:ext cx="1143000" cy="461665"/>
          </a:xfrm>
          <a:prstGeom prst="rect">
            <a:avLst/>
          </a:prstGeom>
          <a:noFill/>
        </p:spPr>
        <p:txBody>
          <a:bodyPr wrap="square" rtlCol="0">
            <a:spAutoFit/>
          </a:bodyPr>
          <a:lstStyle/>
          <a:p>
            <a:pPr algn="ctr"/>
            <a:r>
              <a:rPr lang="en-US" sz="2400" dirty="0" smtClean="0"/>
              <a:t>C1D28</a:t>
            </a:r>
            <a:endParaRPr lang="en-US" sz="2400" dirty="0"/>
          </a:p>
        </p:txBody>
      </p:sp>
      <p:sp>
        <p:nvSpPr>
          <p:cNvPr id="13" name="TextBox 12"/>
          <p:cNvSpPr txBox="1"/>
          <p:nvPr/>
        </p:nvSpPr>
        <p:spPr>
          <a:xfrm>
            <a:off x="2819400" y="1438870"/>
            <a:ext cx="3581400" cy="923330"/>
          </a:xfrm>
          <a:prstGeom prst="rect">
            <a:avLst/>
          </a:prstGeom>
          <a:noFill/>
        </p:spPr>
        <p:txBody>
          <a:bodyPr wrap="square" rtlCol="0">
            <a:spAutoFit/>
          </a:bodyPr>
          <a:lstStyle/>
          <a:p>
            <a:r>
              <a:rPr lang="en-US" dirty="0" smtClean="0">
                <a:solidFill>
                  <a:schemeClr val="tx2"/>
                </a:solidFill>
              </a:rPr>
              <a:t>Patient 01-102</a:t>
            </a:r>
          </a:p>
          <a:p>
            <a:r>
              <a:rPr lang="en-US" dirty="0" smtClean="0">
                <a:solidFill>
                  <a:schemeClr val="tx2"/>
                </a:solidFill>
              </a:rPr>
              <a:t>AUY922 25 mg/m + </a:t>
            </a:r>
            <a:r>
              <a:rPr lang="en-US" dirty="0" err="1" smtClean="0">
                <a:solidFill>
                  <a:schemeClr val="tx2"/>
                </a:solidFill>
              </a:rPr>
              <a:t>Erlotinib</a:t>
            </a:r>
            <a:r>
              <a:rPr lang="en-US" dirty="0" smtClean="0">
                <a:solidFill>
                  <a:schemeClr val="tx2"/>
                </a:solidFill>
              </a:rPr>
              <a:t> 75 mg</a:t>
            </a:r>
          </a:p>
          <a:p>
            <a:r>
              <a:rPr lang="en-US" dirty="0" smtClean="0">
                <a:solidFill>
                  <a:schemeClr val="tx2"/>
                </a:solidFill>
              </a:rPr>
              <a:t>Duration of therapy: 6 months</a:t>
            </a:r>
            <a:endParaRPr lang="en-US" dirty="0">
              <a:solidFill>
                <a:schemeClr val="tx2"/>
              </a:solidFill>
            </a:endParaRPr>
          </a:p>
        </p:txBody>
      </p:sp>
      <p:sp>
        <p:nvSpPr>
          <p:cNvPr id="11" name="Rectangle 10"/>
          <p:cNvSpPr/>
          <p:nvPr/>
        </p:nvSpPr>
        <p:spPr>
          <a:xfrm>
            <a:off x="0" y="0"/>
            <a:ext cx="9144000" cy="954107"/>
          </a:xfrm>
          <a:prstGeom prst="rect">
            <a:avLst/>
          </a:prstGeom>
        </p:spPr>
        <p:txBody>
          <a:bodyPr wrap="square">
            <a:spAutoFit/>
          </a:bodyPr>
          <a:lstStyle/>
          <a:p>
            <a:pPr algn="ctr"/>
            <a:r>
              <a:rPr lang="en-US" sz="2400" dirty="0" smtClean="0">
                <a:solidFill>
                  <a:schemeClr val="bg1">
                    <a:lumMod val="50000"/>
                  </a:schemeClr>
                </a:solidFill>
              </a:rPr>
              <a:t>HSP90 Inhibitors in Lung Adenocarcinoma </a:t>
            </a:r>
            <a:r>
              <a:rPr lang="en-US" sz="3200" dirty="0" smtClean="0">
                <a:solidFill>
                  <a:schemeClr val="tx2"/>
                </a:solidFill>
              </a:rPr>
              <a:t/>
            </a:r>
            <a:br>
              <a:rPr lang="en-US" sz="3200" dirty="0" smtClean="0">
                <a:solidFill>
                  <a:schemeClr val="tx2"/>
                </a:solidFill>
              </a:rPr>
            </a:br>
            <a:endParaRPr lang="en-US" sz="3200" dirty="0">
              <a:solidFill>
                <a:schemeClr val="tx2"/>
              </a:solidFill>
            </a:endParaRPr>
          </a:p>
        </p:txBody>
      </p:sp>
      <p:sp>
        <p:nvSpPr>
          <p:cNvPr id="12" name="TextBox 11"/>
          <p:cNvSpPr txBox="1"/>
          <p:nvPr/>
        </p:nvSpPr>
        <p:spPr>
          <a:xfrm>
            <a:off x="0" y="6488668"/>
            <a:ext cx="9144000" cy="369332"/>
          </a:xfrm>
          <a:prstGeom prst="rect">
            <a:avLst/>
          </a:prstGeom>
          <a:noFill/>
        </p:spPr>
        <p:txBody>
          <a:bodyPr wrap="square" rtlCol="0">
            <a:spAutoFit/>
          </a:bodyPr>
          <a:lstStyle/>
          <a:p>
            <a:r>
              <a:rPr lang="en-US" dirty="0" smtClean="0"/>
              <a:t>AUY922+ </a:t>
            </a:r>
            <a:r>
              <a:rPr lang="en-US" dirty="0" err="1" smtClean="0"/>
              <a:t>Erlotinib</a:t>
            </a:r>
            <a:r>
              <a:rPr lang="en-US" dirty="0" smtClean="0"/>
              <a:t> 			                                                                    Melissa L. Johnson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85800" y="1371600"/>
            <a:ext cx="8295660" cy="3482048"/>
            <a:chOff x="9261095" y="4751274"/>
            <a:chExt cx="8295660" cy="3482048"/>
          </a:xfrm>
        </p:grpSpPr>
        <p:sp>
          <p:nvSpPr>
            <p:cNvPr id="2" name="Rectangle 1"/>
            <p:cNvSpPr/>
            <p:nvPr/>
          </p:nvSpPr>
          <p:spPr bwMode="auto">
            <a:xfrm>
              <a:off x="9285976" y="4884223"/>
              <a:ext cx="2523040" cy="1233732"/>
            </a:xfrm>
            <a:prstGeom prst="rect">
              <a:avLst/>
            </a:prstGeom>
            <a:solidFill>
              <a:schemeClr val="accent2">
                <a:lumMod val="75000"/>
              </a:schemeClr>
            </a:solidFill>
            <a:ln w="152400" cap="flat" cmpd="sng" algn="ctr">
              <a:noFill/>
              <a:prstDash val="solid"/>
              <a:round/>
              <a:headEnd type="none" w="med" len="med"/>
              <a:tailEnd type="none" w="med" len="med"/>
            </a:ln>
            <a:effectLst/>
          </p:spPr>
          <p:txBody>
            <a:bodyPr vert="horz" wrap="square" lIns="104424" tIns="104424" rIns="104424" bIns="104424" numCol="1" rtlCol="0" anchor="t" anchorCtr="0" compatLnSpc="1">
              <a:prstTxWarp prst="textNoShape">
                <a:avLst/>
              </a:prstTxWarp>
            </a:bodyPr>
            <a:lstStyle/>
            <a:p>
              <a:pPr defTabSz="3223381"/>
              <a:r>
                <a:rPr lang="en-US" sz="1800" u="none" dirty="0" smtClean="0">
                  <a:solidFill>
                    <a:schemeClr val="bg1"/>
                  </a:solidFill>
                  <a:latin typeface="Calibri" pitchFamily="34" charset="0"/>
                  <a:cs typeface="Calibri" pitchFamily="34" charset="0"/>
                </a:rPr>
                <a:t>Stage IV Adenocarcinoma</a:t>
              </a:r>
            </a:p>
            <a:p>
              <a:pPr defTabSz="3223381"/>
              <a:r>
                <a:rPr lang="en-US" sz="1800" u="none" dirty="0" smtClean="0">
                  <a:solidFill>
                    <a:schemeClr val="bg1"/>
                  </a:solidFill>
                  <a:latin typeface="Calibri" pitchFamily="34" charset="0"/>
                  <a:cs typeface="Calibri" pitchFamily="34" charset="0"/>
                </a:rPr>
                <a:t>+EGFR mutation</a:t>
              </a:r>
            </a:p>
            <a:p>
              <a:pPr defTabSz="3223381"/>
              <a:r>
                <a:rPr lang="en-US" sz="1800" u="none" dirty="0" smtClean="0">
                  <a:solidFill>
                    <a:schemeClr val="bg1"/>
                  </a:solidFill>
                  <a:latin typeface="Calibri" pitchFamily="34" charset="0"/>
                  <a:cs typeface="Calibri" pitchFamily="34" charset="0"/>
                </a:rPr>
                <a:t>Acquired Resistance</a:t>
              </a:r>
            </a:p>
            <a:p>
              <a:pPr defTabSz="3223381"/>
              <a:endParaRPr lang="en-US" sz="1800" u="none" dirty="0" smtClean="0">
                <a:latin typeface="Calibri" pitchFamily="34" charset="0"/>
                <a:cs typeface="Calibri" pitchFamily="34" charset="0"/>
              </a:endParaRPr>
            </a:p>
            <a:p>
              <a:pPr defTabSz="3223381"/>
              <a:endParaRPr lang="en-US" sz="1800" u="none" dirty="0" smtClean="0">
                <a:latin typeface="Calibri" pitchFamily="34" charset="0"/>
                <a:cs typeface="Calibri" pitchFamily="34" charset="0"/>
              </a:endParaRPr>
            </a:p>
          </p:txBody>
        </p:sp>
        <p:sp>
          <p:nvSpPr>
            <p:cNvPr id="3" name="Rectangle 2"/>
            <p:cNvSpPr/>
            <p:nvPr/>
          </p:nvSpPr>
          <p:spPr bwMode="auto">
            <a:xfrm>
              <a:off x="9273534" y="6340477"/>
              <a:ext cx="2520551" cy="791503"/>
            </a:xfrm>
            <a:prstGeom prst="rect">
              <a:avLst/>
            </a:prstGeom>
            <a:solidFill>
              <a:schemeClr val="accent2">
                <a:lumMod val="75000"/>
              </a:schemeClr>
            </a:solidFill>
            <a:ln w="152400" cap="flat" cmpd="sng" algn="ctr">
              <a:noFill/>
              <a:prstDash val="solid"/>
              <a:round/>
              <a:headEnd type="none" w="med" len="med"/>
              <a:tailEnd type="none" w="med" len="med"/>
            </a:ln>
            <a:effectLst/>
          </p:spPr>
          <p:txBody>
            <a:bodyPr vert="horz" wrap="square" lIns="104424" tIns="104424" rIns="104424" bIns="104424" numCol="1" rtlCol="0" anchor="t" anchorCtr="0" compatLnSpc="1">
              <a:prstTxWarp prst="textNoShape">
                <a:avLst/>
              </a:prstTxWarp>
            </a:bodyPr>
            <a:lstStyle/>
            <a:p>
              <a:pPr defTabSz="3223381"/>
              <a:r>
                <a:rPr lang="en-US" sz="1800" u="none" dirty="0" smtClean="0">
                  <a:solidFill>
                    <a:schemeClr val="bg1"/>
                  </a:solidFill>
                  <a:latin typeface="Calibri" pitchFamily="34" charset="0"/>
                  <a:cs typeface="Calibri" pitchFamily="34" charset="0"/>
                </a:rPr>
                <a:t>Biopsy at resistance</a:t>
              </a:r>
            </a:p>
            <a:p>
              <a:pPr defTabSz="3223381"/>
              <a:r>
                <a:rPr lang="en-US" sz="1800" u="none" dirty="0" smtClean="0">
                  <a:solidFill>
                    <a:schemeClr val="bg1"/>
                  </a:solidFill>
                  <a:latin typeface="Calibri" pitchFamily="34" charset="0"/>
                  <a:cs typeface="Calibri" pitchFamily="34" charset="0"/>
                </a:rPr>
                <a:t>30 day erlotinib lead-in</a:t>
              </a:r>
            </a:p>
            <a:p>
              <a:pPr defTabSz="3223381"/>
              <a:endParaRPr lang="en-US" sz="1800" u="none" dirty="0" smtClean="0">
                <a:latin typeface="Calibri" pitchFamily="34" charset="0"/>
                <a:cs typeface="Calibri" pitchFamily="34" charset="0"/>
              </a:endParaRPr>
            </a:p>
            <a:p>
              <a:pPr defTabSz="3223381"/>
              <a:endParaRPr lang="en-US" sz="1800" u="none" dirty="0" smtClean="0">
                <a:latin typeface="Calibri" pitchFamily="34" charset="0"/>
                <a:cs typeface="Calibri" pitchFamily="34" charset="0"/>
              </a:endParaRPr>
            </a:p>
          </p:txBody>
        </p:sp>
        <p:sp>
          <p:nvSpPr>
            <p:cNvPr id="4" name="Rectangle 3"/>
            <p:cNvSpPr/>
            <p:nvPr/>
          </p:nvSpPr>
          <p:spPr bwMode="auto">
            <a:xfrm>
              <a:off x="9261095" y="7385485"/>
              <a:ext cx="2532991" cy="847837"/>
            </a:xfrm>
            <a:prstGeom prst="rect">
              <a:avLst/>
            </a:prstGeom>
            <a:solidFill>
              <a:schemeClr val="accent2">
                <a:lumMod val="75000"/>
              </a:schemeClr>
            </a:solidFill>
            <a:ln w="152400" cap="flat" cmpd="sng" algn="ctr">
              <a:noFill/>
              <a:prstDash val="solid"/>
              <a:round/>
              <a:headEnd type="none" w="med" len="med"/>
              <a:tailEnd type="none" w="med" len="med"/>
            </a:ln>
            <a:effectLst/>
          </p:spPr>
          <p:txBody>
            <a:bodyPr vert="horz" wrap="square" lIns="104424" tIns="104424" rIns="104424" bIns="104424" numCol="1" rtlCol="0" anchor="t" anchorCtr="0" compatLnSpc="1">
              <a:prstTxWarp prst="textNoShape">
                <a:avLst/>
              </a:prstTxWarp>
            </a:bodyPr>
            <a:lstStyle/>
            <a:p>
              <a:pPr defTabSz="3223381"/>
              <a:r>
                <a:rPr lang="en-US" sz="1800" u="none" dirty="0" smtClean="0">
                  <a:solidFill>
                    <a:schemeClr val="bg1"/>
                  </a:solidFill>
                  <a:latin typeface="Calibri" pitchFamily="34" charset="0"/>
                  <a:cs typeface="Calibri" pitchFamily="34" charset="0"/>
                </a:rPr>
                <a:t>Erlotinib 150mg PO qday</a:t>
              </a:r>
            </a:p>
            <a:p>
              <a:pPr defTabSz="3223381"/>
              <a:r>
                <a:rPr lang="en-US" sz="1800" u="none" dirty="0" smtClean="0">
                  <a:solidFill>
                    <a:schemeClr val="bg1"/>
                  </a:solidFill>
                  <a:latin typeface="Calibri" pitchFamily="34" charset="0"/>
                  <a:cs typeface="Calibri" pitchFamily="34" charset="0"/>
                </a:rPr>
                <a:t>AUY922 70mg/m</a:t>
              </a:r>
              <a:r>
                <a:rPr lang="en-US" sz="1800" u="none" baseline="30000" dirty="0" smtClean="0">
                  <a:solidFill>
                    <a:schemeClr val="bg1"/>
                  </a:solidFill>
                  <a:latin typeface="Calibri" pitchFamily="34" charset="0"/>
                  <a:cs typeface="Calibri" pitchFamily="34" charset="0"/>
                </a:rPr>
                <a:t>2</a:t>
              </a:r>
              <a:endParaRPr lang="en-US" sz="1800" u="none" dirty="0" smtClean="0">
                <a:solidFill>
                  <a:schemeClr val="bg1"/>
                </a:solidFill>
                <a:latin typeface="Calibri" pitchFamily="34" charset="0"/>
                <a:cs typeface="Calibri" pitchFamily="34" charset="0"/>
              </a:endParaRPr>
            </a:p>
            <a:p>
              <a:pPr defTabSz="3223381"/>
              <a:endParaRPr lang="en-US" sz="1800" u="none" dirty="0" smtClean="0">
                <a:latin typeface="Calibri" pitchFamily="34" charset="0"/>
                <a:cs typeface="Calibri" pitchFamily="34" charset="0"/>
              </a:endParaRPr>
            </a:p>
          </p:txBody>
        </p:sp>
        <p:sp>
          <p:nvSpPr>
            <p:cNvPr id="5" name="Rectangle 4"/>
            <p:cNvSpPr/>
            <p:nvPr/>
          </p:nvSpPr>
          <p:spPr>
            <a:xfrm>
              <a:off x="12653665" y="4751274"/>
              <a:ext cx="4903090" cy="1767437"/>
            </a:xfrm>
            <a:prstGeom prst="rect">
              <a:avLst/>
            </a:prstGeom>
          </p:spPr>
          <p:txBody>
            <a:bodyPr wrap="square" lIns="104424" tIns="52212" rIns="104424" bIns="52212">
              <a:spAutoFit/>
            </a:bodyPr>
            <a:lstStyle/>
            <a:p>
              <a:r>
                <a:rPr lang="en-US" sz="1800" b="1" dirty="0" smtClean="0">
                  <a:solidFill>
                    <a:schemeClr val="tx1"/>
                  </a:solidFill>
                  <a:latin typeface="Calibri" pitchFamily="34" charset="0"/>
                  <a:cs typeface="Calibri" pitchFamily="34" charset="0"/>
                </a:rPr>
                <a:t>Key Inclusion Criteria</a:t>
              </a:r>
              <a:endParaRPr lang="en-US" sz="1800" u="none" dirty="0" smtClean="0">
                <a:solidFill>
                  <a:schemeClr val="tx1"/>
                </a:solidFill>
                <a:latin typeface="Calibri" pitchFamily="34" charset="0"/>
                <a:cs typeface="Calibri" pitchFamily="34" charset="0"/>
              </a:endParaRPr>
            </a:p>
            <a:p>
              <a:pPr>
                <a:buFont typeface="Arial" pitchFamily="34" charset="0"/>
                <a:buChar char="•"/>
              </a:pPr>
              <a:r>
                <a:rPr lang="en-US" sz="1800" u="none" dirty="0" smtClean="0">
                  <a:solidFill>
                    <a:schemeClr val="tx1"/>
                  </a:solidFill>
                  <a:latin typeface="Calibri" pitchFamily="34" charset="0"/>
                  <a:cs typeface="Calibri" pitchFamily="34" charset="0"/>
                </a:rPr>
                <a:t>Advanced lung adenocarcinoma</a:t>
              </a:r>
            </a:p>
            <a:p>
              <a:pPr>
                <a:buFont typeface="Arial" pitchFamily="34" charset="0"/>
                <a:buChar char="•"/>
              </a:pPr>
              <a:r>
                <a:rPr lang="en-US" sz="1800" u="none" dirty="0" smtClean="0">
                  <a:solidFill>
                    <a:schemeClr val="tx1"/>
                  </a:solidFill>
                  <a:latin typeface="Calibri" pitchFamily="34" charset="0"/>
                  <a:cs typeface="Calibri" pitchFamily="34" charset="0"/>
                </a:rPr>
                <a:t>EGFR mutation OR previous response to EGFR TKI</a:t>
              </a:r>
            </a:p>
            <a:p>
              <a:pPr>
                <a:buFont typeface="Arial" pitchFamily="34" charset="0"/>
                <a:buChar char="•"/>
              </a:pPr>
              <a:r>
                <a:rPr lang="en-US" sz="1800" u="none" dirty="0" smtClean="0">
                  <a:solidFill>
                    <a:schemeClr val="tx1"/>
                  </a:solidFill>
                  <a:latin typeface="Calibri" pitchFamily="34" charset="0"/>
                  <a:cs typeface="Calibri" pitchFamily="34" charset="0"/>
                </a:rPr>
                <a:t>EGFR TKI for ≥6 months and 1 full month prior to study start</a:t>
              </a:r>
            </a:p>
            <a:p>
              <a:pPr>
                <a:buFont typeface="Arial" pitchFamily="34" charset="0"/>
                <a:buChar char="•"/>
              </a:pPr>
              <a:r>
                <a:rPr lang="en-US" sz="1800" u="none" dirty="0" smtClean="0">
                  <a:solidFill>
                    <a:schemeClr val="tx1"/>
                  </a:solidFill>
                  <a:latin typeface="Calibri" pitchFamily="34" charset="0"/>
                  <a:cs typeface="Calibri" pitchFamily="34" charset="0"/>
                </a:rPr>
                <a:t>Biopsy at time of acquired resistance to EGFR TKI</a:t>
              </a:r>
            </a:p>
          </p:txBody>
        </p:sp>
        <p:sp>
          <p:nvSpPr>
            <p:cNvPr id="6" name="Circular Arrow 5"/>
            <p:cNvSpPr/>
            <p:nvPr/>
          </p:nvSpPr>
          <p:spPr bwMode="auto">
            <a:xfrm rot="5400000">
              <a:off x="11378610" y="5738670"/>
              <a:ext cx="980224" cy="910682"/>
            </a:xfrm>
            <a:prstGeom prst="circularArrow">
              <a:avLst/>
            </a:prstGeom>
            <a:solidFill>
              <a:schemeClr val="bg1">
                <a:lumMod val="65000"/>
              </a:schemeClr>
            </a:solidFill>
            <a:ln w="28575" cap="flat" cmpd="sng" algn="ctr">
              <a:solidFill>
                <a:schemeClr val="tx1"/>
              </a:solidFill>
              <a:prstDash val="solid"/>
              <a:round/>
              <a:headEnd type="none" w="med" len="med"/>
              <a:tailEnd type="none" w="med" len="med"/>
            </a:ln>
            <a:effectLst/>
          </p:spPr>
          <p:txBody>
            <a:bodyPr vert="horz" wrap="square" lIns="429623" tIns="214811" rIns="429623" bIns="214811" numCol="1" rtlCol="0" anchor="ctr" anchorCtr="0" compatLnSpc="1">
              <a:prstTxWarp prst="textNoShape">
                <a:avLst/>
              </a:prstTxWarp>
            </a:bodyPr>
            <a:lstStyle/>
            <a:p>
              <a:pPr algn="ctr" defTabSz="3223381"/>
              <a:endParaRPr lang="en-US" dirty="0" smtClean="0"/>
            </a:p>
          </p:txBody>
        </p:sp>
        <p:sp>
          <p:nvSpPr>
            <p:cNvPr id="7" name="Circular Arrow 6"/>
            <p:cNvSpPr/>
            <p:nvPr/>
          </p:nvSpPr>
          <p:spPr bwMode="auto">
            <a:xfrm rot="5400000">
              <a:off x="11351241" y="6789314"/>
              <a:ext cx="980224" cy="910682"/>
            </a:xfrm>
            <a:prstGeom prst="circularArrow">
              <a:avLst/>
            </a:prstGeom>
            <a:solidFill>
              <a:schemeClr val="bg1">
                <a:lumMod val="65000"/>
              </a:schemeClr>
            </a:solidFill>
            <a:ln w="28575" cap="flat" cmpd="sng" algn="ctr">
              <a:solidFill>
                <a:schemeClr val="tx1"/>
              </a:solidFill>
              <a:prstDash val="solid"/>
              <a:round/>
              <a:headEnd type="none" w="med" len="med"/>
              <a:tailEnd type="none" w="med" len="med"/>
            </a:ln>
            <a:effectLst/>
          </p:spPr>
          <p:txBody>
            <a:bodyPr vert="horz" wrap="square" lIns="429623" tIns="214811" rIns="429623" bIns="214811" numCol="1" rtlCol="0" anchor="ctr" anchorCtr="0" compatLnSpc="1">
              <a:prstTxWarp prst="textNoShape">
                <a:avLst/>
              </a:prstTxWarp>
            </a:bodyPr>
            <a:lstStyle/>
            <a:p>
              <a:pPr algn="ctr" defTabSz="3223381"/>
              <a:endParaRPr lang="en-US" dirty="0" smtClean="0"/>
            </a:p>
          </p:txBody>
        </p:sp>
        <p:sp>
          <p:nvSpPr>
            <p:cNvPr id="8" name="Rectangle 7"/>
            <p:cNvSpPr/>
            <p:nvPr/>
          </p:nvSpPr>
          <p:spPr>
            <a:xfrm>
              <a:off x="12656153" y="6697631"/>
              <a:ext cx="4706522" cy="1490438"/>
            </a:xfrm>
            <a:prstGeom prst="rect">
              <a:avLst/>
            </a:prstGeom>
          </p:spPr>
          <p:txBody>
            <a:bodyPr wrap="square" lIns="104424" tIns="52212" rIns="104424" bIns="52212">
              <a:spAutoFit/>
            </a:bodyPr>
            <a:lstStyle/>
            <a:p>
              <a:r>
                <a:rPr lang="en-US" sz="1800" b="1" dirty="0" smtClean="0">
                  <a:solidFill>
                    <a:schemeClr val="tx1"/>
                  </a:solidFill>
                  <a:latin typeface="Calibri" pitchFamily="34" charset="0"/>
                  <a:cs typeface="Calibri" pitchFamily="34" charset="0"/>
                </a:rPr>
                <a:t>Key Exclusion Criteria</a:t>
              </a:r>
              <a:endParaRPr lang="en-US" sz="1800" b="1" u="none" dirty="0" smtClean="0">
                <a:solidFill>
                  <a:schemeClr val="tx1"/>
                </a:solidFill>
                <a:latin typeface="Calibri" pitchFamily="34" charset="0"/>
                <a:cs typeface="Calibri" pitchFamily="34" charset="0"/>
              </a:endParaRPr>
            </a:p>
            <a:p>
              <a:pPr>
                <a:buFont typeface="Arial" pitchFamily="34" charset="0"/>
                <a:buChar char="•"/>
              </a:pPr>
              <a:r>
                <a:rPr lang="en-US" sz="1800" u="none" dirty="0" smtClean="0">
                  <a:solidFill>
                    <a:schemeClr val="tx1"/>
                  </a:solidFill>
                  <a:latin typeface="Calibri" pitchFamily="34" charset="0"/>
                  <a:cs typeface="Calibri" pitchFamily="34" charset="0"/>
                </a:rPr>
                <a:t>Brain metastasis that are symptomatic and/or requiring escalating doses of steroids</a:t>
              </a:r>
            </a:p>
            <a:p>
              <a:pPr>
                <a:buFont typeface="Arial" pitchFamily="34" charset="0"/>
                <a:buChar char="•"/>
              </a:pPr>
              <a:r>
                <a:rPr lang="en-US" sz="1800" u="none" dirty="0" smtClean="0">
                  <a:solidFill>
                    <a:schemeClr val="tx1"/>
                  </a:solidFill>
                  <a:latin typeface="Calibri" pitchFamily="34" charset="0"/>
                  <a:cs typeface="Calibri" pitchFamily="34" charset="0"/>
                </a:rPr>
                <a:t>Systemic treatment within 4 weeks, RT within 2 weeks</a:t>
              </a:r>
            </a:p>
          </p:txBody>
        </p:sp>
      </p:grpSp>
      <p:sp>
        <p:nvSpPr>
          <p:cNvPr id="10" name="Title 1"/>
          <p:cNvSpPr txBox="1">
            <a:spLocks/>
          </p:cNvSpPr>
          <p:nvPr/>
        </p:nvSpPr>
        <p:spPr>
          <a:xfrm>
            <a:off x="457200" y="76200"/>
            <a:ext cx="82296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AUY922 + </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Erlotinib</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 Phase II Study Design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TextBox 10"/>
          <p:cNvSpPr txBox="1"/>
          <p:nvPr/>
        </p:nvSpPr>
        <p:spPr>
          <a:xfrm>
            <a:off x="152400" y="5486400"/>
            <a:ext cx="4800600" cy="1200329"/>
          </a:xfrm>
          <a:prstGeom prst="rect">
            <a:avLst/>
          </a:prstGeom>
          <a:noFill/>
        </p:spPr>
        <p:txBody>
          <a:bodyPr wrap="square" rtlCol="0">
            <a:spAutoFit/>
          </a:bodyPr>
          <a:lstStyle/>
          <a:p>
            <a:r>
              <a:rPr lang="en-US" sz="1200" u="sng" dirty="0" smtClean="0"/>
              <a:t>Definition of Acquired Resistance</a:t>
            </a:r>
            <a:r>
              <a:rPr lang="en-US" sz="1200" u="sng" baseline="30000" dirty="0" smtClean="0"/>
              <a:t>19</a:t>
            </a:r>
          </a:p>
          <a:p>
            <a:pPr>
              <a:buFont typeface="Arial" pitchFamily="34" charset="0"/>
              <a:buChar char="•"/>
            </a:pPr>
            <a:r>
              <a:rPr lang="en-US" sz="1200" dirty="0" smtClean="0"/>
              <a:t>  Previously treated with single-agent EGFR-TKI</a:t>
            </a:r>
          </a:p>
          <a:p>
            <a:pPr>
              <a:buFont typeface="Arial" pitchFamily="34" charset="0"/>
              <a:buChar char="•"/>
            </a:pPr>
            <a:r>
              <a:rPr lang="en-US" sz="1200" dirty="0" smtClean="0"/>
              <a:t>  Tumor harbors TKI-sensitive </a:t>
            </a:r>
            <a:r>
              <a:rPr lang="en-US" sz="1200" i="1" dirty="0" smtClean="0"/>
              <a:t>EGFR</a:t>
            </a:r>
            <a:r>
              <a:rPr lang="en-US" sz="1200" dirty="0" smtClean="0"/>
              <a:t> mutation (G719X, ex 19 del, L858R, L861Q)</a:t>
            </a:r>
          </a:p>
          <a:p>
            <a:pPr>
              <a:buFont typeface="Arial" pitchFamily="34" charset="0"/>
              <a:buChar char="•"/>
            </a:pPr>
            <a:r>
              <a:rPr lang="en-US" sz="1200" dirty="0" smtClean="0"/>
              <a:t>  EITHER RECIST-defined PR/CR OR ≥ 6 months clinical benefit (SD) with single-agent EGFR-TKI  followed by systemic POD </a:t>
            </a:r>
            <a:endParaRPr lang="en-US" sz="1200" dirty="0"/>
          </a:p>
        </p:txBody>
      </p:sp>
      <p:sp>
        <p:nvSpPr>
          <p:cNvPr id="12" name="TextBox 11"/>
          <p:cNvSpPr txBox="1"/>
          <p:nvPr/>
        </p:nvSpPr>
        <p:spPr>
          <a:xfrm>
            <a:off x="4876800" y="5716250"/>
            <a:ext cx="4267200" cy="1292662"/>
          </a:xfrm>
          <a:prstGeom prst="rect">
            <a:avLst/>
          </a:prstGeom>
          <a:noFill/>
        </p:spPr>
        <p:txBody>
          <a:bodyPr wrap="square" rtlCol="0">
            <a:spAutoFit/>
          </a:bodyPr>
          <a:lstStyle/>
          <a:p>
            <a:r>
              <a:rPr lang="en-US" sz="1200" u="sng" dirty="0" smtClean="0"/>
              <a:t>Statistical Considerations:</a:t>
            </a:r>
          </a:p>
          <a:p>
            <a:pPr>
              <a:buFont typeface="Arial" pitchFamily="34" charset="0"/>
              <a:buChar char="•"/>
            </a:pPr>
            <a:r>
              <a:rPr lang="en-US" sz="1200" dirty="0" smtClean="0"/>
              <a:t>  stage I: 16 pts (if ≥2 responses, proceed to stage II)</a:t>
            </a:r>
          </a:p>
          <a:p>
            <a:pPr>
              <a:buFont typeface="Arial" pitchFamily="34" charset="0"/>
              <a:buChar char="•"/>
            </a:pPr>
            <a:r>
              <a:rPr lang="en-US" sz="1200" dirty="0" smtClean="0"/>
              <a:t>  stage II:  9 pts (if ≥ 5 responses overall, AUY922 and erlotinib are worthy of further study)</a:t>
            </a:r>
          </a:p>
          <a:p>
            <a:pPr>
              <a:buFont typeface="Arial" pitchFamily="34" charset="0"/>
              <a:buChar char="•"/>
            </a:pPr>
            <a:r>
              <a:rPr lang="en-US" sz="1200" dirty="0" smtClean="0"/>
              <a:t>  </a:t>
            </a:r>
            <a:r>
              <a:rPr lang="el-GR" sz="1200" dirty="0" smtClean="0"/>
              <a:t>α</a:t>
            </a:r>
            <a:r>
              <a:rPr lang="en-US" sz="1200" dirty="0" smtClean="0"/>
              <a:t>=10%; </a:t>
            </a:r>
            <a:r>
              <a:rPr lang="el-GR" sz="1200" dirty="0" smtClean="0"/>
              <a:t>β</a:t>
            </a:r>
            <a:r>
              <a:rPr lang="en-US" sz="1200" dirty="0" smtClean="0"/>
              <a:t>=10%; p</a:t>
            </a:r>
            <a:r>
              <a:rPr lang="en-US" sz="1200" baseline="-25000" dirty="0" smtClean="0"/>
              <a:t>0</a:t>
            </a:r>
            <a:r>
              <a:rPr lang="en-US" sz="1200" dirty="0" smtClean="0"/>
              <a:t>=10%; p</a:t>
            </a:r>
            <a:r>
              <a:rPr lang="en-US" sz="1200" baseline="-25000" dirty="0" smtClean="0"/>
              <a:t>1</a:t>
            </a:r>
            <a:r>
              <a:rPr lang="en-US" sz="1200" dirty="0" smtClean="0"/>
              <a:t>=30%</a:t>
            </a:r>
          </a:p>
          <a:p>
            <a:endParaRPr lang="en-US" dirty="0"/>
          </a:p>
        </p:txBody>
      </p:sp>
      <p:sp>
        <p:nvSpPr>
          <p:cNvPr id="14" name="TextBox 13"/>
          <p:cNvSpPr txBox="1"/>
          <p:nvPr/>
        </p:nvSpPr>
        <p:spPr>
          <a:xfrm>
            <a:off x="0" y="6626423"/>
            <a:ext cx="9144000" cy="246221"/>
          </a:xfrm>
          <a:prstGeom prst="rect">
            <a:avLst/>
          </a:prstGeom>
          <a:noFill/>
        </p:spPr>
        <p:txBody>
          <a:bodyPr wrap="square" rtlCol="0">
            <a:spAutoFit/>
          </a:bodyPr>
          <a:lstStyle/>
          <a:p>
            <a:r>
              <a:rPr lang="en-US" sz="1000" baseline="30000" dirty="0" smtClean="0"/>
              <a:t>19</a:t>
            </a:r>
            <a:r>
              <a:rPr lang="en-US" sz="1000" dirty="0" smtClean="0"/>
              <a:t> Jackman </a:t>
            </a:r>
            <a:r>
              <a:rPr lang="en-US" sz="1000" i="1" dirty="0" smtClean="0"/>
              <a:t>JCO</a:t>
            </a:r>
            <a:r>
              <a:rPr lang="en-US" sz="1000" dirty="0" smtClean="0"/>
              <a:t> 2009</a:t>
            </a:r>
            <a:endParaRPr lang="en-US" sz="1000" dirty="0"/>
          </a:p>
        </p:txBody>
      </p:sp>
      <p:sp>
        <p:nvSpPr>
          <p:cNvPr id="15" name="Rectangle 14"/>
          <p:cNvSpPr/>
          <p:nvPr/>
        </p:nvSpPr>
        <p:spPr>
          <a:xfrm>
            <a:off x="304800" y="4875357"/>
            <a:ext cx="8182541" cy="382443"/>
          </a:xfrm>
          <a:prstGeom prst="rect">
            <a:avLst/>
          </a:prstGeom>
        </p:spPr>
        <p:txBody>
          <a:bodyPr wrap="square" lIns="104424" tIns="52212" rIns="104424" bIns="52212">
            <a:spAutoFit/>
          </a:bodyPr>
          <a:lstStyle/>
          <a:p>
            <a:r>
              <a:rPr lang="en-US" sz="1800" b="1" dirty="0" smtClean="0">
                <a:solidFill>
                  <a:schemeClr val="tx1"/>
                </a:solidFill>
                <a:latin typeface="Calibri" pitchFamily="34" charset="0"/>
                <a:cs typeface="Calibri" pitchFamily="34" charset="0"/>
              </a:rPr>
              <a:t>Primary endpoint</a:t>
            </a:r>
            <a:r>
              <a:rPr lang="en-US" sz="1800" u="none" dirty="0" smtClean="0">
                <a:solidFill>
                  <a:schemeClr val="tx1"/>
                </a:solidFill>
                <a:latin typeface="Calibri" pitchFamily="34" charset="0"/>
                <a:cs typeface="Calibri" pitchFamily="34" charset="0"/>
              </a:rPr>
              <a:t>: Overall response rate ORR (CR + PR)</a:t>
            </a:r>
            <a:endParaRPr lang="en-US" sz="1800" dirty="0" smtClean="0">
              <a:solidFill>
                <a:schemeClr val="tx1"/>
              </a:solidFill>
              <a:latin typeface="Calibri" pitchFamily="34" charset="0"/>
              <a:cs typeface="Calibri" pitchFamily="34" charset="0"/>
            </a:endParaRPr>
          </a:p>
        </p:txBody>
      </p:sp>
      <p:sp>
        <p:nvSpPr>
          <p:cNvPr id="16" name="Rectangle 15"/>
          <p:cNvSpPr/>
          <p:nvPr/>
        </p:nvSpPr>
        <p:spPr>
          <a:xfrm>
            <a:off x="304800" y="5105400"/>
            <a:ext cx="10759314" cy="382443"/>
          </a:xfrm>
          <a:prstGeom prst="rect">
            <a:avLst/>
          </a:prstGeom>
        </p:spPr>
        <p:txBody>
          <a:bodyPr wrap="square" lIns="104424" tIns="52212" rIns="104424" bIns="52212">
            <a:spAutoFit/>
          </a:bodyPr>
          <a:lstStyle/>
          <a:p>
            <a:r>
              <a:rPr lang="en-US" sz="1800" b="1" dirty="0" smtClean="0">
                <a:solidFill>
                  <a:schemeClr val="tx1"/>
                </a:solidFill>
                <a:latin typeface="Calibri" pitchFamily="34" charset="0"/>
                <a:cs typeface="Calibri" pitchFamily="34" charset="0"/>
              </a:rPr>
              <a:t>Secondary endpoints</a:t>
            </a:r>
            <a:r>
              <a:rPr lang="en-US" sz="1800" u="none" dirty="0" smtClean="0">
                <a:solidFill>
                  <a:schemeClr val="tx1"/>
                </a:solidFill>
                <a:latin typeface="Calibri" pitchFamily="34" charset="0"/>
                <a:cs typeface="Calibri" pitchFamily="34" charset="0"/>
              </a:rPr>
              <a:t>: Progression-free survival, Overall survival, ORR in T790M+, Toxicity</a:t>
            </a:r>
            <a:endParaRPr lang="en-US" sz="1800" dirty="0" smtClean="0">
              <a:solidFill>
                <a:schemeClr val="tx1"/>
              </a:solidFill>
              <a:latin typeface="Calibri" pitchFamily="34" charset="0"/>
              <a:cs typeface="Calibri" pitchFamily="34" charset="0"/>
            </a:endParaRPr>
          </a:p>
        </p:txBody>
      </p:sp>
      <p:sp>
        <p:nvSpPr>
          <p:cNvPr id="17" name="TextBox 16"/>
          <p:cNvSpPr txBox="1"/>
          <p:nvPr/>
        </p:nvSpPr>
        <p:spPr>
          <a:xfrm>
            <a:off x="838200" y="6488668"/>
            <a:ext cx="9144000" cy="369332"/>
          </a:xfrm>
          <a:prstGeom prst="rect">
            <a:avLst/>
          </a:prstGeom>
          <a:noFill/>
        </p:spPr>
        <p:txBody>
          <a:bodyPr wrap="square" rtlCol="0">
            <a:spAutoFit/>
          </a:bodyPr>
          <a:lstStyle/>
          <a:p>
            <a:r>
              <a:rPr lang="en-US" dirty="0" smtClean="0"/>
              <a:t>			                                                                    Melissa L. Johnson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5105</TotalTime>
  <Words>2713</Words>
  <Application>Microsoft Office PowerPoint</Application>
  <PresentationFormat>On-screen Show (4:3)</PresentationFormat>
  <Paragraphs>772</Paragraphs>
  <Slides>27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MS Mincho</vt:lpstr>
      <vt:lpstr>ＭＳ Ｐゴシック</vt:lpstr>
      <vt:lpstr>Arial</vt:lpstr>
      <vt:lpstr>Calibri</vt:lpstr>
      <vt:lpstr>Comic Sans MS</vt:lpstr>
      <vt:lpstr>Symbol</vt:lpstr>
      <vt:lpstr>Times New Roman</vt:lpstr>
      <vt:lpstr>Wingdings</vt:lpstr>
      <vt:lpstr>ヒラギノ角ゴ Pro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Preliminary Activity </vt:lpstr>
      <vt:lpstr>PowerPoint Presentation</vt:lpstr>
      <vt:lpstr>Molecular Characteristics</vt:lpstr>
      <vt:lpstr>PowerPoint Presentation</vt:lpstr>
      <vt:lpstr>PowerPoint Presentation</vt:lpstr>
      <vt:lpstr>PowerPoint Presentation</vt:lpstr>
      <vt:lpstr>PowerPoint Presentation</vt:lpstr>
      <vt:lpstr>Tumor Regression by T790M Mutation Status at Recommended Dose</vt:lpstr>
      <vt:lpstr>PowerPoint Presentation</vt:lpstr>
      <vt:lpstr>Cetux/Afatanib Toxicity</vt:lpstr>
      <vt:lpstr>Preliminary Efficacy Comparison</vt:lpstr>
      <vt:lpstr>Toxicity Comparison</vt:lpstr>
      <vt:lpstr>T+A vs T (#8005) </vt:lpstr>
      <vt:lpstr>JO25567 Study Design</vt:lpstr>
      <vt:lpstr>Primary endpoint: PFS by independent review</vt:lpstr>
      <vt:lpstr>PFS by EGFR Mutation Type</vt:lpstr>
      <vt:lpstr>Toxicity with Tarceva + Avastin   JO25587</vt:lpstr>
      <vt:lpstr>  EGFR + NSCLC Trials- PFS (months)</vt:lpstr>
      <vt:lpstr>PowerPoint Presentation</vt:lpstr>
      <vt:lpstr>PowerPoint Presentation</vt:lpstr>
    </vt:vector>
  </TitlesOfParts>
  <Company>Go West Health Care Consulting,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Howard West</dc:creator>
  <cp:lastModifiedBy>Carlea</cp:lastModifiedBy>
  <cp:revision>114</cp:revision>
  <dcterms:created xsi:type="dcterms:W3CDTF">2012-12-02T20:25:22Z</dcterms:created>
  <dcterms:modified xsi:type="dcterms:W3CDTF">2014-09-02T14:17:36Z</dcterms:modified>
</cp:coreProperties>
</file>