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2" r:id="rId2"/>
    <p:sldId id="352" r:id="rId3"/>
    <p:sldId id="353" r:id="rId4"/>
    <p:sldId id="368" r:id="rId5"/>
    <p:sldId id="370" r:id="rId6"/>
    <p:sldId id="315" r:id="rId7"/>
    <p:sldId id="326" r:id="rId8"/>
    <p:sldId id="371" r:id="rId9"/>
    <p:sldId id="3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D3B60"/>
    <a:srgbClr val="53314D"/>
    <a:srgbClr val="470047"/>
    <a:srgbClr val="B7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64EB-1350-2E49-9C7F-504B428FBFB7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3FE27-7088-1C42-90A9-0031EDEB9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00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A521-E2FC-5643-97D0-1C123AA76B2E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3A219-76B4-3242-BC90-3EE47D84DA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Educated patients are empowered patients, our</a:t>
            </a:r>
            <a:r>
              <a:rPr lang="en-US" baseline="0" dirty="0" smtClean="0"/>
              <a:t> Living Room Support Group educated patients so they have the knowledge to advocate for the best possible care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3A219-76B4-3242-BC90-3EE47D84DAA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8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4AC0-BDFD-EC4B-9E1A-EE702641816F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2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DF7B-A2B6-894E-AED8-594CDE2BF889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5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0536-D09C-D64C-9A35-48DC05CBC4AD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7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DDEB-9689-ED42-8E66-8389663B481A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38B-0658-DD41-A525-82D6497D5968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69CD-7868-5D4D-B596-818B169F5CC5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3788-D642-EB41-8360-7F96A8C8F624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0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E118-BDF2-A94B-ADE6-A3169769BBE4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3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238-8AC2-7245-B021-E165A5653B7A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348A-97B3-2E4A-BFA4-61F0C7B0F76E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5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2B06-A1D5-D541-B2AC-510A0DB4BA41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4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C7B5-30FD-7349-9E38-BC831E0C7C37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FC1E-A514-1744-986E-5052BBCE4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_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454576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Leveraging Patient Engagement </a:t>
            </a:r>
            <a:endParaRPr lang="en-US" sz="3200" dirty="0" smtClean="0"/>
          </a:p>
          <a:p>
            <a:pPr algn="ctr"/>
            <a:r>
              <a:rPr lang="en-US" sz="3200" dirty="0" smtClean="0"/>
              <a:t>&amp; </a:t>
            </a:r>
          </a:p>
          <a:p>
            <a:pPr algn="ctr"/>
            <a:r>
              <a:rPr lang="en-US" sz="3200" dirty="0" smtClean="0"/>
              <a:t>the </a:t>
            </a:r>
            <a:r>
              <a:rPr lang="en-US" sz="3200" dirty="0"/>
              <a:t>Role of Advocacy</a:t>
            </a:r>
          </a:p>
        </p:txBody>
      </p:sp>
      <p:pic>
        <p:nvPicPr>
          <p:cNvPr id="4" name="Picture 3" descr="NEWLOGOS11214V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51" y="1531681"/>
            <a:ext cx="2103283" cy="25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_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5078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cs typeface="Gill Sans"/>
              </a:rPr>
              <a:t>Lung Cancer is a Global Epidemic.</a:t>
            </a:r>
          </a:p>
          <a:p>
            <a:pPr algn="ctr"/>
            <a:r>
              <a:rPr lang="en-US" sz="3600" b="1" dirty="0" smtClean="0">
                <a:cs typeface="Gill Sans"/>
              </a:rPr>
              <a:t>It requires a global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3705"/>
            <a:ext cx="2133600" cy="365125"/>
          </a:xfrm>
        </p:spPr>
        <p:txBody>
          <a:bodyPr/>
          <a:lstStyle/>
          <a:p>
            <a:fld id="{BF68FC1E-A514-1744-986E-5052BBCE4624}" type="slidenum">
              <a:rPr lang="en-US" sz="1100" smtClean="0"/>
              <a:pPr/>
              <a:t>2</a:t>
            </a:fld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674639" y="158771"/>
            <a:ext cx="24693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OVERVIEW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2713" y="3239400"/>
            <a:ext cx="4971143" cy="3539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660066"/>
                </a:solidFill>
              </a:rPr>
              <a:t>Collaboration with all stakeholders, especially patients, is required to transform </a:t>
            </a:r>
            <a:r>
              <a:rPr lang="en-US" sz="3200" b="1" i="1" dirty="0">
                <a:solidFill>
                  <a:srgbClr val="660066"/>
                </a:solidFill>
              </a:rPr>
              <a:t>lung </a:t>
            </a:r>
            <a:r>
              <a:rPr lang="en-US" sz="3200" b="1" i="1" dirty="0" smtClean="0">
                <a:solidFill>
                  <a:srgbClr val="660066"/>
                </a:solidFill>
              </a:rPr>
              <a:t>cancer </a:t>
            </a:r>
            <a:r>
              <a:rPr lang="en-US" sz="3200" b="1" i="1" dirty="0">
                <a:solidFill>
                  <a:srgbClr val="660066"/>
                </a:solidFill>
              </a:rPr>
              <a:t>into </a:t>
            </a:r>
            <a:endParaRPr lang="en-US" sz="3200" b="1" i="1" dirty="0" smtClean="0">
              <a:solidFill>
                <a:srgbClr val="660066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660066"/>
                </a:solidFill>
              </a:rPr>
              <a:t>a survivable disease.</a:t>
            </a:r>
            <a:endParaRPr lang="en-US" sz="3200" dirty="0">
              <a:solidFill>
                <a:srgbClr val="660066"/>
              </a:solidFill>
            </a:endParaRPr>
          </a:p>
          <a:p>
            <a:pPr algn="ctr"/>
            <a:r>
              <a:rPr lang="en-US" sz="32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8028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_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1286" y="1342313"/>
            <a:ext cx="7855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cs typeface="Gill Sans"/>
              </a:rPr>
              <a:t>HOW </a:t>
            </a:r>
            <a:r>
              <a:rPr lang="en-US" sz="2400" b="1" dirty="0" smtClean="0">
                <a:cs typeface="Gill Sans"/>
              </a:rPr>
              <a:t>can we accomplish this goal</a:t>
            </a:r>
            <a:r>
              <a:rPr lang="en-US" sz="2400" b="1" dirty="0">
                <a:cs typeface="Gill Sans"/>
              </a:rPr>
              <a:t>?</a:t>
            </a:r>
          </a:p>
          <a:p>
            <a:pPr algn="ctr"/>
            <a:endParaRPr lang="en-US" sz="2400" dirty="0">
              <a:cs typeface="Gill Sans"/>
            </a:endParaRPr>
          </a:p>
          <a:p>
            <a:pPr algn="ctr"/>
            <a:r>
              <a:rPr lang="en-US" sz="2000" b="1" dirty="0" smtClean="0">
                <a:cs typeface="Gill Sans"/>
              </a:rPr>
              <a:t>We all must commit to helping  all patients/survivors and</a:t>
            </a:r>
          </a:p>
          <a:p>
            <a:pPr algn="ctr"/>
            <a:r>
              <a:rPr lang="en-US" sz="2000" b="1" dirty="0" smtClean="0">
                <a:cs typeface="Gill Sans"/>
              </a:rPr>
              <a:t> those yet to be diagnosed.   </a:t>
            </a:r>
          </a:p>
          <a:p>
            <a:pPr algn="ctr"/>
            <a:endParaRPr lang="en-US" sz="2000" b="1" dirty="0" smtClean="0">
              <a:cs typeface="Gill Sans"/>
            </a:endParaRPr>
          </a:p>
          <a:p>
            <a:pPr algn="ctr"/>
            <a:r>
              <a:rPr lang="en-US" sz="2000" dirty="0" smtClean="0">
                <a:cs typeface="Gill Sans"/>
              </a:rPr>
              <a:t>Through patient education, awareness and advocacy and in collaboration/partnership with the leaders in oncology, technology, science, medicine and philanthropy, we can raise awareness and fund research that will lead to better, more effective detection and treatments.</a:t>
            </a:r>
          </a:p>
          <a:p>
            <a:pPr algn="ctr"/>
            <a:endParaRPr lang="en-US" sz="2000" dirty="0">
              <a:cs typeface="Gill Sans"/>
            </a:endParaRPr>
          </a:p>
          <a:p>
            <a:pPr algn="ctr"/>
            <a:r>
              <a:rPr lang="en-US" sz="2000" dirty="0">
                <a:cs typeface="Gill Sans"/>
              </a:rPr>
              <a:t>We are convinced that personalized medicine is the gateway to success and we </a:t>
            </a:r>
            <a:r>
              <a:rPr lang="en-US" sz="2000" dirty="0" smtClean="0">
                <a:cs typeface="Gill Sans"/>
              </a:rPr>
              <a:t>can </a:t>
            </a:r>
            <a:r>
              <a:rPr lang="en-US" sz="2000" dirty="0">
                <a:cs typeface="Gill Sans"/>
              </a:rPr>
              <a:t>power progress by involving patients, donors, clinicians, pharmaceutical and biotech companies, payers, government and public and private enterprise.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4639" y="158771"/>
            <a:ext cx="24693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OVERVIEW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_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97521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cs typeface="Gill Sans"/>
            </a:endParaRPr>
          </a:p>
          <a:p>
            <a:pPr algn="ctr"/>
            <a:r>
              <a:rPr lang="en-US" sz="3600" i="1" dirty="0" smtClean="0">
                <a:cs typeface="Gill Sans"/>
              </a:rPr>
              <a:t>Educated and Informed Patients</a:t>
            </a:r>
          </a:p>
          <a:p>
            <a:pPr algn="ctr"/>
            <a:r>
              <a:rPr lang="en-US" sz="3600" i="1" dirty="0" smtClean="0">
                <a:cs typeface="Gill Sans"/>
              </a:rPr>
              <a:t>Are Empowered Patients</a:t>
            </a:r>
          </a:p>
          <a:p>
            <a:pPr algn="ctr"/>
            <a:r>
              <a:rPr lang="en-US" sz="3600" i="1" dirty="0" smtClean="0">
                <a:cs typeface="Gill Sans"/>
              </a:rPr>
              <a:t>&amp;</a:t>
            </a:r>
          </a:p>
          <a:p>
            <a:pPr algn="ctr"/>
            <a:r>
              <a:rPr lang="en-US" sz="3600" i="1" dirty="0" smtClean="0">
                <a:cs typeface="Gill Sans"/>
              </a:rPr>
              <a:t>Empowered Patients Survive Longer!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4639" y="158771"/>
            <a:ext cx="24693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OVERVIEW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ients_10x7.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62481"/>
            <a:ext cx="6349456" cy="50783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8039" y="15916"/>
            <a:ext cx="250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TECHNOLOGY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6485" y="719120"/>
            <a:ext cx="8882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Most advocacy groups use technology to educate and inform their patient constituency via </a:t>
            </a:r>
            <a:r>
              <a:rPr lang="en-US" sz="2400" b="1" dirty="0" err="1" smtClean="0"/>
              <a:t>webex</a:t>
            </a:r>
            <a:r>
              <a:rPr lang="en-US" sz="2400" b="1" dirty="0" smtClean="0"/>
              <a:t> or on-line summits.</a:t>
            </a:r>
            <a:endParaRPr lang="en-US" sz="2400" i="1" dirty="0"/>
          </a:p>
        </p:txBody>
      </p:sp>
      <p:pic>
        <p:nvPicPr>
          <p:cNvPr id="2" name="Picture 1" descr="Screen Shot 2014-08-23 at 1.32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39" y="1976453"/>
            <a:ext cx="4340010" cy="1018233"/>
          </a:xfrm>
          <a:prstGeom prst="rect">
            <a:avLst/>
          </a:prstGeom>
        </p:spPr>
      </p:pic>
      <p:pic>
        <p:nvPicPr>
          <p:cNvPr id="9" name="Picture 8" descr="Screen Shot 2014-08-23 at 12.22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8" y="3226838"/>
            <a:ext cx="2954921" cy="2378529"/>
          </a:xfrm>
          <a:prstGeom prst="rect">
            <a:avLst/>
          </a:prstGeom>
        </p:spPr>
      </p:pic>
      <p:pic>
        <p:nvPicPr>
          <p:cNvPr id="6" name="Picture 5" descr="Screen Shot 2014-08-23 at 2.53.5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57" y="3998308"/>
            <a:ext cx="4339772" cy="7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ients_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8558" y="196837"/>
            <a:ext cx="3708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PATIENT COMMUNITIES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19193"/>
            <a:ext cx="6349456" cy="50783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56" y="1010063"/>
            <a:ext cx="908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There are a multitude of patient communities, blogs and information sharing platforms for patients to engage with their peers.</a:t>
            </a:r>
          </a:p>
        </p:txBody>
      </p:sp>
      <p:pic>
        <p:nvPicPr>
          <p:cNvPr id="6" name="Picture 5" descr="Screen Shot 2014-08-23 at 12.2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8" y="4609039"/>
            <a:ext cx="4686300" cy="876300"/>
          </a:xfrm>
          <a:prstGeom prst="rect">
            <a:avLst/>
          </a:prstGeom>
        </p:spPr>
      </p:pic>
      <p:pic>
        <p:nvPicPr>
          <p:cNvPr id="10" name="Picture 9" descr="Screen Shot 2014-08-23 at 12.31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3" y="2819344"/>
            <a:ext cx="3679332" cy="1371656"/>
          </a:xfrm>
          <a:prstGeom prst="rect">
            <a:avLst/>
          </a:prstGeom>
        </p:spPr>
      </p:pic>
      <p:pic>
        <p:nvPicPr>
          <p:cNvPr id="7" name="Picture 6" descr="Screen Shot 2014-08-23 at 2.55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2379311"/>
            <a:ext cx="3429000" cy="21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ients_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345" y="114187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SOCIAL MEDIA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66628"/>
            <a:ext cx="7086306" cy="45243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320" y="966628"/>
            <a:ext cx="89737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Social media has become a daily communication tool to mobilize efforts, help raise awareness and educate the world that anyone can get lung cancer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2" name="Picture 1" descr="Screen Shot 2014-08-23 at 12.3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2900413"/>
            <a:ext cx="2108200" cy="2148743"/>
          </a:xfrm>
          <a:prstGeom prst="rect">
            <a:avLst/>
          </a:prstGeom>
        </p:spPr>
      </p:pic>
      <p:pic>
        <p:nvPicPr>
          <p:cNvPr id="3" name="Picture 2" descr="Screen Shot 2014-08-23 at 12.34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49" y="2247270"/>
            <a:ext cx="3537857" cy="1255067"/>
          </a:xfrm>
          <a:prstGeom prst="rect">
            <a:avLst/>
          </a:prstGeom>
        </p:spPr>
      </p:pic>
      <p:pic>
        <p:nvPicPr>
          <p:cNvPr id="8" name="Picture 7" descr="Screen Shot 2014-08-23 at 12.35.2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29" y="4218215"/>
            <a:ext cx="2956133" cy="17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ients_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345" y="114187"/>
            <a:ext cx="285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COLLABORATIONS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66628"/>
            <a:ext cx="7086306" cy="45243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320" y="966628"/>
            <a:ext cx="8973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There are also several key collaborations happening in the lung cancer community</a:t>
            </a:r>
            <a:r>
              <a:rPr lang="en-US" sz="2400" b="1" dirty="0"/>
              <a:t> </a:t>
            </a:r>
            <a:r>
              <a:rPr lang="en-US" sz="2400" b="1" dirty="0" smtClean="0"/>
              <a:t>to the benefit of patients.</a:t>
            </a:r>
            <a:endParaRPr lang="en-US" sz="2400" dirty="0"/>
          </a:p>
        </p:txBody>
      </p:sp>
      <p:pic>
        <p:nvPicPr>
          <p:cNvPr id="7" name="Picture 6" descr="Screen Shot 2014-08-23 at 3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2104801"/>
            <a:ext cx="3193143" cy="57848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15790" t="1200" r="16725" b="8725"/>
          <a:stretch>
            <a:fillRect/>
          </a:stretch>
        </p:blipFill>
        <p:spPr bwMode="auto">
          <a:xfrm>
            <a:off x="362857" y="3244562"/>
            <a:ext cx="2552198" cy="21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27456" y="2841284"/>
            <a:ext cx="429278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Lung Cancer </a:t>
            </a:r>
            <a:r>
              <a:rPr lang="en-US" b="1" dirty="0" err="1"/>
              <a:t>Ponatinib</a:t>
            </a:r>
            <a:r>
              <a:rPr lang="en-US" b="1" dirty="0"/>
              <a:t> </a:t>
            </a:r>
            <a:r>
              <a:rPr lang="en-US" b="1" dirty="0" smtClean="0"/>
              <a:t>Trial Molecular </a:t>
            </a:r>
            <a:r>
              <a:rPr lang="en-US" b="1" dirty="0"/>
              <a:t>Testing Phase</a:t>
            </a:r>
          </a:p>
          <a:p>
            <a:endParaRPr lang="en-US" sz="800" i="1" dirty="0"/>
          </a:p>
          <a:p>
            <a:r>
              <a:rPr lang="en-US" dirty="0"/>
              <a:t>A phase II study of </a:t>
            </a:r>
            <a:r>
              <a:rPr lang="en-US" dirty="0" err="1"/>
              <a:t>ponatinib</a:t>
            </a:r>
            <a:r>
              <a:rPr lang="en-US" dirty="0"/>
              <a:t> in cohorts of patients with lung cancer preselected using different candidate predictive biomarkers (Principal Investigator: D. Ross </a:t>
            </a:r>
            <a:r>
              <a:rPr lang="en-US" dirty="0" err="1"/>
              <a:t>Camidge</a:t>
            </a:r>
            <a:r>
              <a:rPr lang="en-US" dirty="0"/>
              <a:t>, MD PhD)	</a:t>
            </a:r>
          </a:p>
        </p:txBody>
      </p:sp>
      <p:pic>
        <p:nvPicPr>
          <p:cNvPr id="10" name="Picture 9" descr="Screen Shot 2014-08-23 at 3.05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56" y="2104802"/>
            <a:ext cx="4534087" cy="578488"/>
          </a:xfrm>
          <a:prstGeom prst="rect">
            <a:avLst/>
          </a:prstGeom>
        </p:spPr>
      </p:pic>
      <p:pic>
        <p:nvPicPr>
          <p:cNvPr id="15" name="Picture 14" descr="Screen Shot 2014-08-23 at 3.12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" y="5674202"/>
            <a:ext cx="3352970" cy="974700"/>
          </a:xfrm>
          <a:prstGeom prst="rect">
            <a:avLst/>
          </a:prstGeom>
        </p:spPr>
      </p:pic>
      <p:pic>
        <p:nvPicPr>
          <p:cNvPr id="16" name="Picture 15" descr="Screen Shot 2014-08-23 at 3.13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44" y="5681222"/>
            <a:ext cx="2057918" cy="675128"/>
          </a:xfrm>
          <a:prstGeom prst="rect">
            <a:avLst/>
          </a:prstGeom>
        </p:spPr>
      </p:pic>
      <p:pic>
        <p:nvPicPr>
          <p:cNvPr id="17" name="Picture 16" descr="Screen Shot 2014-08-23 at 3.14.5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81" y="5746774"/>
            <a:ext cx="3578777" cy="4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ients_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1726" y="114187"/>
            <a:ext cx="374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ADVOCACY AWARENESS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97530"/>
            <a:ext cx="7086306" cy="45243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FC1E-A514-1744-986E-5052BBCE46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320" y="966628"/>
            <a:ext cx="897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Working together, we can make a difference.</a:t>
            </a:r>
            <a:endParaRPr lang="en-US" sz="2400" dirty="0"/>
          </a:p>
        </p:txBody>
      </p:sp>
      <p:pic>
        <p:nvPicPr>
          <p:cNvPr id="10" name="Picture 9" descr="Screen Shot 2014-08-23 at 12.3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9" y="5198387"/>
            <a:ext cx="3272588" cy="1046918"/>
          </a:xfrm>
          <a:prstGeom prst="rect">
            <a:avLst/>
          </a:prstGeom>
        </p:spPr>
      </p:pic>
      <p:pic>
        <p:nvPicPr>
          <p:cNvPr id="14" name="Picture 13" descr="NEWLOGOS11214Ve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1772827"/>
            <a:ext cx="1365846" cy="1686861"/>
          </a:xfrm>
          <a:prstGeom prst="rect">
            <a:avLst/>
          </a:prstGeom>
        </p:spPr>
      </p:pic>
      <p:pic>
        <p:nvPicPr>
          <p:cNvPr id="16" name="Picture 15" descr="Screen Shot 2014-08-23 at 12.42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16" y="2076444"/>
            <a:ext cx="3971802" cy="1153574"/>
          </a:xfrm>
          <a:prstGeom prst="rect">
            <a:avLst/>
          </a:prstGeom>
        </p:spPr>
      </p:pic>
      <p:pic>
        <p:nvPicPr>
          <p:cNvPr id="17" name="Picture 16" descr="Screen Shot 2014-08-23 at 12.45.1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0" y="3850687"/>
            <a:ext cx="2493212" cy="972456"/>
          </a:xfrm>
          <a:prstGeom prst="rect">
            <a:avLst/>
          </a:prstGeom>
        </p:spPr>
      </p:pic>
      <p:pic>
        <p:nvPicPr>
          <p:cNvPr id="18" name="Picture 17" descr="Screen Shot 2014-08-23 at 12.45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42" y="3884116"/>
            <a:ext cx="3303485" cy="820611"/>
          </a:xfrm>
          <a:prstGeom prst="rect">
            <a:avLst/>
          </a:prstGeom>
        </p:spPr>
      </p:pic>
      <p:pic>
        <p:nvPicPr>
          <p:cNvPr id="20" name="Picture 19" descr="Screen Shot 2014-08-23 at 12.47.5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52" y="3483593"/>
            <a:ext cx="2484490" cy="1339850"/>
          </a:xfrm>
          <a:prstGeom prst="rect">
            <a:avLst/>
          </a:prstGeom>
        </p:spPr>
      </p:pic>
      <p:pic>
        <p:nvPicPr>
          <p:cNvPr id="21" name="Picture 20" descr="Screen Shot 2014-08-23 at 12.31.39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92" y="2259345"/>
            <a:ext cx="2473008" cy="921938"/>
          </a:xfrm>
          <a:prstGeom prst="rect">
            <a:avLst/>
          </a:prstGeom>
        </p:spPr>
      </p:pic>
      <p:pic>
        <p:nvPicPr>
          <p:cNvPr id="22" name="Picture 21" descr="Screen Shot 2014-08-23 at 12.49.5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63" y="5409413"/>
            <a:ext cx="4942114" cy="6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332</Words>
  <Application>Microsoft Office PowerPoint</Application>
  <PresentationFormat>On-screen Show (4:3)</PresentationFormat>
  <Paragraphs>119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BJALCF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Beltramo</dc:creator>
  <cp:lastModifiedBy>Carlea</cp:lastModifiedBy>
  <cp:revision>190</cp:revision>
  <cp:lastPrinted>2014-08-20T14:26:59Z</cp:lastPrinted>
  <dcterms:created xsi:type="dcterms:W3CDTF">2013-05-29T22:40:41Z</dcterms:created>
  <dcterms:modified xsi:type="dcterms:W3CDTF">2014-08-27T16:29:28Z</dcterms:modified>
</cp:coreProperties>
</file>